
<file path=[Content_Types].xml><?xml version="1.0" encoding="utf-8"?>
<Types xmlns="http://schemas.openxmlformats.org/package/2006/content-types">
  <Default Extension="png" ContentType="image/png"/>
  <Default Extension="jpeg" ContentType="image/jpeg"/>
  <Default Extension="wmf" ContentType="image/x-wmf"/>
  <Default Extension="mov" ContentType="video/quicktime"/>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5" r:id="rId1"/>
    <p:sldMasterId id="2147484031" r:id="rId2"/>
    <p:sldMasterId id="2147484060" r:id="rId3"/>
  </p:sldMasterIdLst>
  <p:notesMasterIdLst>
    <p:notesMasterId r:id="rId50"/>
  </p:notesMasterIdLst>
  <p:handoutMasterIdLst>
    <p:handoutMasterId r:id="rId51"/>
  </p:handoutMasterIdLst>
  <p:sldIdLst>
    <p:sldId id="856" r:id="rId4"/>
    <p:sldId id="474" r:id="rId5"/>
    <p:sldId id="712" r:id="rId6"/>
    <p:sldId id="798" r:id="rId7"/>
    <p:sldId id="266" r:id="rId8"/>
    <p:sldId id="763" r:id="rId9"/>
    <p:sldId id="549" r:id="rId10"/>
    <p:sldId id="761" r:id="rId11"/>
    <p:sldId id="681" r:id="rId12"/>
    <p:sldId id="840" r:id="rId13"/>
    <p:sldId id="738" r:id="rId14"/>
    <p:sldId id="663" r:id="rId15"/>
    <p:sldId id="799" r:id="rId16"/>
    <p:sldId id="853" r:id="rId17"/>
    <p:sldId id="801" r:id="rId18"/>
    <p:sldId id="802" r:id="rId19"/>
    <p:sldId id="803" r:id="rId20"/>
    <p:sldId id="664" r:id="rId21"/>
    <p:sldId id="841" r:id="rId22"/>
    <p:sldId id="783" r:id="rId23"/>
    <p:sldId id="805" r:id="rId24"/>
    <p:sldId id="818" r:id="rId25"/>
    <p:sldId id="806" r:id="rId26"/>
    <p:sldId id="807" r:id="rId27"/>
    <p:sldId id="811" r:id="rId28"/>
    <p:sldId id="819" r:id="rId29"/>
    <p:sldId id="810" r:id="rId30"/>
    <p:sldId id="820" r:id="rId31"/>
    <p:sldId id="837" r:id="rId32"/>
    <p:sldId id="852" r:id="rId33"/>
    <p:sldId id="833" r:id="rId34"/>
    <p:sldId id="832" r:id="rId35"/>
    <p:sldId id="825" r:id="rId36"/>
    <p:sldId id="836" r:id="rId37"/>
    <p:sldId id="834" r:id="rId38"/>
    <p:sldId id="835" r:id="rId39"/>
    <p:sldId id="826" r:id="rId40"/>
    <p:sldId id="817" r:id="rId41"/>
    <p:sldId id="831" r:id="rId42"/>
    <p:sldId id="844" r:id="rId43"/>
    <p:sldId id="830" r:id="rId44"/>
    <p:sldId id="827" r:id="rId45"/>
    <p:sldId id="828" r:id="rId46"/>
    <p:sldId id="797" r:id="rId47"/>
    <p:sldId id="829" r:id="rId48"/>
    <p:sldId id="848" r:id="rId49"/>
  </p:sldIdLst>
  <p:sldSz cx="10801350" cy="6480175"/>
  <p:notesSz cx="7099300" cy="10234613"/>
  <p:defaultTextStyle>
    <a:defPPr>
      <a:defRPr lang="en-US"/>
    </a:defPPr>
    <a:lvl1pPr algn="l" defTabSz="457200" rtl="0" fontAlgn="base">
      <a:spcBef>
        <a:spcPct val="0"/>
      </a:spcBef>
      <a:spcAft>
        <a:spcPct val="0"/>
      </a:spcAft>
      <a:defRPr kern="1200">
        <a:solidFill>
          <a:schemeClr val="tx1"/>
        </a:solidFill>
        <a:latin typeface="Lucida Grande"/>
        <a:ea typeface="Geneva"/>
        <a:cs typeface="Arial" pitchFamily="34" charset="0"/>
      </a:defRPr>
    </a:lvl1pPr>
    <a:lvl2pPr marL="457200" algn="l" defTabSz="457200" rtl="0" fontAlgn="base">
      <a:spcBef>
        <a:spcPct val="0"/>
      </a:spcBef>
      <a:spcAft>
        <a:spcPct val="0"/>
      </a:spcAft>
      <a:defRPr kern="1200">
        <a:solidFill>
          <a:schemeClr val="tx1"/>
        </a:solidFill>
        <a:latin typeface="Lucida Grande"/>
        <a:ea typeface="Geneva"/>
        <a:cs typeface="Arial" pitchFamily="34" charset="0"/>
      </a:defRPr>
    </a:lvl2pPr>
    <a:lvl3pPr marL="914400" algn="l" defTabSz="457200" rtl="0" fontAlgn="base">
      <a:spcBef>
        <a:spcPct val="0"/>
      </a:spcBef>
      <a:spcAft>
        <a:spcPct val="0"/>
      </a:spcAft>
      <a:defRPr kern="1200">
        <a:solidFill>
          <a:schemeClr val="tx1"/>
        </a:solidFill>
        <a:latin typeface="Lucida Grande"/>
        <a:ea typeface="Geneva"/>
        <a:cs typeface="Arial" pitchFamily="34" charset="0"/>
      </a:defRPr>
    </a:lvl3pPr>
    <a:lvl4pPr marL="1371600" algn="l" defTabSz="457200" rtl="0" fontAlgn="base">
      <a:spcBef>
        <a:spcPct val="0"/>
      </a:spcBef>
      <a:spcAft>
        <a:spcPct val="0"/>
      </a:spcAft>
      <a:defRPr kern="1200">
        <a:solidFill>
          <a:schemeClr val="tx1"/>
        </a:solidFill>
        <a:latin typeface="Lucida Grande"/>
        <a:ea typeface="Geneva"/>
        <a:cs typeface="Arial" pitchFamily="34" charset="0"/>
      </a:defRPr>
    </a:lvl4pPr>
    <a:lvl5pPr marL="1828800" algn="l" defTabSz="457200" rtl="0" fontAlgn="base">
      <a:spcBef>
        <a:spcPct val="0"/>
      </a:spcBef>
      <a:spcAft>
        <a:spcPct val="0"/>
      </a:spcAft>
      <a:defRPr kern="1200">
        <a:solidFill>
          <a:schemeClr val="tx1"/>
        </a:solidFill>
        <a:latin typeface="Lucida Grande"/>
        <a:ea typeface="Geneva"/>
        <a:cs typeface="Arial" pitchFamily="34" charset="0"/>
      </a:defRPr>
    </a:lvl5pPr>
    <a:lvl6pPr marL="2286000" algn="l" defTabSz="914400" rtl="0" eaLnBrk="1" latinLnBrk="0" hangingPunct="1">
      <a:defRPr kern="1200">
        <a:solidFill>
          <a:schemeClr val="tx1"/>
        </a:solidFill>
        <a:latin typeface="Lucida Grande"/>
        <a:ea typeface="Geneva"/>
        <a:cs typeface="Arial" pitchFamily="34" charset="0"/>
      </a:defRPr>
    </a:lvl6pPr>
    <a:lvl7pPr marL="2743200" algn="l" defTabSz="914400" rtl="0" eaLnBrk="1" latinLnBrk="0" hangingPunct="1">
      <a:defRPr kern="1200">
        <a:solidFill>
          <a:schemeClr val="tx1"/>
        </a:solidFill>
        <a:latin typeface="Lucida Grande"/>
        <a:ea typeface="Geneva"/>
        <a:cs typeface="Arial" pitchFamily="34" charset="0"/>
      </a:defRPr>
    </a:lvl7pPr>
    <a:lvl8pPr marL="3200400" algn="l" defTabSz="914400" rtl="0" eaLnBrk="1" latinLnBrk="0" hangingPunct="1">
      <a:defRPr kern="1200">
        <a:solidFill>
          <a:schemeClr val="tx1"/>
        </a:solidFill>
        <a:latin typeface="Lucida Grande"/>
        <a:ea typeface="Geneva"/>
        <a:cs typeface="Arial" pitchFamily="34" charset="0"/>
      </a:defRPr>
    </a:lvl8pPr>
    <a:lvl9pPr marL="3657600" algn="l" defTabSz="914400" rtl="0" eaLnBrk="1" latinLnBrk="0" hangingPunct="1">
      <a:defRPr kern="1200">
        <a:solidFill>
          <a:schemeClr val="tx1"/>
        </a:solidFill>
        <a:latin typeface="Lucida Grande"/>
        <a:ea typeface="Geneva"/>
        <a:cs typeface="Arial" pitchFamily="34" charset="0"/>
      </a:defRPr>
    </a:lvl9pPr>
  </p:defaultTextStyle>
  <p:extLst>
    <p:ext uri="{521415D9-36F7-43E2-AB2F-B90AF26B5E84}">
      <p14:sectionLst xmlns:p14="http://schemas.microsoft.com/office/powerpoint/2010/main">
        <p14:section name="Default Section" id="{8F1257C0-FBE4-4570-83AC-54509DD03D68}">
          <p14:sldIdLst>
            <p14:sldId id="856"/>
            <p14:sldId id="474"/>
            <p14:sldId id="712"/>
            <p14:sldId id="798"/>
            <p14:sldId id="266"/>
            <p14:sldId id="763"/>
            <p14:sldId id="549"/>
            <p14:sldId id="761"/>
            <p14:sldId id="681"/>
            <p14:sldId id="840"/>
            <p14:sldId id="738"/>
            <p14:sldId id="663"/>
            <p14:sldId id="799"/>
            <p14:sldId id="853"/>
            <p14:sldId id="801"/>
            <p14:sldId id="802"/>
            <p14:sldId id="803"/>
            <p14:sldId id="664"/>
            <p14:sldId id="841"/>
            <p14:sldId id="783"/>
            <p14:sldId id="805"/>
            <p14:sldId id="818"/>
            <p14:sldId id="806"/>
            <p14:sldId id="807"/>
            <p14:sldId id="811"/>
            <p14:sldId id="819"/>
            <p14:sldId id="810"/>
            <p14:sldId id="820"/>
            <p14:sldId id="837"/>
            <p14:sldId id="852"/>
            <p14:sldId id="833"/>
            <p14:sldId id="832"/>
            <p14:sldId id="825"/>
            <p14:sldId id="836"/>
            <p14:sldId id="834"/>
            <p14:sldId id="835"/>
            <p14:sldId id="826"/>
            <p14:sldId id="817"/>
            <p14:sldId id="831"/>
            <p14:sldId id="844"/>
            <p14:sldId id="830"/>
            <p14:sldId id="827"/>
            <p14:sldId id="828"/>
            <p14:sldId id="797"/>
            <p14:sldId id="829"/>
            <p14:sldId id="848"/>
          </p14:sldIdLst>
        </p14:section>
        <p14:section name="Scaling Scrum" id="{7D7EF796-11F0-4714-A287-6EA2E3E702A4}">
          <p14:sldIdLst/>
        </p14:section>
      </p14:sectionLst>
    </p:ext>
    <p:ext uri="{EFAFB233-063F-42B5-8137-9DF3F51BA10A}">
      <p15:sldGuideLst xmlns:p15="http://schemas.microsoft.com/office/powerpoint/2012/main">
        <p15:guide id="1" orient="horz" pos="4319">
          <p15:clr>
            <a:srgbClr val="A4A3A4"/>
          </p15:clr>
        </p15:guide>
        <p15:guide id="2" pos="2868">
          <p15:clr>
            <a:srgbClr val="A4A3A4"/>
          </p15:clr>
        </p15:guide>
        <p15:guide id="3" orient="horz" pos="4081">
          <p15:clr>
            <a:srgbClr val="A4A3A4"/>
          </p15:clr>
        </p15:guide>
        <p15:guide id="4" pos="338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76"/>
    <a:srgbClr val="E7BCBB"/>
    <a:srgbClr val="33CC33"/>
    <a:srgbClr val="003300"/>
    <a:srgbClr val="FFFF99"/>
    <a:srgbClr val="008000"/>
    <a:srgbClr val="CCECFF"/>
    <a:srgbClr val="FFCCCC"/>
    <a:srgbClr val="CCFF66"/>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67946" autoAdjust="0"/>
  </p:normalViewPr>
  <p:slideViewPr>
    <p:cSldViewPr snapToGrid="0">
      <p:cViewPr varScale="1">
        <p:scale>
          <a:sx n="74" d="100"/>
          <a:sy n="74" d="100"/>
        </p:scale>
        <p:origin x="189" y="33"/>
      </p:cViewPr>
      <p:guideLst>
        <p:guide orient="horz" pos="4319"/>
        <p:guide pos="2868"/>
        <p:guide orient="horz" pos="4081"/>
        <p:guide pos="3388"/>
      </p:guideLst>
    </p:cSldViewPr>
  </p:slideViewPr>
  <p:outlineViewPr>
    <p:cViewPr>
      <p:scale>
        <a:sx n="33" d="100"/>
        <a:sy n="33" d="100"/>
      </p:scale>
      <p:origin x="42" y="69174"/>
    </p:cViewPr>
  </p:outlineViewPr>
  <p:notesTextViewPr>
    <p:cViewPr>
      <p:scale>
        <a:sx n="100" d="100"/>
        <a:sy n="100" d="100"/>
      </p:scale>
      <p:origin x="0" y="0"/>
    </p:cViewPr>
  </p:notesTextViewPr>
  <p:sorterViewPr>
    <p:cViewPr>
      <p:scale>
        <a:sx n="200" d="100"/>
        <a:sy n="200" d="100"/>
      </p:scale>
      <p:origin x="0" y="36642"/>
    </p:cViewPr>
  </p:sorterViewPr>
  <p:notesViewPr>
    <p:cSldViewPr snapToGrid="0">
      <p:cViewPr varScale="1">
        <p:scale>
          <a:sx n="92" d="100"/>
          <a:sy n="92" d="100"/>
        </p:scale>
        <p:origin x="-3780" y="-120"/>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8001A6-2E83-4581-91C9-FB5DBF9DC775}" type="doc">
      <dgm:prSet loTypeId="urn:microsoft.com/office/officeart/2005/8/layout/StepDownProcess" loCatId="process" qsTypeId="urn:microsoft.com/office/officeart/2005/8/quickstyle/simple2" qsCatId="simple" csTypeId="urn:microsoft.com/office/officeart/2005/8/colors/colorful1" csCatId="colorful" phldr="1"/>
      <dgm:spPr/>
      <dgm:t>
        <a:bodyPr/>
        <a:lstStyle/>
        <a:p>
          <a:endParaRPr lang="en-GB"/>
        </a:p>
      </dgm:t>
    </dgm:pt>
    <dgm:pt modelId="{350D10A0-52DD-4E86-9234-F7719DC5F453}">
      <dgm:prSet phldrT="[Text]"/>
      <dgm:spPr>
        <a:solidFill>
          <a:srgbClr val="E7BCBB"/>
        </a:solidFill>
      </dgm:spPr>
      <dgm:t>
        <a:bodyPr/>
        <a:lstStyle/>
        <a:p>
          <a:r>
            <a:rPr lang="en-GB" dirty="0" smtClean="0">
              <a:solidFill>
                <a:schemeClr val="tx1"/>
              </a:solidFill>
            </a:rPr>
            <a:t>Requirements</a:t>
          </a:r>
          <a:endParaRPr lang="en-GB" dirty="0">
            <a:solidFill>
              <a:schemeClr val="tx1"/>
            </a:solidFill>
          </a:endParaRPr>
        </a:p>
      </dgm:t>
    </dgm:pt>
    <dgm:pt modelId="{C3776D71-10EC-4CAE-805E-811A1075B97F}" type="parTrans" cxnId="{6122864F-402F-4142-A091-D55A6E829638}">
      <dgm:prSet/>
      <dgm:spPr/>
      <dgm:t>
        <a:bodyPr/>
        <a:lstStyle/>
        <a:p>
          <a:endParaRPr lang="en-GB">
            <a:solidFill>
              <a:schemeClr val="tx1"/>
            </a:solidFill>
          </a:endParaRPr>
        </a:p>
      </dgm:t>
    </dgm:pt>
    <dgm:pt modelId="{504A7A01-598F-470E-A033-DBA727EB8453}" type="sibTrans" cxnId="{6122864F-402F-4142-A091-D55A6E829638}">
      <dgm:prSet/>
      <dgm:spPr/>
      <dgm:t>
        <a:bodyPr/>
        <a:lstStyle/>
        <a:p>
          <a:endParaRPr lang="en-GB">
            <a:solidFill>
              <a:schemeClr val="tx1"/>
            </a:solidFill>
          </a:endParaRPr>
        </a:p>
      </dgm:t>
    </dgm:pt>
    <dgm:pt modelId="{78C46049-DA60-45E5-907E-E09964070080}">
      <dgm:prSet phldrT="[Text]"/>
      <dgm:spPr/>
      <dgm:t>
        <a:bodyPr/>
        <a:lstStyle/>
        <a:p>
          <a:r>
            <a:rPr lang="en-GB" dirty="0" smtClean="0">
              <a:solidFill>
                <a:schemeClr val="tx1"/>
              </a:solidFill>
            </a:rPr>
            <a:t>Design</a:t>
          </a:r>
          <a:endParaRPr lang="en-GB" dirty="0">
            <a:solidFill>
              <a:schemeClr val="tx1"/>
            </a:solidFill>
          </a:endParaRPr>
        </a:p>
      </dgm:t>
    </dgm:pt>
    <dgm:pt modelId="{7E4290AC-EA22-413C-9A0C-7CDB10FFB847}" type="parTrans" cxnId="{2B2BE8B4-9F52-47FD-BBFE-62B311EA9535}">
      <dgm:prSet/>
      <dgm:spPr/>
      <dgm:t>
        <a:bodyPr/>
        <a:lstStyle/>
        <a:p>
          <a:endParaRPr lang="en-GB">
            <a:solidFill>
              <a:schemeClr val="tx1"/>
            </a:solidFill>
          </a:endParaRPr>
        </a:p>
      </dgm:t>
    </dgm:pt>
    <dgm:pt modelId="{A49F8211-EA39-42F2-9CBD-278C73364FFC}" type="sibTrans" cxnId="{2B2BE8B4-9F52-47FD-BBFE-62B311EA9535}">
      <dgm:prSet/>
      <dgm:spPr/>
      <dgm:t>
        <a:bodyPr/>
        <a:lstStyle/>
        <a:p>
          <a:endParaRPr lang="en-GB">
            <a:solidFill>
              <a:schemeClr val="tx1"/>
            </a:solidFill>
          </a:endParaRPr>
        </a:p>
      </dgm:t>
    </dgm:pt>
    <dgm:pt modelId="{3D648BD8-EFEE-4635-A0BD-7712A6A85C0A}">
      <dgm:prSet phldrT="[Text]"/>
      <dgm:spPr>
        <a:solidFill>
          <a:srgbClr val="00B0F0"/>
        </a:solidFill>
      </dgm:spPr>
      <dgm:t>
        <a:bodyPr/>
        <a:lstStyle/>
        <a:p>
          <a:r>
            <a:rPr lang="en-GB" dirty="0" smtClean="0">
              <a:solidFill>
                <a:schemeClr val="tx1"/>
              </a:solidFill>
            </a:rPr>
            <a:t>Code</a:t>
          </a:r>
          <a:endParaRPr lang="en-GB" dirty="0">
            <a:solidFill>
              <a:schemeClr val="tx1"/>
            </a:solidFill>
          </a:endParaRPr>
        </a:p>
      </dgm:t>
    </dgm:pt>
    <dgm:pt modelId="{024B813A-65AF-427D-AD7B-32E240C3BDC5}" type="parTrans" cxnId="{07204E44-9511-4511-91DF-8791ED5A39AB}">
      <dgm:prSet/>
      <dgm:spPr/>
      <dgm:t>
        <a:bodyPr/>
        <a:lstStyle/>
        <a:p>
          <a:endParaRPr lang="en-GB">
            <a:solidFill>
              <a:schemeClr val="tx1"/>
            </a:solidFill>
          </a:endParaRPr>
        </a:p>
      </dgm:t>
    </dgm:pt>
    <dgm:pt modelId="{ED497A3F-8DEC-4C23-9CE9-F50951794F8F}" type="sibTrans" cxnId="{07204E44-9511-4511-91DF-8791ED5A39AB}">
      <dgm:prSet/>
      <dgm:spPr/>
      <dgm:t>
        <a:bodyPr/>
        <a:lstStyle/>
        <a:p>
          <a:endParaRPr lang="en-GB">
            <a:solidFill>
              <a:schemeClr val="tx1"/>
            </a:solidFill>
          </a:endParaRPr>
        </a:p>
      </dgm:t>
    </dgm:pt>
    <dgm:pt modelId="{AB95F0B7-C137-40F9-BFD0-05FE521BE195}">
      <dgm:prSet phldrT="[Text]"/>
      <dgm:spPr>
        <a:solidFill>
          <a:srgbClr val="0070C0"/>
        </a:solidFill>
      </dgm:spPr>
      <dgm:t>
        <a:bodyPr/>
        <a:lstStyle/>
        <a:p>
          <a:r>
            <a:rPr lang="en-GB" dirty="0" smtClean="0">
              <a:solidFill>
                <a:schemeClr val="tx1"/>
              </a:solidFill>
            </a:rPr>
            <a:t>Test</a:t>
          </a:r>
          <a:endParaRPr lang="en-GB" dirty="0">
            <a:solidFill>
              <a:schemeClr val="tx1"/>
            </a:solidFill>
          </a:endParaRPr>
        </a:p>
      </dgm:t>
    </dgm:pt>
    <dgm:pt modelId="{AF7D7019-12BA-4864-85A5-0A93B8579F30}" type="parTrans" cxnId="{5A698178-924E-40B6-848F-0AF78FB88C69}">
      <dgm:prSet/>
      <dgm:spPr/>
      <dgm:t>
        <a:bodyPr/>
        <a:lstStyle/>
        <a:p>
          <a:endParaRPr lang="en-GB">
            <a:solidFill>
              <a:schemeClr val="tx1"/>
            </a:solidFill>
          </a:endParaRPr>
        </a:p>
      </dgm:t>
    </dgm:pt>
    <dgm:pt modelId="{8143084E-755D-44F8-A492-FBC550995C5A}" type="sibTrans" cxnId="{5A698178-924E-40B6-848F-0AF78FB88C69}">
      <dgm:prSet/>
      <dgm:spPr/>
      <dgm:t>
        <a:bodyPr/>
        <a:lstStyle/>
        <a:p>
          <a:endParaRPr lang="en-GB">
            <a:solidFill>
              <a:schemeClr val="tx1"/>
            </a:solidFill>
          </a:endParaRPr>
        </a:p>
      </dgm:t>
    </dgm:pt>
    <dgm:pt modelId="{389CAD5D-6503-4D6E-9FA0-6B146107C861}">
      <dgm:prSet phldrT="[Text]"/>
      <dgm:spPr/>
      <dgm:t>
        <a:bodyPr/>
        <a:lstStyle/>
        <a:p>
          <a:r>
            <a:rPr lang="en-GB" dirty="0" smtClean="0">
              <a:solidFill>
                <a:schemeClr val="tx1"/>
              </a:solidFill>
            </a:rPr>
            <a:t>Live</a:t>
          </a:r>
          <a:endParaRPr lang="en-GB" dirty="0">
            <a:solidFill>
              <a:schemeClr val="tx1"/>
            </a:solidFill>
          </a:endParaRPr>
        </a:p>
      </dgm:t>
    </dgm:pt>
    <dgm:pt modelId="{0AC40465-BDC8-43AC-BC1D-34D0532E9B6A}" type="parTrans" cxnId="{DEACBF64-7D67-44A6-8F27-A55F9A838688}">
      <dgm:prSet/>
      <dgm:spPr/>
      <dgm:t>
        <a:bodyPr/>
        <a:lstStyle/>
        <a:p>
          <a:endParaRPr lang="en-GB">
            <a:solidFill>
              <a:schemeClr val="tx1"/>
            </a:solidFill>
          </a:endParaRPr>
        </a:p>
      </dgm:t>
    </dgm:pt>
    <dgm:pt modelId="{18D1DFB7-DFBF-47C3-9C63-FBA06B08B8FF}" type="sibTrans" cxnId="{DEACBF64-7D67-44A6-8F27-A55F9A838688}">
      <dgm:prSet/>
      <dgm:spPr/>
      <dgm:t>
        <a:bodyPr/>
        <a:lstStyle/>
        <a:p>
          <a:endParaRPr lang="en-GB">
            <a:solidFill>
              <a:schemeClr val="tx1"/>
            </a:solidFill>
          </a:endParaRPr>
        </a:p>
      </dgm:t>
    </dgm:pt>
    <dgm:pt modelId="{9E7CF82C-32D2-454A-8EC9-3E43432AB858}" type="pres">
      <dgm:prSet presAssocID="{AB8001A6-2E83-4581-91C9-FB5DBF9DC775}" presName="rootnode" presStyleCnt="0">
        <dgm:presLayoutVars>
          <dgm:chMax/>
          <dgm:chPref/>
          <dgm:dir/>
          <dgm:animLvl val="lvl"/>
        </dgm:presLayoutVars>
      </dgm:prSet>
      <dgm:spPr/>
      <dgm:t>
        <a:bodyPr/>
        <a:lstStyle/>
        <a:p>
          <a:endParaRPr lang="en-GB"/>
        </a:p>
      </dgm:t>
    </dgm:pt>
    <dgm:pt modelId="{39EBAA40-DFAE-46DE-B92C-48A2110C4378}" type="pres">
      <dgm:prSet presAssocID="{350D10A0-52DD-4E86-9234-F7719DC5F453}" presName="composite" presStyleCnt="0"/>
      <dgm:spPr/>
    </dgm:pt>
    <dgm:pt modelId="{45D77483-4A6F-4D46-8199-59A6F5F2B302}" type="pres">
      <dgm:prSet presAssocID="{350D10A0-52DD-4E86-9234-F7719DC5F453}" presName="bentUpArrow1" presStyleLbl="alignImgPlace1" presStyleIdx="0" presStyleCnt="4"/>
      <dgm:spPr/>
    </dgm:pt>
    <dgm:pt modelId="{AA72D2EF-E545-499D-8C40-EE82CEABA47A}" type="pres">
      <dgm:prSet presAssocID="{350D10A0-52DD-4E86-9234-F7719DC5F453}" presName="ParentText" presStyleLbl="node1" presStyleIdx="0" presStyleCnt="5">
        <dgm:presLayoutVars>
          <dgm:chMax val="1"/>
          <dgm:chPref val="1"/>
          <dgm:bulletEnabled val="1"/>
        </dgm:presLayoutVars>
      </dgm:prSet>
      <dgm:spPr/>
      <dgm:t>
        <a:bodyPr/>
        <a:lstStyle/>
        <a:p>
          <a:endParaRPr lang="en-GB"/>
        </a:p>
      </dgm:t>
    </dgm:pt>
    <dgm:pt modelId="{8CB4E3F9-6EBA-482D-ACF1-40BE360289D9}" type="pres">
      <dgm:prSet presAssocID="{350D10A0-52DD-4E86-9234-F7719DC5F453}" presName="ChildText" presStyleLbl="revTx" presStyleIdx="0" presStyleCnt="4">
        <dgm:presLayoutVars>
          <dgm:chMax val="0"/>
          <dgm:chPref val="0"/>
          <dgm:bulletEnabled val="1"/>
        </dgm:presLayoutVars>
      </dgm:prSet>
      <dgm:spPr/>
      <dgm:t>
        <a:bodyPr/>
        <a:lstStyle/>
        <a:p>
          <a:endParaRPr lang="en-GB"/>
        </a:p>
      </dgm:t>
    </dgm:pt>
    <dgm:pt modelId="{E66C1980-99B5-4561-B364-9075F7B0B00F}" type="pres">
      <dgm:prSet presAssocID="{504A7A01-598F-470E-A033-DBA727EB8453}" presName="sibTrans" presStyleCnt="0"/>
      <dgm:spPr/>
    </dgm:pt>
    <dgm:pt modelId="{67FD37A1-16A8-4D54-8073-CF5F56E24374}" type="pres">
      <dgm:prSet presAssocID="{78C46049-DA60-45E5-907E-E09964070080}" presName="composite" presStyleCnt="0"/>
      <dgm:spPr/>
    </dgm:pt>
    <dgm:pt modelId="{C6590D24-9FB1-4003-9516-7261984F7514}" type="pres">
      <dgm:prSet presAssocID="{78C46049-DA60-45E5-907E-E09964070080}" presName="bentUpArrow1" presStyleLbl="alignImgPlace1" presStyleIdx="1" presStyleCnt="4"/>
      <dgm:spPr/>
    </dgm:pt>
    <dgm:pt modelId="{B67129E1-2B94-426E-8329-ABBF59BE4A20}" type="pres">
      <dgm:prSet presAssocID="{78C46049-DA60-45E5-907E-E09964070080}" presName="ParentText" presStyleLbl="node1" presStyleIdx="1" presStyleCnt="5">
        <dgm:presLayoutVars>
          <dgm:chMax val="1"/>
          <dgm:chPref val="1"/>
          <dgm:bulletEnabled val="1"/>
        </dgm:presLayoutVars>
      </dgm:prSet>
      <dgm:spPr/>
      <dgm:t>
        <a:bodyPr/>
        <a:lstStyle/>
        <a:p>
          <a:endParaRPr lang="en-GB"/>
        </a:p>
      </dgm:t>
    </dgm:pt>
    <dgm:pt modelId="{56A59C92-FAE7-475A-9E1A-DD6AC3B0F0AD}" type="pres">
      <dgm:prSet presAssocID="{78C46049-DA60-45E5-907E-E09964070080}" presName="ChildText" presStyleLbl="revTx" presStyleIdx="1" presStyleCnt="4">
        <dgm:presLayoutVars>
          <dgm:chMax val="0"/>
          <dgm:chPref val="0"/>
          <dgm:bulletEnabled val="1"/>
        </dgm:presLayoutVars>
      </dgm:prSet>
      <dgm:spPr/>
    </dgm:pt>
    <dgm:pt modelId="{6A5C95A3-9A17-482F-B5E8-0D875379243E}" type="pres">
      <dgm:prSet presAssocID="{A49F8211-EA39-42F2-9CBD-278C73364FFC}" presName="sibTrans" presStyleCnt="0"/>
      <dgm:spPr/>
    </dgm:pt>
    <dgm:pt modelId="{0FED9FEE-8017-49BE-AA77-14B72136F148}" type="pres">
      <dgm:prSet presAssocID="{3D648BD8-EFEE-4635-A0BD-7712A6A85C0A}" presName="composite" presStyleCnt="0"/>
      <dgm:spPr/>
    </dgm:pt>
    <dgm:pt modelId="{F6AC1FF8-E1E0-478E-8C86-24B2B0269E06}" type="pres">
      <dgm:prSet presAssocID="{3D648BD8-EFEE-4635-A0BD-7712A6A85C0A}" presName="bentUpArrow1" presStyleLbl="alignImgPlace1" presStyleIdx="2" presStyleCnt="4"/>
      <dgm:spPr/>
    </dgm:pt>
    <dgm:pt modelId="{967011E3-7798-4E04-B5D0-93384E33C7CB}" type="pres">
      <dgm:prSet presAssocID="{3D648BD8-EFEE-4635-A0BD-7712A6A85C0A}" presName="ParentText" presStyleLbl="node1" presStyleIdx="2" presStyleCnt="5">
        <dgm:presLayoutVars>
          <dgm:chMax val="1"/>
          <dgm:chPref val="1"/>
          <dgm:bulletEnabled val="1"/>
        </dgm:presLayoutVars>
      </dgm:prSet>
      <dgm:spPr/>
      <dgm:t>
        <a:bodyPr/>
        <a:lstStyle/>
        <a:p>
          <a:endParaRPr lang="en-GB"/>
        </a:p>
      </dgm:t>
    </dgm:pt>
    <dgm:pt modelId="{58420A6F-AA30-469D-8688-0CF8A7B971F0}" type="pres">
      <dgm:prSet presAssocID="{3D648BD8-EFEE-4635-A0BD-7712A6A85C0A}" presName="ChildText" presStyleLbl="revTx" presStyleIdx="2" presStyleCnt="4">
        <dgm:presLayoutVars>
          <dgm:chMax val="0"/>
          <dgm:chPref val="0"/>
          <dgm:bulletEnabled val="1"/>
        </dgm:presLayoutVars>
      </dgm:prSet>
      <dgm:spPr/>
    </dgm:pt>
    <dgm:pt modelId="{E9AA8F71-A256-4375-9BEB-54AEDB5AE403}" type="pres">
      <dgm:prSet presAssocID="{ED497A3F-8DEC-4C23-9CE9-F50951794F8F}" presName="sibTrans" presStyleCnt="0"/>
      <dgm:spPr/>
    </dgm:pt>
    <dgm:pt modelId="{23E4F543-A0C4-4492-B300-195119C62D0E}" type="pres">
      <dgm:prSet presAssocID="{AB95F0B7-C137-40F9-BFD0-05FE521BE195}" presName="composite" presStyleCnt="0"/>
      <dgm:spPr/>
    </dgm:pt>
    <dgm:pt modelId="{43457FD1-58FA-4351-AE91-0738E7C36BC2}" type="pres">
      <dgm:prSet presAssocID="{AB95F0B7-C137-40F9-BFD0-05FE521BE195}" presName="bentUpArrow1" presStyleLbl="alignImgPlace1" presStyleIdx="3" presStyleCnt="4"/>
      <dgm:spPr/>
    </dgm:pt>
    <dgm:pt modelId="{93711CE1-9FB6-47D7-841A-61E5C4A4DA83}" type="pres">
      <dgm:prSet presAssocID="{AB95F0B7-C137-40F9-BFD0-05FE521BE195}" presName="ParentText" presStyleLbl="node1" presStyleIdx="3" presStyleCnt="5">
        <dgm:presLayoutVars>
          <dgm:chMax val="1"/>
          <dgm:chPref val="1"/>
          <dgm:bulletEnabled val="1"/>
        </dgm:presLayoutVars>
      </dgm:prSet>
      <dgm:spPr/>
      <dgm:t>
        <a:bodyPr/>
        <a:lstStyle/>
        <a:p>
          <a:endParaRPr lang="en-GB"/>
        </a:p>
      </dgm:t>
    </dgm:pt>
    <dgm:pt modelId="{D8BA56FA-12D7-45D0-A81C-F5D08DFD615B}" type="pres">
      <dgm:prSet presAssocID="{AB95F0B7-C137-40F9-BFD0-05FE521BE195}" presName="ChildText" presStyleLbl="revTx" presStyleIdx="3" presStyleCnt="4">
        <dgm:presLayoutVars>
          <dgm:chMax val="0"/>
          <dgm:chPref val="0"/>
          <dgm:bulletEnabled val="1"/>
        </dgm:presLayoutVars>
      </dgm:prSet>
      <dgm:spPr/>
    </dgm:pt>
    <dgm:pt modelId="{F4338AA7-4F9A-48A7-A941-D072BF80324E}" type="pres">
      <dgm:prSet presAssocID="{8143084E-755D-44F8-A492-FBC550995C5A}" presName="sibTrans" presStyleCnt="0"/>
      <dgm:spPr/>
    </dgm:pt>
    <dgm:pt modelId="{65869047-E8CB-4EE7-914A-DC28743B922B}" type="pres">
      <dgm:prSet presAssocID="{389CAD5D-6503-4D6E-9FA0-6B146107C861}" presName="composite" presStyleCnt="0"/>
      <dgm:spPr/>
    </dgm:pt>
    <dgm:pt modelId="{A78F704E-4F25-4129-AE22-24831C0034A5}" type="pres">
      <dgm:prSet presAssocID="{389CAD5D-6503-4D6E-9FA0-6B146107C861}" presName="ParentText" presStyleLbl="node1" presStyleIdx="4" presStyleCnt="5">
        <dgm:presLayoutVars>
          <dgm:chMax val="1"/>
          <dgm:chPref val="1"/>
          <dgm:bulletEnabled val="1"/>
        </dgm:presLayoutVars>
      </dgm:prSet>
      <dgm:spPr/>
      <dgm:t>
        <a:bodyPr/>
        <a:lstStyle/>
        <a:p>
          <a:endParaRPr lang="en-GB"/>
        </a:p>
      </dgm:t>
    </dgm:pt>
  </dgm:ptLst>
  <dgm:cxnLst>
    <dgm:cxn modelId="{2967FAA1-2A04-4E1F-919E-8592666516F7}" type="presOf" srcId="{350D10A0-52DD-4E86-9234-F7719DC5F453}" destId="{AA72D2EF-E545-499D-8C40-EE82CEABA47A}" srcOrd="0" destOrd="0" presId="urn:microsoft.com/office/officeart/2005/8/layout/StepDownProcess"/>
    <dgm:cxn modelId="{DEACBF64-7D67-44A6-8F27-A55F9A838688}" srcId="{AB8001A6-2E83-4581-91C9-FB5DBF9DC775}" destId="{389CAD5D-6503-4D6E-9FA0-6B146107C861}" srcOrd="4" destOrd="0" parTransId="{0AC40465-BDC8-43AC-BC1D-34D0532E9B6A}" sibTransId="{18D1DFB7-DFBF-47C3-9C63-FBA06B08B8FF}"/>
    <dgm:cxn modelId="{2B2BE8B4-9F52-47FD-BBFE-62B311EA9535}" srcId="{AB8001A6-2E83-4581-91C9-FB5DBF9DC775}" destId="{78C46049-DA60-45E5-907E-E09964070080}" srcOrd="1" destOrd="0" parTransId="{7E4290AC-EA22-413C-9A0C-7CDB10FFB847}" sibTransId="{A49F8211-EA39-42F2-9CBD-278C73364FFC}"/>
    <dgm:cxn modelId="{6EDFFA26-4CFF-494B-AE42-FBB6A6A06C04}" type="presOf" srcId="{3D648BD8-EFEE-4635-A0BD-7712A6A85C0A}" destId="{967011E3-7798-4E04-B5D0-93384E33C7CB}" srcOrd="0" destOrd="0" presId="urn:microsoft.com/office/officeart/2005/8/layout/StepDownProcess"/>
    <dgm:cxn modelId="{670EFADA-C968-49FD-9158-A6D374C7D806}" type="presOf" srcId="{78C46049-DA60-45E5-907E-E09964070080}" destId="{B67129E1-2B94-426E-8329-ABBF59BE4A20}" srcOrd="0" destOrd="0" presId="urn:microsoft.com/office/officeart/2005/8/layout/StepDownProcess"/>
    <dgm:cxn modelId="{8DF590F7-8D03-4873-B5D3-9C6446181C44}" type="presOf" srcId="{AB95F0B7-C137-40F9-BFD0-05FE521BE195}" destId="{93711CE1-9FB6-47D7-841A-61E5C4A4DA83}" srcOrd="0" destOrd="0" presId="urn:microsoft.com/office/officeart/2005/8/layout/StepDownProcess"/>
    <dgm:cxn modelId="{07204E44-9511-4511-91DF-8791ED5A39AB}" srcId="{AB8001A6-2E83-4581-91C9-FB5DBF9DC775}" destId="{3D648BD8-EFEE-4635-A0BD-7712A6A85C0A}" srcOrd="2" destOrd="0" parTransId="{024B813A-65AF-427D-AD7B-32E240C3BDC5}" sibTransId="{ED497A3F-8DEC-4C23-9CE9-F50951794F8F}"/>
    <dgm:cxn modelId="{6122864F-402F-4142-A091-D55A6E829638}" srcId="{AB8001A6-2E83-4581-91C9-FB5DBF9DC775}" destId="{350D10A0-52DD-4E86-9234-F7719DC5F453}" srcOrd="0" destOrd="0" parTransId="{C3776D71-10EC-4CAE-805E-811A1075B97F}" sibTransId="{504A7A01-598F-470E-A033-DBA727EB8453}"/>
    <dgm:cxn modelId="{7031A623-3D2C-4507-8779-04DD020FAD72}" type="presOf" srcId="{AB8001A6-2E83-4581-91C9-FB5DBF9DC775}" destId="{9E7CF82C-32D2-454A-8EC9-3E43432AB858}" srcOrd="0" destOrd="0" presId="urn:microsoft.com/office/officeart/2005/8/layout/StepDownProcess"/>
    <dgm:cxn modelId="{5A698178-924E-40B6-848F-0AF78FB88C69}" srcId="{AB8001A6-2E83-4581-91C9-FB5DBF9DC775}" destId="{AB95F0B7-C137-40F9-BFD0-05FE521BE195}" srcOrd="3" destOrd="0" parTransId="{AF7D7019-12BA-4864-85A5-0A93B8579F30}" sibTransId="{8143084E-755D-44F8-A492-FBC550995C5A}"/>
    <dgm:cxn modelId="{51304DB3-4F03-4262-8978-F15A10A7D8F0}" type="presOf" srcId="{389CAD5D-6503-4D6E-9FA0-6B146107C861}" destId="{A78F704E-4F25-4129-AE22-24831C0034A5}" srcOrd="0" destOrd="0" presId="urn:microsoft.com/office/officeart/2005/8/layout/StepDownProcess"/>
    <dgm:cxn modelId="{0AF3AD7B-0A45-467F-B31D-D64CD9671286}" type="presParOf" srcId="{9E7CF82C-32D2-454A-8EC9-3E43432AB858}" destId="{39EBAA40-DFAE-46DE-B92C-48A2110C4378}" srcOrd="0" destOrd="0" presId="urn:microsoft.com/office/officeart/2005/8/layout/StepDownProcess"/>
    <dgm:cxn modelId="{9062F82E-C005-488B-9270-15D8886A0804}" type="presParOf" srcId="{39EBAA40-DFAE-46DE-B92C-48A2110C4378}" destId="{45D77483-4A6F-4D46-8199-59A6F5F2B302}" srcOrd="0" destOrd="0" presId="urn:microsoft.com/office/officeart/2005/8/layout/StepDownProcess"/>
    <dgm:cxn modelId="{0D1CFAC3-9554-4DC2-8B23-1F0CA5081B22}" type="presParOf" srcId="{39EBAA40-DFAE-46DE-B92C-48A2110C4378}" destId="{AA72D2EF-E545-499D-8C40-EE82CEABA47A}" srcOrd="1" destOrd="0" presId="urn:microsoft.com/office/officeart/2005/8/layout/StepDownProcess"/>
    <dgm:cxn modelId="{0B557846-3A6B-4B60-B519-7B77F30F313F}" type="presParOf" srcId="{39EBAA40-DFAE-46DE-B92C-48A2110C4378}" destId="{8CB4E3F9-6EBA-482D-ACF1-40BE360289D9}" srcOrd="2" destOrd="0" presId="urn:microsoft.com/office/officeart/2005/8/layout/StepDownProcess"/>
    <dgm:cxn modelId="{4D305678-BAC1-4765-A8EF-FB9F23510ACB}" type="presParOf" srcId="{9E7CF82C-32D2-454A-8EC9-3E43432AB858}" destId="{E66C1980-99B5-4561-B364-9075F7B0B00F}" srcOrd="1" destOrd="0" presId="urn:microsoft.com/office/officeart/2005/8/layout/StepDownProcess"/>
    <dgm:cxn modelId="{7D36815A-48EC-47E2-99D5-BA7B8032733F}" type="presParOf" srcId="{9E7CF82C-32D2-454A-8EC9-3E43432AB858}" destId="{67FD37A1-16A8-4D54-8073-CF5F56E24374}" srcOrd="2" destOrd="0" presId="urn:microsoft.com/office/officeart/2005/8/layout/StepDownProcess"/>
    <dgm:cxn modelId="{CAFA3D12-795D-48C3-885B-408E5C733321}" type="presParOf" srcId="{67FD37A1-16A8-4D54-8073-CF5F56E24374}" destId="{C6590D24-9FB1-4003-9516-7261984F7514}" srcOrd="0" destOrd="0" presId="urn:microsoft.com/office/officeart/2005/8/layout/StepDownProcess"/>
    <dgm:cxn modelId="{9128D092-A173-4DFA-9FD9-6AE632A95343}" type="presParOf" srcId="{67FD37A1-16A8-4D54-8073-CF5F56E24374}" destId="{B67129E1-2B94-426E-8329-ABBF59BE4A20}" srcOrd="1" destOrd="0" presId="urn:microsoft.com/office/officeart/2005/8/layout/StepDownProcess"/>
    <dgm:cxn modelId="{D815C9C3-832D-4EFB-99C1-BB2A9CCAFDE5}" type="presParOf" srcId="{67FD37A1-16A8-4D54-8073-CF5F56E24374}" destId="{56A59C92-FAE7-475A-9E1A-DD6AC3B0F0AD}" srcOrd="2" destOrd="0" presId="urn:microsoft.com/office/officeart/2005/8/layout/StepDownProcess"/>
    <dgm:cxn modelId="{EDFEB803-9846-4B9C-956D-ABF644895E7C}" type="presParOf" srcId="{9E7CF82C-32D2-454A-8EC9-3E43432AB858}" destId="{6A5C95A3-9A17-482F-B5E8-0D875379243E}" srcOrd="3" destOrd="0" presId="urn:microsoft.com/office/officeart/2005/8/layout/StepDownProcess"/>
    <dgm:cxn modelId="{59BA9B7F-8D15-48FE-B892-ADDC8E6A6792}" type="presParOf" srcId="{9E7CF82C-32D2-454A-8EC9-3E43432AB858}" destId="{0FED9FEE-8017-49BE-AA77-14B72136F148}" srcOrd="4" destOrd="0" presId="urn:microsoft.com/office/officeart/2005/8/layout/StepDownProcess"/>
    <dgm:cxn modelId="{4789FCCE-E281-4821-986A-5FD11AA72ED6}" type="presParOf" srcId="{0FED9FEE-8017-49BE-AA77-14B72136F148}" destId="{F6AC1FF8-E1E0-478E-8C86-24B2B0269E06}" srcOrd="0" destOrd="0" presId="urn:microsoft.com/office/officeart/2005/8/layout/StepDownProcess"/>
    <dgm:cxn modelId="{5E52FB0A-E63A-4A51-995E-616A80E875A5}" type="presParOf" srcId="{0FED9FEE-8017-49BE-AA77-14B72136F148}" destId="{967011E3-7798-4E04-B5D0-93384E33C7CB}" srcOrd="1" destOrd="0" presId="urn:microsoft.com/office/officeart/2005/8/layout/StepDownProcess"/>
    <dgm:cxn modelId="{73AC304D-B674-4AA7-BA38-A71D9FCE9CE8}" type="presParOf" srcId="{0FED9FEE-8017-49BE-AA77-14B72136F148}" destId="{58420A6F-AA30-469D-8688-0CF8A7B971F0}" srcOrd="2" destOrd="0" presId="urn:microsoft.com/office/officeart/2005/8/layout/StepDownProcess"/>
    <dgm:cxn modelId="{CDAD178B-4160-4B6D-8E6D-8377573C7331}" type="presParOf" srcId="{9E7CF82C-32D2-454A-8EC9-3E43432AB858}" destId="{E9AA8F71-A256-4375-9BEB-54AEDB5AE403}" srcOrd="5" destOrd="0" presId="urn:microsoft.com/office/officeart/2005/8/layout/StepDownProcess"/>
    <dgm:cxn modelId="{53C0A7E8-FACC-422D-B42C-39D3692C8597}" type="presParOf" srcId="{9E7CF82C-32D2-454A-8EC9-3E43432AB858}" destId="{23E4F543-A0C4-4492-B300-195119C62D0E}" srcOrd="6" destOrd="0" presId="urn:microsoft.com/office/officeart/2005/8/layout/StepDownProcess"/>
    <dgm:cxn modelId="{706CB230-F86F-4C9C-AC9D-BF1FC3A5ACD0}" type="presParOf" srcId="{23E4F543-A0C4-4492-B300-195119C62D0E}" destId="{43457FD1-58FA-4351-AE91-0738E7C36BC2}" srcOrd="0" destOrd="0" presId="urn:microsoft.com/office/officeart/2005/8/layout/StepDownProcess"/>
    <dgm:cxn modelId="{F160E172-FA82-4630-8458-91999605AB1B}" type="presParOf" srcId="{23E4F543-A0C4-4492-B300-195119C62D0E}" destId="{93711CE1-9FB6-47D7-841A-61E5C4A4DA83}" srcOrd="1" destOrd="0" presId="urn:microsoft.com/office/officeart/2005/8/layout/StepDownProcess"/>
    <dgm:cxn modelId="{F33A2413-13E4-4A46-AF22-9EF9D08C5621}" type="presParOf" srcId="{23E4F543-A0C4-4492-B300-195119C62D0E}" destId="{D8BA56FA-12D7-45D0-A81C-F5D08DFD615B}" srcOrd="2" destOrd="0" presId="urn:microsoft.com/office/officeart/2005/8/layout/StepDownProcess"/>
    <dgm:cxn modelId="{5413CF47-D2AE-4B3A-98E0-20B86398F099}" type="presParOf" srcId="{9E7CF82C-32D2-454A-8EC9-3E43432AB858}" destId="{F4338AA7-4F9A-48A7-A941-D072BF80324E}" srcOrd="7" destOrd="0" presId="urn:microsoft.com/office/officeart/2005/8/layout/StepDownProcess"/>
    <dgm:cxn modelId="{B74997ED-483B-4E1C-A982-590DB8302AFC}" type="presParOf" srcId="{9E7CF82C-32D2-454A-8EC9-3E43432AB858}" destId="{65869047-E8CB-4EE7-914A-DC28743B922B}" srcOrd="8" destOrd="0" presId="urn:microsoft.com/office/officeart/2005/8/layout/StepDownProcess"/>
    <dgm:cxn modelId="{BE039810-1DCA-4CF2-BA30-2E0DBEE16F5E}" type="presParOf" srcId="{65869047-E8CB-4EE7-914A-DC28743B922B}" destId="{A78F704E-4F25-4129-AE22-24831C0034A5}"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58CAB-BCDB-4DBD-BF58-2C4C2618DBE5}"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GB"/>
        </a:p>
      </dgm:t>
    </dgm:pt>
    <dgm:pt modelId="{FC0EE8A4-7B82-4A66-B29B-6F6808A34A89}">
      <dgm:prSet phldrT="[Text]"/>
      <dgm:spPr/>
      <dgm:t>
        <a:bodyPr/>
        <a:lstStyle/>
        <a:p>
          <a:r>
            <a:rPr lang="en-GB" dirty="0" smtClean="0"/>
            <a:t>Sprint Planning</a:t>
          </a:r>
          <a:endParaRPr lang="en-GB" dirty="0"/>
        </a:p>
      </dgm:t>
    </dgm:pt>
    <dgm:pt modelId="{FBDBB524-A724-4084-A6F8-14C67687EEDC}" type="parTrans" cxnId="{1B724511-9F7B-425C-8F30-F50AAAD033A0}">
      <dgm:prSet/>
      <dgm:spPr/>
      <dgm:t>
        <a:bodyPr/>
        <a:lstStyle/>
        <a:p>
          <a:endParaRPr lang="en-GB"/>
        </a:p>
      </dgm:t>
    </dgm:pt>
    <dgm:pt modelId="{574E1B97-09CA-4DB4-AFBA-5953EE280F02}" type="sibTrans" cxnId="{1B724511-9F7B-425C-8F30-F50AAAD033A0}">
      <dgm:prSet/>
      <dgm:spPr/>
      <dgm:t>
        <a:bodyPr/>
        <a:lstStyle/>
        <a:p>
          <a:endParaRPr lang="en-GB"/>
        </a:p>
      </dgm:t>
    </dgm:pt>
    <dgm:pt modelId="{5986C240-8564-4363-863D-825BF7EFD6C5}">
      <dgm:prSet phldrT="[Text]"/>
      <dgm:spPr/>
      <dgm:t>
        <a:bodyPr/>
        <a:lstStyle/>
        <a:p>
          <a:r>
            <a:rPr lang="en-GB" dirty="0" smtClean="0"/>
            <a:t>Sprint Review</a:t>
          </a:r>
          <a:endParaRPr lang="en-GB" dirty="0"/>
        </a:p>
      </dgm:t>
    </dgm:pt>
    <dgm:pt modelId="{EB640F86-E466-4590-90FD-92F4B8B7784D}" type="parTrans" cxnId="{45BEF19C-8023-4629-AFDF-19B63A9C4868}">
      <dgm:prSet/>
      <dgm:spPr/>
      <dgm:t>
        <a:bodyPr/>
        <a:lstStyle/>
        <a:p>
          <a:endParaRPr lang="en-GB"/>
        </a:p>
      </dgm:t>
    </dgm:pt>
    <dgm:pt modelId="{6E8D759B-3E8E-43FF-9484-20A170F394AD}" type="sibTrans" cxnId="{45BEF19C-8023-4629-AFDF-19B63A9C4868}">
      <dgm:prSet/>
      <dgm:spPr/>
      <dgm:t>
        <a:bodyPr/>
        <a:lstStyle/>
        <a:p>
          <a:endParaRPr lang="en-GB"/>
        </a:p>
      </dgm:t>
    </dgm:pt>
    <dgm:pt modelId="{080F32BA-03DB-4C7D-AE79-1653E4F7BD9C}">
      <dgm:prSet phldrT="[Text]"/>
      <dgm:spPr/>
      <dgm:t>
        <a:bodyPr/>
        <a:lstStyle/>
        <a:p>
          <a:r>
            <a:rPr lang="en-GB" dirty="0" smtClean="0"/>
            <a:t>Sprint Retrospective</a:t>
          </a:r>
          <a:endParaRPr lang="en-GB" dirty="0"/>
        </a:p>
      </dgm:t>
    </dgm:pt>
    <dgm:pt modelId="{9D088D09-19E3-4779-BF02-3E1BFD35EF89}" type="parTrans" cxnId="{E383DD30-7C06-4BFE-BA6D-3C36AF99C497}">
      <dgm:prSet/>
      <dgm:spPr/>
      <dgm:t>
        <a:bodyPr/>
        <a:lstStyle/>
        <a:p>
          <a:endParaRPr lang="en-GB"/>
        </a:p>
      </dgm:t>
    </dgm:pt>
    <dgm:pt modelId="{7145E47D-D984-4152-A1E9-1DAF620CCD02}" type="sibTrans" cxnId="{E383DD30-7C06-4BFE-BA6D-3C36AF99C497}">
      <dgm:prSet/>
      <dgm:spPr/>
      <dgm:t>
        <a:bodyPr/>
        <a:lstStyle/>
        <a:p>
          <a:endParaRPr lang="en-GB"/>
        </a:p>
      </dgm:t>
    </dgm:pt>
    <dgm:pt modelId="{030149A6-C673-4A78-9885-67B4302FD127}">
      <dgm:prSet phldrT="[Text]"/>
      <dgm:spPr/>
      <dgm:t>
        <a:bodyPr/>
        <a:lstStyle/>
        <a:p>
          <a:r>
            <a:rPr lang="en-GB" dirty="0" smtClean="0"/>
            <a:t>Product Increment</a:t>
          </a:r>
          <a:endParaRPr lang="en-GB" dirty="0"/>
        </a:p>
      </dgm:t>
    </dgm:pt>
    <dgm:pt modelId="{78B91C5C-5378-433B-8959-37BF02C062C2}" type="parTrans" cxnId="{D1698D1C-C9AB-421D-B7A4-C4FD158E27A2}">
      <dgm:prSet/>
      <dgm:spPr/>
      <dgm:t>
        <a:bodyPr/>
        <a:lstStyle/>
        <a:p>
          <a:endParaRPr lang="en-GB"/>
        </a:p>
      </dgm:t>
    </dgm:pt>
    <dgm:pt modelId="{7DDBC686-142E-4C98-A081-7FF05DD860AC}" type="sibTrans" cxnId="{D1698D1C-C9AB-421D-B7A4-C4FD158E27A2}">
      <dgm:prSet/>
      <dgm:spPr/>
      <dgm:t>
        <a:bodyPr/>
        <a:lstStyle/>
        <a:p>
          <a:endParaRPr lang="en-GB"/>
        </a:p>
      </dgm:t>
    </dgm:pt>
    <dgm:pt modelId="{E74B7FFB-4497-4523-B454-74D18B59543E}">
      <dgm:prSet phldrT="[Text]"/>
      <dgm:spPr/>
      <dgm:t>
        <a:bodyPr/>
        <a:lstStyle/>
        <a:p>
          <a:r>
            <a:rPr lang="en-GB" dirty="0" smtClean="0"/>
            <a:t>Work &amp; Daily Scrum</a:t>
          </a:r>
          <a:endParaRPr lang="en-GB" dirty="0"/>
        </a:p>
      </dgm:t>
    </dgm:pt>
    <dgm:pt modelId="{FDAD8957-7BDB-44C4-A02E-8E400303BD2E}" type="parTrans" cxnId="{141D1BE3-B59E-4036-A936-8A530A0D91DE}">
      <dgm:prSet/>
      <dgm:spPr/>
      <dgm:t>
        <a:bodyPr/>
        <a:lstStyle/>
        <a:p>
          <a:endParaRPr lang="en-GB"/>
        </a:p>
      </dgm:t>
    </dgm:pt>
    <dgm:pt modelId="{5D955E49-DB2C-4981-9C92-7F5A8FD68FC5}" type="sibTrans" cxnId="{141D1BE3-B59E-4036-A936-8A530A0D91DE}">
      <dgm:prSet/>
      <dgm:spPr/>
      <dgm:t>
        <a:bodyPr/>
        <a:lstStyle/>
        <a:p>
          <a:endParaRPr lang="en-GB"/>
        </a:p>
      </dgm:t>
    </dgm:pt>
    <dgm:pt modelId="{FE81F64E-810E-480B-9482-E2A277878729}" type="pres">
      <dgm:prSet presAssocID="{4B958CAB-BCDB-4DBD-BF58-2C4C2618DBE5}" presName="Name0" presStyleCnt="0">
        <dgm:presLayoutVars>
          <dgm:dir/>
          <dgm:resizeHandles val="exact"/>
        </dgm:presLayoutVars>
      </dgm:prSet>
      <dgm:spPr/>
      <dgm:t>
        <a:bodyPr/>
        <a:lstStyle/>
        <a:p>
          <a:endParaRPr lang="en-GB"/>
        </a:p>
      </dgm:t>
    </dgm:pt>
    <dgm:pt modelId="{D66CE099-E2DF-4C8C-923E-A7B4565299C3}" type="pres">
      <dgm:prSet presAssocID="{4B958CAB-BCDB-4DBD-BF58-2C4C2618DBE5}" presName="cycle" presStyleCnt="0"/>
      <dgm:spPr/>
    </dgm:pt>
    <dgm:pt modelId="{9C4A9CD5-07EC-4441-BA01-60509C9DBB49}" type="pres">
      <dgm:prSet presAssocID="{FC0EE8A4-7B82-4A66-B29B-6F6808A34A89}" presName="nodeFirstNode" presStyleLbl="node1" presStyleIdx="0" presStyleCnt="5">
        <dgm:presLayoutVars>
          <dgm:bulletEnabled val="1"/>
        </dgm:presLayoutVars>
      </dgm:prSet>
      <dgm:spPr/>
      <dgm:t>
        <a:bodyPr/>
        <a:lstStyle/>
        <a:p>
          <a:endParaRPr lang="en-GB"/>
        </a:p>
      </dgm:t>
    </dgm:pt>
    <dgm:pt modelId="{648F68EF-9051-4A85-A349-80198E2D5EB8}" type="pres">
      <dgm:prSet presAssocID="{574E1B97-09CA-4DB4-AFBA-5953EE280F02}" presName="sibTransFirstNode" presStyleLbl="bgShp" presStyleIdx="0" presStyleCnt="1" custLinFactNeighborX="9407" custLinFactNeighborY="2171"/>
      <dgm:spPr/>
      <dgm:t>
        <a:bodyPr/>
        <a:lstStyle/>
        <a:p>
          <a:endParaRPr lang="en-GB"/>
        </a:p>
      </dgm:t>
    </dgm:pt>
    <dgm:pt modelId="{8260A1F3-F52D-48D3-BCC8-84801C81CF8C}" type="pres">
      <dgm:prSet presAssocID="{E74B7FFB-4497-4523-B454-74D18B59543E}" presName="nodeFollowingNodes" presStyleLbl="node1" presStyleIdx="1" presStyleCnt="5">
        <dgm:presLayoutVars>
          <dgm:bulletEnabled val="1"/>
        </dgm:presLayoutVars>
      </dgm:prSet>
      <dgm:spPr/>
      <dgm:t>
        <a:bodyPr/>
        <a:lstStyle/>
        <a:p>
          <a:endParaRPr lang="en-GB"/>
        </a:p>
      </dgm:t>
    </dgm:pt>
    <dgm:pt modelId="{D50D3DA8-CD02-4C54-819E-CE0CBE694495}" type="pres">
      <dgm:prSet presAssocID="{5986C240-8564-4363-863D-825BF7EFD6C5}" presName="nodeFollowingNodes" presStyleLbl="node1" presStyleIdx="2" presStyleCnt="5">
        <dgm:presLayoutVars>
          <dgm:bulletEnabled val="1"/>
        </dgm:presLayoutVars>
      </dgm:prSet>
      <dgm:spPr/>
      <dgm:t>
        <a:bodyPr/>
        <a:lstStyle/>
        <a:p>
          <a:endParaRPr lang="en-GB"/>
        </a:p>
      </dgm:t>
    </dgm:pt>
    <dgm:pt modelId="{8C4B7B80-670A-4D6D-9057-34EE3816961D}" type="pres">
      <dgm:prSet presAssocID="{080F32BA-03DB-4C7D-AE79-1653E4F7BD9C}" presName="nodeFollowingNodes" presStyleLbl="node1" presStyleIdx="3" presStyleCnt="5">
        <dgm:presLayoutVars>
          <dgm:bulletEnabled val="1"/>
        </dgm:presLayoutVars>
      </dgm:prSet>
      <dgm:spPr/>
      <dgm:t>
        <a:bodyPr/>
        <a:lstStyle/>
        <a:p>
          <a:endParaRPr lang="en-GB"/>
        </a:p>
      </dgm:t>
    </dgm:pt>
    <dgm:pt modelId="{0E78403D-E06F-480B-805E-00FED34288B0}" type="pres">
      <dgm:prSet presAssocID="{030149A6-C673-4A78-9885-67B4302FD127}" presName="nodeFollowingNodes" presStyleLbl="node1" presStyleIdx="4" presStyleCnt="5" custRadScaleRad="102171" custRadScaleInc="-1489">
        <dgm:presLayoutVars>
          <dgm:bulletEnabled val="1"/>
        </dgm:presLayoutVars>
      </dgm:prSet>
      <dgm:spPr/>
      <dgm:t>
        <a:bodyPr/>
        <a:lstStyle/>
        <a:p>
          <a:endParaRPr lang="en-GB"/>
        </a:p>
      </dgm:t>
    </dgm:pt>
  </dgm:ptLst>
  <dgm:cxnLst>
    <dgm:cxn modelId="{141D1BE3-B59E-4036-A936-8A530A0D91DE}" srcId="{4B958CAB-BCDB-4DBD-BF58-2C4C2618DBE5}" destId="{E74B7FFB-4497-4523-B454-74D18B59543E}" srcOrd="1" destOrd="0" parTransId="{FDAD8957-7BDB-44C4-A02E-8E400303BD2E}" sibTransId="{5D955E49-DB2C-4981-9C92-7F5A8FD68FC5}"/>
    <dgm:cxn modelId="{A1A14FF9-4E73-45D9-8823-A69A1184BB06}" type="presOf" srcId="{E74B7FFB-4497-4523-B454-74D18B59543E}" destId="{8260A1F3-F52D-48D3-BCC8-84801C81CF8C}" srcOrd="0" destOrd="0" presId="urn:microsoft.com/office/officeart/2005/8/layout/cycle3"/>
    <dgm:cxn modelId="{45BEF19C-8023-4629-AFDF-19B63A9C4868}" srcId="{4B958CAB-BCDB-4DBD-BF58-2C4C2618DBE5}" destId="{5986C240-8564-4363-863D-825BF7EFD6C5}" srcOrd="2" destOrd="0" parTransId="{EB640F86-E466-4590-90FD-92F4B8B7784D}" sibTransId="{6E8D759B-3E8E-43FF-9484-20A170F394AD}"/>
    <dgm:cxn modelId="{4FFE04C9-AA37-477E-8D2D-994581DFBA27}" type="presOf" srcId="{4B958CAB-BCDB-4DBD-BF58-2C4C2618DBE5}" destId="{FE81F64E-810E-480B-9482-E2A277878729}" srcOrd="0" destOrd="0" presId="urn:microsoft.com/office/officeart/2005/8/layout/cycle3"/>
    <dgm:cxn modelId="{8F1DDE47-BEE0-4023-A641-559003DF2095}" type="presOf" srcId="{5986C240-8564-4363-863D-825BF7EFD6C5}" destId="{D50D3DA8-CD02-4C54-819E-CE0CBE694495}" srcOrd="0" destOrd="0" presId="urn:microsoft.com/office/officeart/2005/8/layout/cycle3"/>
    <dgm:cxn modelId="{C2D6F382-9CA5-4025-AB47-18D43F3197D9}" type="presOf" srcId="{030149A6-C673-4A78-9885-67B4302FD127}" destId="{0E78403D-E06F-480B-805E-00FED34288B0}" srcOrd="0" destOrd="0" presId="urn:microsoft.com/office/officeart/2005/8/layout/cycle3"/>
    <dgm:cxn modelId="{F0EE33F3-3827-4628-AE2A-BD21C90F6B97}" type="presOf" srcId="{080F32BA-03DB-4C7D-AE79-1653E4F7BD9C}" destId="{8C4B7B80-670A-4D6D-9057-34EE3816961D}" srcOrd="0" destOrd="0" presId="urn:microsoft.com/office/officeart/2005/8/layout/cycle3"/>
    <dgm:cxn modelId="{1B724511-9F7B-425C-8F30-F50AAAD033A0}" srcId="{4B958CAB-BCDB-4DBD-BF58-2C4C2618DBE5}" destId="{FC0EE8A4-7B82-4A66-B29B-6F6808A34A89}" srcOrd="0" destOrd="0" parTransId="{FBDBB524-A724-4084-A6F8-14C67687EEDC}" sibTransId="{574E1B97-09CA-4DB4-AFBA-5953EE280F02}"/>
    <dgm:cxn modelId="{E383DD30-7C06-4BFE-BA6D-3C36AF99C497}" srcId="{4B958CAB-BCDB-4DBD-BF58-2C4C2618DBE5}" destId="{080F32BA-03DB-4C7D-AE79-1653E4F7BD9C}" srcOrd="3" destOrd="0" parTransId="{9D088D09-19E3-4779-BF02-3E1BFD35EF89}" sibTransId="{7145E47D-D984-4152-A1E9-1DAF620CCD02}"/>
    <dgm:cxn modelId="{C99F2D6E-0668-43C6-A6B6-0F24C2B9D383}" type="presOf" srcId="{574E1B97-09CA-4DB4-AFBA-5953EE280F02}" destId="{648F68EF-9051-4A85-A349-80198E2D5EB8}" srcOrd="0" destOrd="0" presId="urn:microsoft.com/office/officeart/2005/8/layout/cycle3"/>
    <dgm:cxn modelId="{01B8B6EA-2C16-4347-8811-491FC26B6A28}" type="presOf" srcId="{FC0EE8A4-7B82-4A66-B29B-6F6808A34A89}" destId="{9C4A9CD5-07EC-4441-BA01-60509C9DBB49}" srcOrd="0" destOrd="0" presId="urn:microsoft.com/office/officeart/2005/8/layout/cycle3"/>
    <dgm:cxn modelId="{D1698D1C-C9AB-421D-B7A4-C4FD158E27A2}" srcId="{4B958CAB-BCDB-4DBD-BF58-2C4C2618DBE5}" destId="{030149A6-C673-4A78-9885-67B4302FD127}" srcOrd="4" destOrd="0" parTransId="{78B91C5C-5378-433B-8959-37BF02C062C2}" sibTransId="{7DDBC686-142E-4C98-A081-7FF05DD860AC}"/>
    <dgm:cxn modelId="{DF1AAAEC-1D0C-41F5-AACE-7A8CB092B214}" type="presParOf" srcId="{FE81F64E-810E-480B-9482-E2A277878729}" destId="{D66CE099-E2DF-4C8C-923E-A7B4565299C3}" srcOrd="0" destOrd="0" presId="urn:microsoft.com/office/officeart/2005/8/layout/cycle3"/>
    <dgm:cxn modelId="{092FC46A-27CF-4EB1-B47E-28DCDA4CA7BF}" type="presParOf" srcId="{D66CE099-E2DF-4C8C-923E-A7B4565299C3}" destId="{9C4A9CD5-07EC-4441-BA01-60509C9DBB49}" srcOrd="0" destOrd="0" presId="urn:microsoft.com/office/officeart/2005/8/layout/cycle3"/>
    <dgm:cxn modelId="{9586A6CD-1C90-4938-86C3-E79E74EAB0B1}" type="presParOf" srcId="{D66CE099-E2DF-4C8C-923E-A7B4565299C3}" destId="{648F68EF-9051-4A85-A349-80198E2D5EB8}" srcOrd="1" destOrd="0" presId="urn:microsoft.com/office/officeart/2005/8/layout/cycle3"/>
    <dgm:cxn modelId="{C553718B-FC1A-41CB-BCCE-4D84162A67A4}" type="presParOf" srcId="{D66CE099-E2DF-4C8C-923E-A7B4565299C3}" destId="{8260A1F3-F52D-48D3-BCC8-84801C81CF8C}" srcOrd="2" destOrd="0" presId="urn:microsoft.com/office/officeart/2005/8/layout/cycle3"/>
    <dgm:cxn modelId="{56B09656-B809-4C2B-8F5F-E9703C8DAF6F}" type="presParOf" srcId="{D66CE099-E2DF-4C8C-923E-A7B4565299C3}" destId="{D50D3DA8-CD02-4C54-819E-CE0CBE694495}" srcOrd="3" destOrd="0" presId="urn:microsoft.com/office/officeart/2005/8/layout/cycle3"/>
    <dgm:cxn modelId="{7FCB588F-3B28-4926-9B50-B4EB75FAE978}" type="presParOf" srcId="{D66CE099-E2DF-4C8C-923E-A7B4565299C3}" destId="{8C4B7B80-670A-4D6D-9057-34EE3816961D}" srcOrd="4" destOrd="0" presId="urn:microsoft.com/office/officeart/2005/8/layout/cycle3"/>
    <dgm:cxn modelId="{21FBB294-9AB5-4032-9579-7C4C7AC1ABD2}" type="presParOf" srcId="{D66CE099-E2DF-4C8C-923E-A7B4565299C3}" destId="{0E78403D-E06F-480B-805E-00FED34288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23070D-5F58-4E53-8E04-5C7880C9DACF}"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en-GB"/>
        </a:p>
      </dgm:t>
    </dgm:pt>
    <dgm:pt modelId="{3B4756D3-6FD2-465C-82DC-8E1EFB6E4739}">
      <dgm:prSet phldrT="[Text]"/>
      <dgm:spPr/>
      <dgm:t>
        <a:bodyPr/>
        <a:lstStyle/>
        <a:p>
          <a:r>
            <a:rPr lang="en-GB" dirty="0" smtClean="0"/>
            <a:t>Artefacts</a:t>
          </a:r>
          <a:endParaRPr lang="en-GB" dirty="0"/>
        </a:p>
      </dgm:t>
    </dgm:pt>
    <dgm:pt modelId="{90EE15BE-3E46-4294-BFDA-594574C4BE79}" type="parTrans" cxnId="{EC2E4AEC-81E4-4817-B5AF-44EC9A90C2B6}">
      <dgm:prSet/>
      <dgm:spPr/>
      <dgm:t>
        <a:bodyPr/>
        <a:lstStyle/>
        <a:p>
          <a:endParaRPr lang="en-GB"/>
        </a:p>
      </dgm:t>
    </dgm:pt>
    <dgm:pt modelId="{F3D4C165-BD1E-4070-994E-E34A694302B9}" type="sibTrans" cxnId="{EC2E4AEC-81E4-4817-B5AF-44EC9A90C2B6}">
      <dgm:prSet/>
      <dgm:spPr/>
      <dgm:t>
        <a:bodyPr/>
        <a:lstStyle/>
        <a:p>
          <a:endParaRPr lang="en-GB"/>
        </a:p>
      </dgm:t>
    </dgm:pt>
    <dgm:pt modelId="{60969A3E-EBC1-4E27-A062-B2FDF97574B2}">
      <dgm:prSet phldrT="[Text]"/>
      <dgm:spPr/>
      <dgm:t>
        <a:bodyPr/>
        <a:lstStyle/>
        <a:p>
          <a:r>
            <a:rPr lang="en-GB" dirty="0" smtClean="0"/>
            <a:t>Product Backlog</a:t>
          </a:r>
          <a:endParaRPr lang="en-GB" dirty="0"/>
        </a:p>
      </dgm:t>
    </dgm:pt>
    <dgm:pt modelId="{DF909896-984A-49FF-B570-6CA63C8C5E2C}" type="parTrans" cxnId="{9C66CFDC-5AD3-4705-AFAC-724CFB9E49C9}">
      <dgm:prSet/>
      <dgm:spPr/>
      <dgm:t>
        <a:bodyPr/>
        <a:lstStyle/>
        <a:p>
          <a:endParaRPr lang="en-GB"/>
        </a:p>
      </dgm:t>
    </dgm:pt>
    <dgm:pt modelId="{3F1D6CF0-5BD7-4D00-977F-85740F7E373B}" type="sibTrans" cxnId="{9C66CFDC-5AD3-4705-AFAC-724CFB9E49C9}">
      <dgm:prSet/>
      <dgm:spPr/>
      <dgm:t>
        <a:bodyPr/>
        <a:lstStyle/>
        <a:p>
          <a:endParaRPr lang="en-GB"/>
        </a:p>
      </dgm:t>
    </dgm:pt>
    <dgm:pt modelId="{A674EA95-5529-4D07-9AD8-5CA5A865BD54}">
      <dgm:prSet phldrT="[Text]"/>
      <dgm:spPr/>
      <dgm:t>
        <a:bodyPr/>
        <a:lstStyle/>
        <a:p>
          <a:r>
            <a:rPr lang="en-GB" dirty="0" smtClean="0"/>
            <a:t>Sprint Backlog</a:t>
          </a:r>
          <a:endParaRPr lang="en-GB" dirty="0"/>
        </a:p>
      </dgm:t>
    </dgm:pt>
    <dgm:pt modelId="{26C1EF49-C934-4458-B766-609A041C7900}" type="parTrans" cxnId="{FA759A9F-CD93-4CFB-A3E6-75A060F16125}">
      <dgm:prSet/>
      <dgm:spPr/>
      <dgm:t>
        <a:bodyPr/>
        <a:lstStyle/>
        <a:p>
          <a:endParaRPr lang="en-GB"/>
        </a:p>
      </dgm:t>
    </dgm:pt>
    <dgm:pt modelId="{5B6948AE-AF30-4CC7-9F2C-49304FBEF3C3}" type="sibTrans" cxnId="{FA759A9F-CD93-4CFB-A3E6-75A060F16125}">
      <dgm:prSet/>
      <dgm:spPr/>
      <dgm:t>
        <a:bodyPr/>
        <a:lstStyle/>
        <a:p>
          <a:endParaRPr lang="en-GB"/>
        </a:p>
      </dgm:t>
    </dgm:pt>
    <dgm:pt modelId="{C9524CA7-348C-4010-887C-2381D8150E0B}">
      <dgm:prSet phldrT="[Text]"/>
      <dgm:spPr/>
      <dgm:t>
        <a:bodyPr/>
        <a:lstStyle/>
        <a:p>
          <a:r>
            <a:rPr lang="en-GB" dirty="0" smtClean="0"/>
            <a:t>Product Increment</a:t>
          </a:r>
          <a:endParaRPr lang="en-GB" dirty="0"/>
        </a:p>
      </dgm:t>
    </dgm:pt>
    <dgm:pt modelId="{99087B1B-77CD-4B78-978C-FF9000741A20}" type="parTrans" cxnId="{30D9EF10-483B-4F4C-9573-4230C4051420}">
      <dgm:prSet/>
      <dgm:spPr/>
      <dgm:t>
        <a:bodyPr/>
        <a:lstStyle/>
        <a:p>
          <a:endParaRPr lang="en-GB"/>
        </a:p>
      </dgm:t>
    </dgm:pt>
    <dgm:pt modelId="{C20672AD-5B74-4748-84E3-E24940A05D08}" type="sibTrans" cxnId="{30D9EF10-483B-4F4C-9573-4230C4051420}">
      <dgm:prSet/>
      <dgm:spPr/>
      <dgm:t>
        <a:bodyPr/>
        <a:lstStyle/>
        <a:p>
          <a:endParaRPr lang="en-GB"/>
        </a:p>
      </dgm:t>
    </dgm:pt>
    <dgm:pt modelId="{9AD607E1-E473-4313-83A8-59114D95DA92}">
      <dgm:prSet phldrT="[Text]"/>
      <dgm:spPr/>
      <dgm:t>
        <a:bodyPr/>
        <a:lstStyle/>
        <a:p>
          <a:endParaRPr lang="en-GB" dirty="0"/>
        </a:p>
      </dgm:t>
    </dgm:pt>
    <dgm:pt modelId="{7769A190-1D2D-43CB-A585-555C4348E726}" type="parTrans" cxnId="{22C0687C-C869-4255-88FB-3E4740E4172D}">
      <dgm:prSet/>
      <dgm:spPr/>
      <dgm:t>
        <a:bodyPr/>
        <a:lstStyle/>
        <a:p>
          <a:endParaRPr lang="en-GB"/>
        </a:p>
      </dgm:t>
    </dgm:pt>
    <dgm:pt modelId="{DAB98814-9848-4CC4-AB58-A27BB1818E95}" type="sibTrans" cxnId="{22C0687C-C869-4255-88FB-3E4740E4172D}">
      <dgm:prSet/>
      <dgm:spPr/>
      <dgm:t>
        <a:bodyPr/>
        <a:lstStyle/>
        <a:p>
          <a:endParaRPr lang="en-GB"/>
        </a:p>
      </dgm:t>
    </dgm:pt>
    <dgm:pt modelId="{C2258CCA-62F8-4301-981C-6D970616BD8C}" type="pres">
      <dgm:prSet presAssocID="{FA23070D-5F58-4E53-8E04-5C7880C9DACF}" presName="Name0" presStyleCnt="0">
        <dgm:presLayoutVars>
          <dgm:chMax val="1"/>
          <dgm:dir/>
          <dgm:animLvl val="ctr"/>
          <dgm:resizeHandles val="exact"/>
        </dgm:presLayoutVars>
      </dgm:prSet>
      <dgm:spPr/>
      <dgm:t>
        <a:bodyPr/>
        <a:lstStyle/>
        <a:p>
          <a:endParaRPr lang="en-GB"/>
        </a:p>
      </dgm:t>
    </dgm:pt>
    <dgm:pt modelId="{DA3B0616-A7E4-4A5D-BA22-D6599FF452AC}" type="pres">
      <dgm:prSet presAssocID="{3B4756D3-6FD2-465C-82DC-8E1EFB6E4739}" presName="centerShape" presStyleLbl="node0" presStyleIdx="0" presStyleCnt="1"/>
      <dgm:spPr/>
      <dgm:t>
        <a:bodyPr/>
        <a:lstStyle/>
        <a:p>
          <a:endParaRPr lang="en-GB"/>
        </a:p>
      </dgm:t>
    </dgm:pt>
    <dgm:pt modelId="{F093F266-D48D-457D-94AF-28954F075A64}" type="pres">
      <dgm:prSet presAssocID="{DF909896-984A-49FF-B570-6CA63C8C5E2C}" presName="parTrans" presStyleLbl="sibTrans2D1" presStyleIdx="0" presStyleCnt="3"/>
      <dgm:spPr/>
      <dgm:t>
        <a:bodyPr/>
        <a:lstStyle/>
        <a:p>
          <a:endParaRPr lang="en-GB"/>
        </a:p>
      </dgm:t>
    </dgm:pt>
    <dgm:pt modelId="{D85CC82B-5FB0-4F5F-ACE4-0538D0675F77}" type="pres">
      <dgm:prSet presAssocID="{DF909896-984A-49FF-B570-6CA63C8C5E2C}" presName="connectorText" presStyleLbl="sibTrans2D1" presStyleIdx="0" presStyleCnt="3"/>
      <dgm:spPr/>
      <dgm:t>
        <a:bodyPr/>
        <a:lstStyle/>
        <a:p>
          <a:endParaRPr lang="en-GB"/>
        </a:p>
      </dgm:t>
    </dgm:pt>
    <dgm:pt modelId="{C57BF47B-FEF0-449F-8756-2E0BCD33D707}" type="pres">
      <dgm:prSet presAssocID="{60969A3E-EBC1-4E27-A062-B2FDF97574B2}" presName="node" presStyleLbl="node1" presStyleIdx="0" presStyleCnt="3">
        <dgm:presLayoutVars>
          <dgm:bulletEnabled val="1"/>
        </dgm:presLayoutVars>
      </dgm:prSet>
      <dgm:spPr/>
      <dgm:t>
        <a:bodyPr/>
        <a:lstStyle/>
        <a:p>
          <a:endParaRPr lang="en-GB"/>
        </a:p>
      </dgm:t>
    </dgm:pt>
    <dgm:pt modelId="{10E37B74-B558-4B09-A679-3326B262394D}" type="pres">
      <dgm:prSet presAssocID="{26C1EF49-C934-4458-B766-609A041C7900}" presName="parTrans" presStyleLbl="sibTrans2D1" presStyleIdx="1" presStyleCnt="3"/>
      <dgm:spPr/>
      <dgm:t>
        <a:bodyPr/>
        <a:lstStyle/>
        <a:p>
          <a:endParaRPr lang="en-GB"/>
        </a:p>
      </dgm:t>
    </dgm:pt>
    <dgm:pt modelId="{8F6A6CB8-2619-4878-B62C-52D493994CBD}" type="pres">
      <dgm:prSet presAssocID="{26C1EF49-C934-4458-B766-609A041C7900}" presName="connectorText" presStyleLbl="sibTrans2D1" presStyleIdx="1" presStyleCnt="3"/>
      <dgm:spPr/>
      <dgm:t>
        <a:bodyPr/>
        <a:lstStyle/>
        <a:p>
          <a:endParaRPr lang="en-GB"/>
        </a:p>
      </dgm:t>
    </dgm:pt>
    <dgm:pt modelId="{AD6724BB-1EAB-4345-A568-3EDB1B876666}" type="pres">
      <dgm:prSet presAssocID="{A674EA95-5529-4D07-9AD8-5CA5A865BD54}" presName="node" presStyleLbl="node1" presStyleIdx="1" presStyleCnt="3">
        <dgm:presLayoutVars>
          <dgm:bulletEnabled val="1"/>
        </dgm:presLayoutVars>
      </dgm:prSet>
      <dgm:spPr/>
      <dgm:t>
        <a:bodyPr/>
        <a:lstStyle/>
        <a:p>
          <a:endParaRPr lang="en-GB"/>
        </a:p>
      </dgm:t>
    </dgm:pt>
    <dgm:pt modelId="{51F2C71F-DE70-404C-A595-8B782357890F}" type="pres">
      <dgm:prSet presAssocID="{99087B1B-77CD-4B78-978C-FF9000741A20}" presName="parTrans" presStyleLbl="sibTrans2D1" presStyleIdx="2" presStyleCnt="3"/>
      <dgm:spPr/>
      <dgm:t>
        <a:bodyPr/>
        <a:lstStyle/>
        <a:p>
          <a:endParaRPr lang="en-GB"/>
        </a:p>
      </dgm:t>
    </dgm:pt>
    <dgm:pt modelId="{3127598A-6215-447A-B28A-E4319FC97FE4}" type="pres">
      <dgm:prSet presAssocID="{99087B1B-77CD-4B78-978C-FF9000741A20}" presName="connectorText" presStyleLbl="sibTrans2D1" presStyleIdx="2" presStyleCnt="3"/>
      <dgm:spPr/>
      <dgm:t>
        <a:bodyPr/>
        <a:lstStyle/>
        <a:p>
          <a:endParaRPr lang="en-GB"/>
        </a:p>
      </dgm:t>
    </dgm:pt>
    <dgm:pt modelId="{26366313-E3B8-4A12-BDE1-A3C6152C26FC}" type="pres">
      <dgm:prSet presAssocID="{C9524CA7-348C-4010-887C-2381D8150E0B}" presName="node" presStyleLbl="node1" presStyleIdx="2" presStyleCnt="3">
        <dgm:presLayoutVars>
          <dgm:bulletEnabled val="1"/>
        </dgm:presLayoutVars>
      </dgm:prSet>
      <dgm:spPr/>
      <dgm:t>
        <a:bodyPr/>
        <a:lstStyle/>
        <a:p>
          <a:endParaRPr lang="en-GB"/>
        </a:p>
      </dgm:t>
    </dgm:pt>
  </dgm:ptLst>
  <dgm:cxnLst>
    <dgm:cxn modelId="{ACEDD67F-1F60-44AF-B07D-343E756F81AF}" type="presOf" srcId="{A674EA95-5529-4D07-9AD8-5CA5A865BD54}" destId="{AD6724BB-1EAB-4345-A568-3EDB1B876666}" srcOrd="0" destOrd="0" presId="urn:microsoft.com/office/officeart/2005/8/layout/radial5"/>
    <dgm:cxn modelId="{4F8A85DF-9977-48A5-A172-CFA15472E95E}" type="presOf" srcId="{60969A3E-EBC1-4E27-A062-B2FDF97574B2}" destId="{C57BF47B-FEF0-449F-8756-2E0BCD33D707}" srcOrd="0" destOrd="0" presId="urn:microsoft.com/office/officeart/2005/8/layout/radial5"/>
    <dgm:cxn modelId="{8A4B506F-45D1-43D3-AA15-777CF5683295}" type="presOf" srcId="{C9524CA7-348C-4010-887C-2381D8150E0B}" destId="{26366313-E3B8-4A12-BDE1-A3C6152C26FC}" srcOrd="0" destOrd="0" presId="urn:microsoft.com/office/officeart/2005/8/layout/radial5"/>
    <dgm:cxn modelId="{49023C14-2AB7-437A-817B-7310FB562C74}" type="presOf" srcId="{DF909896-984A-49FF-B570-6CA63C8C5E2C}" destId="{D85CC82B-5FB0-4F5F-ACE4-0538D0675F77}" srcOrd="1" destOrd="0" presId="urn:microsoft.com/office/officeart/2005/8/layout/radial5"/>
    <dgm:cxn modelId="{EC2E4AEC-81E4-4817-B5AF-44EC9A90C2B6}" srcId="{FA23070D-5F58-4E53-8E04-5C7880C9DACF}" destId="{3B4756D3-6FD2-465C-82DC-8E1EFB6E4739}" srcOrd="0" destOrd="0" parTransId="{90EE15BE-3E46-4294-BFDA-594574C4BE79}" sibTransId="{F3D4C165-BD1E-4070-994E-E34A694302B9}"/>
    <dgm:cxn modelId="{30D9EF10-483B-4F4C-9573-4230C4051420}" srcId="{3B4756D3-6FD2-465C-82DC-8E1EFB6E4739}" destId="{C9524CA7-348C-4010-887C-2381D8150E0B}" srcOrd="2" destOrd="0" parTransId="{99087B1B-77CD-4B78-978C-FF9000741A20}" sibTransId="{C20672AD-5B74-4748-84E3-E24940A05D08}"/>
    <dgm:cxn modelId="{F92F8E85-2D20-4B5E-A1B0-EA7A86F70292}" type="presOf" srcId="{DF909896-984A-49FF-B570-6CA63C8C5E2C}" destId="{F093F266-D48D-457D-94AF-28954F075A64}" srcOrd="0" destOrd="0" presId="urn:microsoft.com/office/officeart/2005/8/layout/radial5"/>
    <dgm:cxn modelId="{4F7C8ADD-41A5-40B2-8358-E1DBF5C31192}" type="presOf" srcId="{26C1EF49-C934-4458-B766-609A041C7900}" destId="{10E37B74-B558-4B09-A679-3326B262394D}" srcOrd="0" destOrd="0" presId="urn:microsoft.com/office/officeart/2005/8/layout/radial5"/>
    <dgm:cxn modelId="{22C0687C-C869-4255-88FB-3E4740E4172D}" srcId="{FA23070D-5F58-4E53-8E04-5C7880C9DACF}" destId="{9AD607E1-E473-4313-83A8-59114D95DA92}" srcOrd="1" destOrd="0" parTransId="{7769A190-1D2D-43CB-A585-555C4348E726}" sibTransId="{DAB98814-9848-4CC4-AB58-A27BB1818E95}"/>
    <dgm:cxn modelId="{8365DD28-C519-4182-9F93-1E06E86C65E9}" type="presOf" srcId="{99087B1B-77CD-4B78-978C-FF9000741A20}" destId="{3127598A-6215-447A-B28A-E4319FC97FE4}" srcOrd="1" destOrd="0" presId="urn:microsoft.com/office/officeart/2005/8/layout/radial5"/>
    <dgm:cxn modelId="{0A9F9345-FAB3-4E2E-8A31-3BD6AA0C3B67}" type="presOf" srcId="{FA23070D-5F58-4E53-8E04-5C7880C9DACF}" destId="{C2258CCA-62F8-4301-981C-6D970616BD8C}" srcOrd="0" destOrd="0" presId="urn:microsoft.com/office/officeart/2005/8/layout/radial5"/>
    <dgm:cxn modelId="{044448C0-6111-416A-982D-0E1FAAD54732}" type="presOf" srcId="{3B4756D3-6FD2-465C-82DC-8E1EFB6E4739}" destId="{DA3B0616-A7E4-4A5D-BA22-D6599FF452AC}" srcOrd="0" destOrd="0" presId="urn:microsoft.com/office/officeart/2005/8/layout/radial5"/>
    <dgm:cxn modelId="{5A79F923-7EA2-4729-AC6A-3342B566CA47}" type="presOf" srcId="{99087B1B-77CD-4B78-978C-FF9000741A20}" destId="{51F2C71F-DE70-404C-A595-8B782357890F}" srcOrd="0" destOrd="0" presId="urn:microsoft.com/office/officeart/2005/8/layout/radial5"/>
    <dgm:cxn modelId="{99446CD9-C482-4D0E-94EA-FFCDF42417AD}" type="presOf" srcId="{26C1EF49-C934-4458-B766-609A041C7900}" destId="{8F6A6CB8-2619-4878-B62C-52D493994CBD}" srcOrd="1" destOrd="0" presId="urn:microsoft.com/office/officeart/2005/8/layout/radial5"/>
    <dgm:cxn modelId="{FA759A9F-CD93-4CFB-A3E6-75A060F16125}" srcId="{3B4756D3-6FD2-465C-82DC-8E1EFB6E4739}" destId="{A674EA95-5529-4D07-9AD8-5CA5A865BD54}" srcOrd="1" destOrd="0" parTransId="{26C1EF49-C934-4458-B766-609A041C7900}" sibTransId="{5B6948AE-AF30-4CC7-9F2C-49304FBEF3C3}"/>
    <dgm:cxn modelId="{9C66CFDC-5AD3-4705-AFAC-724CFB9E49C9}" srcId="{3B4756D3-6FD2-465C-82DC-8E1EFB6E4739}" destId="{60969A3E-EBC1-4E27-A062-B2FDF97574B2}" srcOrd="0" destOrd="0" parTransId="{DF909896-984A-49FF-B570-6CA63C8C5E2C}" sibTransId="{3F1D6CF0-5BD7-4D00-977F-85740F7E373B}"/>
    <dgm:cxn modelId="{AE41887E-C6B6-4B4D-B4E2-1B4332296F65}" type="presParOf" srcId="{C2258CCA-62F8-4301-981C-6D970616BD8C}" destId="{DA3B0616-A7E4-4A5D-BA22-D6599FF452AC}" srcOrd="0" destOrd="0" presId="urn:microsoft.com/office/officeart/2005/8/layout/radial5"/>
    <dgm:cxn modelId="{8ED5264D-A346-4956-B524-23C3439EDA10}" type="presParOf" srcId="{C2258CCA-62F8-4301-981C-6D970616BD8C}" destId="{F093F266-D48D-457D-94AF-28954F075A64}" srcOrd="1" destOrd="0" presId="urn:microsoft.com/office/officeart/2005/8/layout/radial5"/>
    <dgm:cxn modelId="{F9AE6A1F-0906-4B0D-8440-9B7F3C1F9713}" type="presParOf" srcId="{F093F266-D48D-457D-94AF-28954F075A64}" destId="{D85CC82B-5FB0-4F5F-ACE4-0538D0675F77}" srcOrd="0" destOrd="0" presId="urn:microsoft.com/office/officeart/2005/8/layout/radial5"/>
    <dgm:cxn modelId="{4DDC16F4-DD11-49C8-8430-46633FFFC6AD}" type="presParOf" srcId="{C2258CCA-62F8-4301-981C-6D970616BD8C}" destId="{C57BF47B-FEF0-449F-8756-2E0BCD33D707}" srcOrd="2" destOrd="0" presId="urn:microsoft.com/office/officeart/2005/8/layout/radial5"/>
    <dgm:cxn modelId="{E6735554-7060-4212-830A-2A942A74B826}" type="presParOf" srcId="{C2258CCA-62F8-4301-981C-6D970616BD8C}" destId="{10E37B74-B558-4B09-A679-3326B262394D}" srcOrd="3" destOrd="0" presId="urn:microsoft.com/office/officeart/2005/8/layout/radial5"/>
    <dgm:cxn modelId="{E99E9DE2-8D38-4504-A839-EC08D945AD43}" type="presParOf" srcId="{10E37B74-B558-4B09-A679-3326B262394D}" destId="{8F6A6CB8-2619-4878-B62C-52D493994CBD}" srcOrd="0" destOrd="0" presId="urn:microsoft.com/office/officeart/2005/8/layout/radial5"/>
    <dgm:cxn modelId="{BC289490-8EFA-45B5-9315-9C3C6CDBC6E2}" type="presParOf" srcId="{C2258CCA-62F8-4301-981C-6D970616BD8C}" destId="{AD6724BB-1EAB-4345-A568-3EDB1B876666}" srcOrd="4" destOrd="0" presId="urn:microsoft.com/office/officeart/2005/8/layout/radial5"/>
    <dgm:cxn modelId="{8F342C1B-003B-4B34-901B-A4C5BD5595FF}" type="presParOf" srcId="{C2258CCA-62F8-4301-981C-6D970616BD8C}" destId="{51F2C71F-DE70-404C-A595-8B782357890F}" srcOrd="5" destOrd="0" presId="urn:microsoft.com/office/officeart/2005/8/layout/radial5"/>
    <dgm:cxn modelId="{AE627121-0863-45DB-A751-255F63826462}" type="presParOf" srcId="{51F2C71F-DE70-404C-A595-8B782357890F}" destId="{3127598A-6215-447A-B28A-E4319FC97FE4}" srcOrd="0" destOrd="0" presId="urn:microsoft.com/office/officeart/2005/8/layout/radial5"/>
    <dgm:cxn modelId="{2929EB5D-0DC5-476D-8FC1-7B61DED4BB8F}" type="presParOf" srcId="{C2258CCA-62F8-4301-981C-6D970616BD8C}" destId="{26366313-E3B8-4A12-BDE1-A3C6152C26FC}" srcOrd="6" destOrd="0" presId="urn:microsoft.com/office/officeart/2005/8/layout/radial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0F343D-3908-425C-8B47-75C7EF9ECCB3}" type="doc">
      <dgm:prSet loTypeId="urn:microsoft.com/office/officeart/2005/8/layout/radial6" loCatId="relationship" qsTypeId="urn:microsoft.com/office/officeart/2005/8/quickstyle/simple1" qsCatId="simple" csTypeId="urn:microsoft.com/office/officeart/2005/8/colors/colorful1" csCatId="colorful" phldr="1"/>
      <dgm:spPr/>
      <dgm:t>
        <a:bodyPr/>
        <a:lstStyle/>
        <a:p>
          <a:endParaRPr lang="en-GB"/>
        </a:p>
      </dgm:t>
    </dgm:pt>
    <dgm:pt modelId="{17DB0F12-6961-480B-84CC-97494E779A3E}">
      <dgm:prSet phldrT="[Text]"/>
      <dgm:spPr/>
      <dgm:t>
        <a:bodyPr/>
        <a:lstStyle/>
        <a:p>
          <a:r>
            <a:rPr lang="en-GB" dirty="0" smtClean="0"/>
            <a:t>Roles</a:t>
          </a:r>
          <a:endParaRPr lang="en-GB" dirty="0"/>
        </a:p>
      </dgm:t>
    </dgm:pt>
    <dgm:pt modelId="{F0368FB9-7465-4882-BB43-3732DCC586A4}" type="parTrans" cxnId="{F7EB19D3-7886-453E-ADB8-F9F7272C5ADD}">
      <dgm:prSet/>
      <dgm:spPr/>
      <dgm:t>
        <a:bodyPr/>
        <a:lstStyle/>
        <a:p>
          <a:endParaRPr lang="en-GB"/>
        </a:p>
      </dgm:t>
    </dgm:pt>
    <dgm:pt modelId="{9C5AEAAE-D526-4AA0-A96C-4F6F6B5F1360}" type="sibTrans" cxnId="{F7EB19D3-7886-453E-ADB8-F9F7272C5ADD}">
      <dgm:prSet/>
      <dgm:spPr/>
      <dgm:t>
        <a:bodyPr/>
        <a:lstStyle/>
        <a:p>
          <a:endParaRPr lang="en-GB"/>
        </a:p>
      </dgm:t>
    </dgm:pt>
    <dgm:pt modelId="{EEE65718-E342-4310-8048-E8CF6916C0A9}">
      <dgm:prSet phldrT="[Text]"/>
      <dgm:spPr/>
      <dgm:t>
        <a:bodyPr/>
        <a:lstStyle/>
        <a:p>
          <a:r>
            <a:rPr lang="en-GB" dirty="0" smtClean="0"/>
            <a:t>Product Owner</a:t>
          </a:r>
          <a:endParaRPr lang="en-GB" dirty="0"/>
        </a:p>
      </dgm:t>
    </dgm:pt>
    <dgm:pt modelId="{3FF9DF0A-BB1C-43AC-B912-93A3FD8F94F7}" type="parTrans" cxnId="{389AA911-3504-4C9D-838B-49A804DD079F}">
      <dgm:prSet/>
      <dgm:spPr/>
      <dgm:t>
        <a:bodyPr/>
        <a:lstStyle/>
        <a:p>
          <a:endParaRPr lang="en-GB"/>
        </a:p>
      </dgm:t>
    </dgm:pt>
    <dgm:pt modelId="{504BC5B3-2EB6-407C-A845-D9098582BD61}" type="sibTrans" cxnId="{389AA911-3504-4C9D-838B-49A804DD079F}">
      <dgm:prSet/>
      <dgm:spPr/>
      <dgm:t>
        <a:bodyPr/>
        <a:lstStyle/>
        <a:p>
          <a:endParaRPr lang="en-GB"/>
        </a:p>
      </dgm:t>
    </dgm:pt>
    <dgm:pt modelId="{022206C6-1358-44E7-A7A4-A715E5F2386C}">
      <dgm:prSet phldrT="[Text]"/>
      <dgm:spPr/>
      <dgm:t>
        <a:bodyPr/>
        <a:lstStyle/>
        <a:p>
          <a:r>
            <a:rPr lang="en-GB" dirty="0" smtClean="0"/>
            <a:t>Scrum Master</a:t>
          </a:r>
          <a:endParaRPr lang="en-GB" dirty="0"/>
        </a:p>
      </dgm:t>
    </dgm:pt>
    <dgm:pt modelId="{21EF87B4-44F1-4CE9-B4E7-AB9772950936}" type="parTrans" cxnId="{FF0F7932-FCC0-408C-85E1-D0832598A471}">
      <dgm:prSet/>
      <dgm:spPr/>
      <dgm:t>
        <a:bodyPr/>
        <a:lstStyle/>
        <a:p>
          <a:endParaRPr lang="en-GB"/>
        </a:p>
      </dgm:t>
    </dgm:pt>
    <dgm:pt modelId="{842D32B1-FC2F-4CBA-ABE7-549C174468DD}" type="sibTrans" cxnId="{FF0F7932-FCC0-408C-85E1-D0832598A471}">
      <dgm:prSet/>
      <dgm:spPr/>
      <dgm:t>
        <a:bodyPr/>
        <a:lstStyle/>
        <a:p>
          <a:endParaRPr lang="en-GB"/>
        </a:p>
      </dgm:t>
    </dgm:pt>
    <dgm:pt modelId="{4A481074-000A-4990-B87A-5AB57DDD0D80}">
      <dgm:prSet phldrT="[Text]"/>
      <dgm:spPr/>
      <dgm:t>
        <a:bodyPr/>
        <a:lstStyle/>
        <a:p>
          <a:r>
            <a:rPr lang="en-GB" smtClean="0"/>
            <a:t>Developer</a:t>
          </a:r>
          <a:endParaRPr lang="en-GB" dirty="0"/>
        </a:p>
      </dgm:t>
    </dgm:pt>
    <dgm:pt modelId="{CEC3D811-7280-4A2A-B9EA-D03193AF339D}" type="parTrans" cxnId="{1F2CD563-ED76-4EBF-94C2-C0AC322AF99D}">
      <dgm:prSet/>
      <dgm:spPr/>
      <dgm:t>
        <a:bodyPr/>
        <a:lstStyle/>
        <a:p>
          <a:endParaRPr lang="en-GB"/>
        </a:p>
      </dgm:t>
    </dgm:pt>
    <dgm:pt modelId="{63FB0348-C7A8-4968-905E-616081B3CFFD}" type="sibTrans" cxnId="{1F2CD563-ED76-4EBF-94C2-C0AC322AF99D}">
      <dgm:prSet/>
      <dgm:spPr/>
      <dgm:t>
        <a:bodyPr/>
        <a:lstStyle/>
        <a:p>
          <a:endParaRPr lang="en-GB"/>
        </a:p>
      </dgm:t>
    </dgm:pt>
    <dgm:pt modelId="{DE918968-C40F-4F8A-916A-1B77A1DF4106}" type="pres">
      <dgm:prSet presAssocID="{F60F343D-3908-425C-8B47-75C7EF9ECCB3}" presName="Name0" presStyleCnt="0">
        <dgm:presLayoutVars>
          <dgm:chMax val="1"/>
          <dgm:dir/>
          <dgm:animLvl val="ctr"/>
          <dgm:resizeHandles val="exact"/>
        </dgm:presLayoutVars>
      </dgm:prSet>
      <dgm:spPr/>
      <dgm:t>
        <a:bodyPr/>
        <a:lstStyle/>
        <a:p>
          <a:endParaRPr lang="en-GB"/>
        </a:p>
      </dgm:t>
    </dgm:pt>
    <dgm:pt modelId="{3281E97F-B35A-46FB-82A1-E80EB187A96D}" type="pres">
      <dgm:prSet presAssocID="{17DB0F12-6961-480B-84CC-97494E779A3E}" presName="centerShape" presStyleLbl="node0" presStyleIdx="0" presStyleCnt="1"/>
      <dgm:spPr/>
      <dgm:t>
        <a:bodyPr/>
        <a:lstStyle/>
        <a:p>
          <a:endParaRPr lang="en-GB"/>
        </a:p>
      </dgm:t>
    </dgm:pt>
    <dgm:pt modelId="{857A813D-9673-459D-9564-BC79348472FC}" type="pres">
      <dgm:prSet presAssocID="{EEE65718-E342-4310-8048-E8CF6916C0A9}" presName="node" presStyleLbl="node1" presStyleIdx="0" presStyleCnt="3">
        <dgm:presLayoutVars>
          <dgm:bulletEnabled val="1"/>
        </dgm:presLayoutVars>
      </dgm:prSet>
      <dgm:spPr/>
      <dgm:t>
        <a:bodyPr/>
        <a:lstStyle/>
        <a:p>
          <a:endParaRPr lang="en-GB"/>
        </a:p>
      </dgm:t>
    </dgm:pt>
    <dgm:pt modelId="{C740202C-633F-4F48-A916-653CAE9C8E40}" type="pres">
      <dgm:prSet presAssocID="{EEE65718-E342-4310-8048-E8CF6916C0A9}" presName="dummy" presStyleCnt="0"/>
      <dgm:spPr/>
    </dgm:pt>
    <dgm:pt modelId="{B7308039-9F1F-414B-9C79-0A1274F8FFF9}" type="pres">
      <dgm:prSet presAssocID="{504BC5B3-2EB6-407C-A845-D9098582BD61}" presName="sibTrans" presStyleLbl="sibTrans2D1" presStyleIdx="0" presStyleCnt="3"/>
      <dgm:spPr/>
      <dgm:t>
        <a:bodyPr/>
        <a:lstStyle/>
        <a:p>
          <a:endParaRPr lang="en-GB"/>
        </a:p>
      </dgm:t>
    </dgm:pt>
    <dgm:pt modelId="{AF887B20-CF1D-4516-A424-993DEE9227D0}" type="pres">
      <dgm:prSet presAssocID="{022206C6-1358-44E7-A7A4-A715E5F2386C}" presName="node" presStyleLbl="node1" presStyleIdx="1" presStyleCnt="3">
        <dgm:presLayoutVars>
          <dgm:bulletEnabled val="1"/>
        </dgm:presLayoutVars>
      </dgm:prSet>
      <dgm:spPr/>
      <dgm:t>
        <a:bodyPr/>
        <a:lstStyle/>
        <a:p>
          <a:endParaRPr lang="en-GB"/>
        </a:p>
      </dgm:t>
    </dgm:pt>
    <dgm:pt modelId="{1EBF4D70-F530-49F2-BE9B-EB4A8257CF9F}" type="pres">
      <dgm:prSet presAssocID="{022206C6-1358-44E7-A7A4-A715E5F2386C}" presName="dummy" presStyleCnt="0"/>
      <dgm:spPr/>
    </dgm:pt>
    <dgm:pt modelId="{317A2052-4391-4A22-8A8F-556F25E335D8}" type="pres">
      <dgm:prSet presAssocID="{842D32B1-FC2F-4CBA-ABE7-549C174468DD}" presName="sibTrans" presStyleLbl="sibTrans2D1" presStyleIdx="1" presStyleCnt="3"/>
      <dgm:spPr/>
      <dgm:t>
        <a:bodyPr/>
        <a:lstStyle/>
        <a:p>
          <a:endParaRPr lang="en-GB"/>
        </a:p>
      </dgm:t>
    </dgm:pt>
    <dgm:pt modelId="{DEF10468-426D-43FA-9FE0-15DB0C9B7AF6}" type="pres">
      <dgm:prSet presAssocID="{4A481074-000A-4990-B87A-5AB57DDD0D80}" presName="node" presStyleLbl="node1" presStyleIdx="2" presStyleCnt="3">
        <dgm:presLayoutVars>
          <dgm:bulletEnabled val="1"/>
        </dgm:presLayoutVars>
      </dgm:prSet>
      <dgm:spPr/>
      <dgm:t>
        <a:bodyPr/>
        <a:lstStyle/>
        <a:p>
          <a:endParaRPr lang="en-GB"/>
        </a:p>
      </dgm:t>
    </dgm:pt>
    <dgm:pt modelId="{21527A77-F5C8-4E0B-8CD0-39CB60310182}" type="pres">
      <dgm:prSet presAssocID="{4A481074-000A-4990-B87A-5AB57DDD0D80}" presName="dummy" presStyleCnt="0"/>
      <dgm:spPr/>
    </dgm:pt>
    <dgm:pt modelId="{7D625B72-B593-452A-BEA9-AB94FC266285}" type="pres">
      <dgm:prSet presAssocID="{63FB0348-C7A8-4968-905E-616081B3CFFD}" presName="sibTrans" presStyleLbl="sibTrans2D1" presStyleIdx="2" presStyleCnt="3"/>
      <dgm:spPr/>
      <dgm:t>
        <a:bodyPr/>
        <a:lstStyle/>
        <a:p>
          <a:endParaRPr lang="en-GB"/>
        </a:p>
      </dgm:t>
    </dgm:pt>
  </dgm:ptLst>
  <dgm:cxnLst>
    <dgm:cxn modelId="{03087362-882C-439E-9431-28AB40BF7F0F}" type="presOf" srcId="{63FB0348-C7A8-4968-905E-616081B3CFFD}" destId="{7D625B72-B593-452A-BEA9-AB94FC266285}" srcOrd="0" destOrd="0" presId="urn:microsoft.com/office/officeart/2005/8/layout/radial6"/>
    <dgm:cxn modelId="{2C133F6B-87C9-4593-8E16-C52BB0873EC6}" type="presOf" srcId="{F60F343D-3908-425C-8B47-75C7EF9ECCB3}" destId="{DE918968-C40F-4F8A-916A-1B77A1DF4106}" srcOrd="0" destOrd="0" presId="urn:microsoft.com/office/officeart/2005/8/layout/radial6"/>
    <dgm:cxn modelId="{31241E11-8AE3-4FE3-9406-996760577B7D}" type="presOf" srcId="{17DB0F12-6961-480B-84CC-97494E779A3E}" destId="{3281E97F-B35A-46FB-82A1-E80EB187A96D}" srcOrd="0" destOrd="0" presId="urn:microsoft.com/office/officeart/2005/8/layout/radial6"/>
    <dgm:cxn modelId="{389AA911-3504-4C9D-838B-49A804DD079F}" srcId="{17DB0F12-6961-480B-84CC-97494E779A3E}" destId="{EEE65718-E342-4310-8048-E8CF6916C0A9}" srcOrd="0" destOrd="0" parTransId="{3FF9DF0A-BB1C-43AC-B912-93A3FD8F94F7}" sibTransId="{504BC5B3-2EB6-407C-A845-D9098582BD61}"/>
    <dgm:cxn modelId="{3194B000-EA71-4939-B76F-19D3BC85E264}" type="presOf" srcId="{EEE65718-E342-4310-8048-E8CF6916C0A9}" destId="{857A813D-9673-459D-9564-BC79348472FC}" srcOrd="0" destOrd="0" presId="urn:microsoft.com/office/officeart/2005/8/layout/radial6"/>
    <dgm:cxn modelId="{FF0F7932-FCC0-408C-85E1-D0832598A471}" srcId="{17DB0F12-6961-480B-84CC-97494E779A3E}" destId="{022206C6-1358-44E7-A7A4-A715E5F2386C}" srcOrd="1" destOrd="0" parTransId="{21EF87B4-44F1-4CE9-B4E7-AB9772950936}" sibTransId="{842D32B1-FC2F-4CBA-ABE7-549C174468DD}"/>
    <dgm:cxn modelId="{F7EB19D3-7886-453E-ADB8-F9F7272C5ADD}" srcId="{F60F343D-3908-425C-8B47-75C7EF9ECCB3}" destId="{17DB0F12-6961-480B-84CC-97494E779A3E}" srcOrd="0" destOrd="0" parTransId="{F0368FB9-7465-4882-BB43-3732DCC586A4}" sibTransId="{9C5AEAAE-D526-4AA0-A96C-4F6F6B5F1360}"/>
    <dgm:cxn modelId="{1F2CD563-ED76-4EBF-94C2-C0AC322AF99D}" srcId="{17DB0F12-6961-480B-84CC-97494E779A3E}" destId="{4A481074-000A-4990-B87A-5AB57DDD0D80}" srcOrd="2" destOrd="0" parTransId="{CEC3D811-7280-4A2A-B9EA-D03193AF339D}" sibTransId="{63FB0348-C7A8-4968-905E-616081B3CFFD}"/>
    <dgm:cxn modelId="{BC66E8B3-2172-4F09-8351-1EF6D45A4B76}" type="presOf" srcId="{842D32B1-FC2F-4CBA-ABE7-549C174468DD}" destId="{317A2052-4391-4A22-8A8F-556F25E335D8}" srcOrd="0" destOrd="0" presId="urn:microsoft.com/office/officeart/2005/8/layout/radial6"/>
    <dgm:cxn modelId="{63EEE92D-E0BF-4D21-8308-925EA50BAEB8}" type="presOf" srcId="{504BC5B3-2EB6-407C-A845-D9098582BD61}" destId="{B7308039-9F1F-414B-9C79-0A1274F8FFF9}" srcOrd="0" destOrd="0" presId="urn:microsoft.com/office/officeart/2005/8/layout/radial6"/>
    <dgm:cxn modelId="{F66228EB-3A94-449D-AB99-BFE8ECD245A5}" type="presOf" srcId="{022206C6-1358-44E7-A7A4-A715E5F2386C}" destId="{AF887B20-CF1D-4516-A424-993DEE9227D0}" srcOrd="0" destOrd="0" presId="urn:microsoft.com/office/officeart/2005/8/layout/radial6"/>
    <dgm:cxn modelId="{BF3AAA00-BC15-4940-A685-529497BD16A3}" type="presOf" srcId="{4A481074-000A-4990-B87A-5AB57DDD0D80}" destId="{DEF10468-426D-43FA-9FE0-15DB0C9B7AF6}" srcOrd="0" destOrd="0" presId="urn:microsoft.com/office/officeart/2005/8/layout/radial6"/>
    <dgm:cxn modelId="{15E4C3A4-734E-48BB-BCCF-AE0B5059DF3A}" type="presParOf" srcId="{DE918968-C40F-4F8A-916A-1B77A1DF4106}" destId="{3281E97F-B35A-46FB-82A1-E80EB187A96D}" srcOrd="0" destOrd="0" presId="urn:microsoft.com/office/officeart/2005/8/layout/radial6"/>
    <dgm:cxn modelId="{1FDA363C-9D9F-45E6-BD2F-80A5886FA8C2}" type="presParOf" srcId="{DE918968-C40F-4F8A-916A-1B77A1DF4106}" destId="{857A813D-9673-459D-9564-BC79348472FC}" srcOrd="1" destOrd="0" presId="urn:microsoft.com/office/officeart/2005/8/layout/radial6"/>
    <dgm:cxn modelId="{18BFAF64-6A26-4343-9599-2DC1C7E347ED}" type="presParOf" srcId="{DE918968-C40F-4F8A-916A-1B77A1DF4106}" destId="{C740202C-633F-4F48-A916-653CAE9C8E40}" srcOrd="2" destOrd="0" presId="urn:microsoft.com/office/officeart/2005/8/layout/radial6"/>
    <dgm:cxn modelId="{3C6BDC32-901E-4696-9FAC-3F7C728D5025}" type="presParOf" srcId="{DE918968-C40F-4F8A-916A-1B77A1DF4106}" destId="{B7308039-9F1F-414B-9C79-0A1274F8FFF9}" srcOrd="3" destOrd="0" presId="urn:microsoft.com/office/officeart/2005/8/layout/radial6"/>
    <dgm:cxn modelId="{F398980A-BB8E-477A-A3D4-0B62084AC499}" type="presParOf" srcId="{DE918968-C40F-4F8A-916A-1B77A1DF4106}" destId="{AF887B20-CF1D-4516-A424-993DEE9227D0}" srcOrd="4" destOrd="0" presId="urn:microsoft.com/office/officeart/2005/8/layout/radial6"/>
    <dgm:cxn modelId="{E5A0B03C-ABD5-4C97-8438-891D32BA3D5C}" type="presParOf" srcId="{DE918968-C40F-4F8A-916A-1B77A1DF4106}" destId="{1EBF4D70-F530-49F2-BE9B-EB4A8257CF9F}" srcOrd="5" destOrd="0" presId="urn:microsoft.com/office/officeart/2005/8/layout/radial6"/>
    <dgm:cxn modelId="{E3646689-D3DF-4B85-8867-4945C2416A32}" type="presParOf" srcId="{DE918968-C40F-4F8A-916A-1B77A1DF4106}" destId="{317A2052-4391-4A22-8A8F-556F25E335D8}" srcOrd="6" destOrd="0" presId="urn:microsoft.com/office/officeart/2005/8/layout/radial6"/>
    <dgm:cxn modelId="{9D10E41B-24B3-4591-A1E1-EDDF0B005221}" type="presParOf" srcId="{DE918968-C40F-4F8A-916A-1B77A1DF4106}" destId="{DEF10468-426D-43FA-9FE0-15DB0C9B7AF6}" srcOrd="7" destOrd="0" presId="urn:microsoft.com/office/officeart/2005/8/layout/radial6"/>
    <dgm:cxn modelId="{EB172C68-5FCF-412C-A82D-82E7E8F1E864}" type="presParOf" srcId="{DE918968-C40F-4F8A-916A-1B77A1DF4106}" destId="{21527A77-F5C8-4E0B-8CD0-39CB60310182}" srcOrd="8" destOrd="0" presId="urn:microsoft.com/office/officeart/2005/8/layout/radial6"/>
    <dgm:cxn modelId="{36F4154C-6DA8-4CA4-8012-2462182DC814}" type="presParOf" srcId="{DE918968-C40F-4F8A-916A-1B77A1DF4106}" destId="{7D625B72-B593-452A-BEA9-AB94FC266285}" srcOrd="9" destOrd="0" presId="urn:microsoft.com/office/officeart/2005/8/layout/radial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7483-4A6F-4D46-8199-59A6F5F2B302}">
      <dsp:nvSpPr>
        <dsp:cNvPr id="0" name=""/>
        <dsp:cNvSpPr/>
      </dsp:nvSpPr>
      <dsp:spPr>
        <a:xfrm rot="5400000">
          <a:off x="1400819" y="781098"/>
          <a:ext cx="679778" cy="773903"/>
        </a:xfrm>
        <a:prstGeom prst="bentUpArrow">
          <a:avLst>
            <a:gd name="adj1" fmla="val 32840"/>
            <a:gd name="adj2" fmla="val 25000"/>
            <a:gd name="adj3" fmla="val 35780"/>
          </a:avLst>
        </a:prstGeom>
        <a:solidFill>
          <a:schemeClr val="accent1">
            <a:tint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A72D2EF-E545-499D-8C40-EE82CEABA47A}">
      <dsp:nvSpPr>
        <dsp:cNvPr id="0" name=""/>
        <dsp:cNvSpPr/>
      </dsp:nvSpPr>
      <dsp:spPr>
        <a:xfrm>
          <a:off x="1220719" y="27550"/>
          <a:ext cx="1144346" cy="801005"/>
        </a:xfrm>
        <a:prstGeom prst="roundRect">
          <a:avLst>
            <a:gd name="adj" fmla="val 16670"/>
          </a:avLst>
        </a:prstGeom>
        <a:solidFill>
          <a:srgbClr val="E7BCB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solidFill>
                <a:schemeClr val="tx1"/>
              </a:solidFill>
            </a:rPr>
            <a:t>Requirements</a:t>
          </a:r>
          <a:endParaRPr lang="en-GB" sz="1300" kern="1200" dirty="0">
            <a:solidFill>
              <a:schemeClr val="tx1"/>
            </a:solidFill>
          </a:endParaRPr>
        </a:p>
      </dsp:txBody>
      <dsp:txXfrm>
        <a:off x="1259828" y="66659"/>
        <a:ext cx="1066128" cy="722787"/>
      </dsp:txXfrm>
    </dsp:sp>
    <dsp:sp modelId="{8CB4E3F9-6EBA-482D-ACF1-40BE360289D9}">
      <dsp:nvSpPr>
        <dsp:cNvPr id="0" name=""/>
        <dsp:cNvSpPr/>
      </dsp:nvSpPr>
      <dsp:spPr>
        <a:xfrm>
          <a:off x="2365065" y="103944"/>
          <a:ext cx="832288" cy="647407"/>
        </a:xfrm>
        <a:prstGeom prst="rect">
          <a:avLst/>
        </a:prstGeom>
        <a:noFill/>
        <a:ln>
          <a:noFill/>
        </a:ln>
        <a:effectLst/>
      </dsp:spPr>
      <dsp:style>
        <a:lnRef idx="0">
          <a:scrgbClr r="0" g="0" b="0"/>
        </a:lnRef>
        <a:fillRef idx="0">
          <a:scrgbClr r="0" g="0" b="0"/>
        </a:fillRef>
        <a:effectRef idx="0">
          <a:scrgbClr r="0" g="0" b="0"/>
        </a:effectRef>
        <a:fontRef idx="minor"/>
      </dsp:style>
    </dsp:sp>
    <dsp:sp modelId="{C6590D24-9FB1-4003-9516-7261984F7514}">
      <dsp:nvSpPr>
        <dsp:cNvPr id="0" name=""/>
        <dsp:cNvSpPr/>
      </dsp:nvSpPr>
      <dsp:spPr>
        <a:xfrm rot="5400000">
          <a:off x="2349604" y="1680891"/>
          <a:ext cx="679778" cy="773903"/>
        </a:xfrm>
        <a:prstGeom prst="bentUpArrow">
          <a:avLst>
            <a:gd name="adj1" fmla="val 32840"/>
            <a:gd name="adj2" fmla="val 25000"/>
            <a:gd name="adj3" fmla="val 35780"/>
          </a:avLst>
        </a:prstGeom>
        <a:solidFill>
          <a:schemeClr val="accent1">
            <a:tint val="50000"/>
            <a:hueOff val="-4363171"/>
            <a:satOff val="-234"/>
            <a:lumOff val="37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67129E1-2B94-426E-8329-ABBF59BE4A20}">
      <dsp:nvSpPr>
        <dsp:cNvPr id="0" name=""/>
        <dsp:cNvSpPr/>
      </dsp:nvSpPr>
      <dsp:spPr>
        <a:xfrm>
          <a:off x="2169504" y="927343"/>
          <a:ext cx="1144346" cy="801005"/>
        </a:xfrm>
        <a:prstGeom prst="roundRect">
          <a:avLst>
            <a:gd name="adj" fmla="val 1667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solidFill>
                <a:schemeClr val="tx1"/>
              </a:solidFill>
            </a:rPr>
            <a:t>Design</a:t>
          </a:r>
          <a:endParaRPr lang="en-GB" sz="1300" kern="1200" dirty="0">
            <a:solidFill>
              <a:schemeClr val="tx1"/>
            </a:solidFill>
          </a:endParaRPr>
        </a:p>
      </dsp:txBody>
      <dsp:txXfrm>
        <a:off x="2208613" y="966452"/>
        <a:ext cx="1066128" cy="722787"/>
      </dsp:txXfrm>
    </dsp:sp>
    <dsp:sp modelId="{56A59C92-FAE7-475A-9E1A-DD6AC3B0F0AD}">
      <dsp:nvSpPr>
        <dsp:cNvPr id="0" name=""/>
        <dsp:cNvSpPr/>
      </dsp:nvSpPr>
      <dsp:spPr>
        <a:xfrm>
          <a:off x="3313850" y="1003737"/>
          <a:ext cx="832288" cy="647407"/>
        </a:xfrm>
        <a:prstGeom prst="rect">
          <a:avLst/>
        </a:prstGeom>
        <a:noFill/>
        <a:ln>
          <a:noFill/>
        </a:ln>
        <a:effectLst/>
      </dsp:spPr>
      <dsp:style>
        <a:lnRef idx="0">
          <a:scrgbClr r="0" g="0" b="0"/>
        </a:lnRef>
        <a:fillRef idx="0">
          <a:scrgbClr r="0" g="0" b="0"/>
        </a:fillRef>
        <a:effectRef idx="0">
          <a:scrgbClr r="0" g="0" b="0"/>
        </a:effectRef>
        <a:fontRef idx="minor"/>
      </dsp:style>
    </dsp:sp>
    <dsp:sp modelId="{F6AC1FF8-E1E0-478E-8C86-24B2B0269E06}">
      <dsp:nvSpPr>
        <dsp:cNvPr id="0" name=""/>
        <dsp:cNvSpPr/>
      </dsp:nvSpPr>
      <dsp:spPr>
        <a:xfrm rot="5400000">
          <a:off x="3298388" y="2580684"/>
          <a:ext cx="679778" cy="773903"/>
        </a:xfrm>
        <a:prstGeom prst="bentUpArrow">
          <a:avLst>
            <a:gd name="adj1" fmla="val 32840"/>
            <a:gd name="adj2" fmla="val 25000"/>
            <a:gd name="adj3" fmla="val 35780"/>
          </a:avLst>
        </a:prstGeom>
        <a:solidFill>
          <a:schemeClr val="accent1">
            <a:tint val="50000"/>
            <a:hueOff val="-8726342"/>
            <a:satOff val="-469"/>
            <a:lumOff val="757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67011E3-7798-4E04-B5D0-93384E33C7CB}">
      <dsp:nvSpPr>
        <dsp:cNvPr id="0" name=""/>
        <dsp:cNvSpPr/>
      </dsp:nvSpPr>
      <dsp:spPr>
        <a:xfrm>
          <a:off x="3118288" y="1827136"/>
          <a:ext cx="1144346" cy="801005"/>
        </a:xfrm>
        <a:prstGeom prst="roundRect">
          <a:avLst>
            <a:gd name="adj" fmla="val 16670"/>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solidFill>
                <a:schemeClr val="tx1"/>
              </a:solidFill>
            </a:rPr>
            <a:t>Code</a:t>
          </a:r>
          <a:endParaRPr lang="en-GB" sz="1300" kern="1200" dirty="0">
            <a:solidFill>
              <a:schemeClr val="tx1"/>
            </a:solidFill>
          </a:endParaRPr>
        </a:p>
      </dsp:txBody>
      <dsp:txXfrm>
        <a:off x="3157397" y="1866245"/>
        <a:ext cx="1066128" cy="722787"/>
      </dsp:txXfrm>
    </dsp:sp>
    <dsp:sp modelId="{58420A6F-AA30-469D-8688-0CF8A7B971F0}">
      <dsp:nvSpPr>
        <dsp:cNvPr id="0" name=""/>
        <dsp:cNvSpPr/>
      </dsp:nvSpPr>
      <dsp:spPr>
        <a:xfrm>
          <a:off x="4262635" y="1903531"/>
          <a:ext cx="832288" cy="647407"/>
        </a:xfrm>
        <a:prstGeom prst="rect">
          <a:avLst/>
        </a:prstGeom>
        <a:noFill/>
        <a:ln>
          <a:noFill/>
        </a:ln>
        <a:effectLst/>
      </dsp:spPr>
      <dsp:style>
        <a:lnRef idx="0">
          <a:scrgbClr r="0" g="0" b="0"/>
        </a:lnRef>
        <a:fillRef idx="0">
          <a:scrgbClr r="0" g="0" b="0"/>
        </a:fillRef>
        <a:effectRef idx="0">
          <a:scrgbClr r="0" g="0" b="0"/>
        </a:effectRef>
        <a:fontRef idx="minor"/>
      </dsp:style>
    </dsp:sp>
    <dsp:sp modelId="{43457FD1-58FA-4351-AE91-0738E7C36BC2}">
      <dsp:nvSpPr>
        <dsp:cNvPr id="0" name=""/>
        <dsp:cNvSpPr/>
      </dsp:nvSpPr>
      <dsp:spPr>
        <a:xfrm rot="5400000">
          <a:off x="4247173" y="3480477"/>
          <a:ext cx="679778" cy="773903"/>
        </a:xfrm>
        <a:prstGeom prst="bentUpArrow">
          <a:avLst>
            <a:gd name="adj1" fmla="val 32840"/>
            <a:gd name="adj2" fmla="val 25000"/>
            <a:gd name="adj3" fmla="val 35780"/>
          </a:avLst>
        </a:prstGeom>
        <a:solidFill>
          <a:schemeClr val="accent1">
            <a:tint val="50000"/>
            <a:hueOff val="-13089511"/>
            <a:satOff val="-703"/>
            <a:lumOff val="1136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3711CE1-9FB6-47D7-841A-61E5C4A4DA83}">
      <dsp:nvSpPr>
        <dsp:cNvPr id="0" name=""/>
        <dsp:cNvSpPr/>
      </dsp:nvSpPr>
      <dsp:spPr>
        <a:xfrm>
          <a:off x="4067073" y="2726930"/>
          <a:ext cx="1144346" cy="801005"/>
        </a:xfrm>
        <a:prstGeom prst="roundRect">
          <a:avLst>
            <a:gd name="adj" fmla="val 16670"/>
          </a:avLst>
        </a:prstGeom>
        <a:solidFill>
          <a:srgbClr val="0070C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solidFill>
                <a:schemeClr val="tx1"/>
              </a:solidFill>
            </a:rPr>
            <a:t>Test</a:t>
          </a:r>
          <a:endParaRPr lang="en-GB" sz="1300" kern="1200" dirty="0">
            <a:solidFill>
              <a:schemeClr val="tx1"/>
            </a:solidFill>
          </a:endParaRPr>
        </a:p>
      </dsp:txBody>
      <dsp:txXfrm>
        <a:off x="4106182" y="2766039"/>
        <a:ext cx="1066128" cy="722787"/>
      </dsp:txXfrm>
    </dsp:sp>
    <dsp:sp modelId="{D8BA56FA-12D7-45D0-A81C-F5D08DFD615B}">
      <dsp:nvSpPr>
        <dsp:cNvPr id="0" name=""/>
        <dsp:cNvSpPr/>
      </dsp:nvSpPr>
      <dsp:spPr>
        <a:xfrm>
          <a:off x="5211419" y="2803324"/>
          <a:ext cx="832288" cy="647407"/>
        </a:xfrm>
        <a:prstGeom prst="rect">
          <a:avLst/>
        </a:prstGeom>
        <a:noFill/>
        <a:ln>
          <a:noFill/>
        </a:ln>
        <a:effectLst/>
      </dsp:spPr>
      <dsp:style>
        <a:lnRef idx="0">
          <a:scrgbClr r="0" g="0" b="0"/>
        </a:lnRef>
        <a:fillRef idx="0">
          <a:scrgbClr r="0" g="0" b="0"/>
        </a:fillRef>
        <a:effectRef idx="0">
          <a:scrgbClr r="0" g="0" b="0"/>
        </a:effectRef>
        <a:fontRef idx="minor"/>
      </dsp:style>
    </dsp:sp>
    <dsp:sp modelId="{A78F704E-4F25-4129-AE22-24831C0034A5}">
      <dsp:nvSpPr>
        <dsp:cNvPr id="0" name=""/>
        <dsp:cNvSpPr/>
      </dsp:nvSpPr>
      <dsp:spPr>
        <a:xfrm>
          <a:off x="5015858" y="3626723"/>
          <a:ext cx="1144346" cy="801005"/>
        </a:xfrm>
        <a:prstGeom prst="roundRect">
          <a:avLst>
            <a:gd name="adj" fmla="val 1667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solidFill>
                <a:schemeClr val="tx1"/>
              </a:solidFill>
            </a:rPr>
            <a:t>Live</a:t>
          </a:r>
          <a:endParaRPr lang="en-GB" sz="1300" kern="1200" dirty="0">
            <a:solidFill>
              <a:schemeClr val="tx1"/>
            </a:solidFill>
          </a:endParaRPr>
        </a:p>
      </dsp:txBody>
      <dsp:txXfrm>
        <a:off x="5054967" y="3665832"/>
        <a:ext cx="1066128" cy="722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F68EF-9051-4A85-A349-80198E2D5EB8}">
      <dsp:nvSpPr>
        <dsp:cNvPr id="0" name=""/>
        <dsp:cNvSpPr/>
      </dsp:nvSpPr>
      <dsp:spPr>
        <a:xfrm>
          <a:off x="1142684" y="53537"/>
          <a:ext cx="3174901" cy="3174901"/>
        </a:xfrm>
        <a:prstGeom prst="circularArrow">
          <a:avLst>
            <a:gd name="adj1" fmla="val 5544"/>
            <a:gd name="adj2" fmla="val 330680"/>
            <a:gd name="adj3" fmla="val 13860952"/>
            <a:gd name="adj4" fmla="val 17334432"/>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4A9CD5-07EC-4441-BA01-60509C9DBB49}">
      <dsp:nvSpPr>
        <dsp:cNvPr id="0" name=""/>
        <dsp:cNvSpPr/>
      </dsp:nvSpPr>
      <dsp:spPr>
        <a:xfrm>
          <a:off x="1715565" y="1627"/>
          <a:ext cx="1431814" cy="71590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Sprint Planning</a:t>
          </a:r>
          <a:endParaRPr lang="en-GB" sz="1700" kern="1200" dirty="0"/>
        </a:p>
      </dsp:txBody>
      <dsp:txXfrm>
        <a:off x="1750513" y="36575"/>
        <a:ext cx="1361918" cy="646011"/>
      </dsp:txXfrm>
    </dsp:sp>
    <dsp:sp modelId="{8260A1F3-F52D-48D3-BCC8-84801C81CF8C}">
      <dsp:nvSpPr>
        <dsp:cNvPr id="0" name=""/>
        <dsp:cNvSpPr/>
      </dsp:nvSpPr>
      <dsp:spPr>
        <a:xfrm>
          <a:off x="3003203" y="937151"/>
          <a:ext cx="1431814" cy="71590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Work &amp; Daily Scrum</a:t>
          </a:r>
          <a:endParaRPr lang="en-GB" sz="1700" kern="1200" dirty="0"/>
        </a:p>
      </dsp:txBody>
      <dsp:txXfrm>
        <a:off x="3038151" y="972099"/>
        <a:ext cx="1361918" cy="646011"/>
      </dsp:txXfrm>
    </dsp:sp>
    <dsp:sp modelId="{D50D3DA8-CD02-4C54-819E-CE0CBE694495}">
      <dsp:nvSpPr>
        <dsp:cNvPr id="0" name=""/>
        <dsp:cNvSpPr/>
      </dsp:nvSpPr>
      <dsp:spPr>
        <a:xfrm>
          <a:off x="2511369" y="2450860"/>
          <a:ext cx="1431814" cy="71590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Sprint Review</a:t>
          </a:r>
          <a:endParaRPr lang="en-GB" sz="1700" kern="1200" dirty="0"/>
        </a:p>
      </dsp:txBody>
      <dsp:txXfrm>
        <a:off x="2546317" y="2485808"/>
        <a:ext cx="1361918" cy="646011"/>
      </dsp:txXfrm>
    </dsp:sp>
    <dsp:sp modelId="{8C4B7B80-670A-4D6D-9057-34EE3816961D}">
      <dsp:nvSpPr>
        <dsp:cNvPr id="0" name=""/>
        <dsp:cNvSpPr/>
      </dsp:nvSpPr>
      <dsp:spPr>
        <a:xfrm>
          <a:off x="919761" y="2450860"/>
          <a:ext cx="1431814" cy="71590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Sprint Retrospective</a:t>
          </a:r>
          <a:endParaRPr lang="en-GB" sz="1700" kern="1200" dirty="0"/>
        </a:p>
      </dsp:txBody>
      <dsp:txXfrm>
        <a:off x="954709" y="2485808"/>
        <a:ext cx="1361918" cy="646011"/>
      </dsp:txXfrm>
    </dsp:sp>
    <dsp:sp modelId="{0E78403D-E06F-480B-805E-00FED34288B0}">
      <dsp:nvSpPr>
        <dsp:cNvPr id="0" name=""/>
        <dsp:cNvSpPr/>
      </dsp:nvSpPr>
      <dsp:spPr>
        <a:xfrm>
          <a:off x="393467" y="948633"/>
          <a:ext cx="1431814" cy="715907"/>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Product Increment</a:t>
          </a:r>
          <a:endParaRPr lang="en-GB" sz="1700" kern="1200" dirty="0"/>
        </a:p>
      </dsp:txBody>
      <dsp:txXfrm>
        <a:off x="428415" y="983581"/>
        <a:ext cx="1361918" cy="646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B0616-A7E4-4A5D-BA22-D6599FF452AC}">
      <dsp:nvSpPr>
        <dsp:cNvPr id="0" name=""/>
        <dsp:cNvSpPr/>
      </dsp:nvSpPr>
      <dsp:spPr>
        <a:xfrm>
          <a:off x="1628733" y="1493734"/>
          <a:ext cx="904092" cy="9040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Artefacts</a:t>
          </a:r>
          <a:endParaRPr lang="en-GB" sz="1300" kern="1200" dirty="0"/>
        </a:p>
      </dsp:txBody>
      <dsp:txXfrm>
        <a:off x="1761134" y="1626135"/>
        <a:ext cx="639290" cy="639290"/>
      </dsp:txXfrm>
    </dsp:sp>
    <dsp:sp modelId="{F093F266-D48D-457D-94AF-28954F075A64}">
      <dsp:nvSpPr>
        <dsp:cNvPr id="0" name=""/>
        <dsp:cNvSpPr/>
      </dsp:nvSpPr>
      <dsp:spPr>
        <a:xfrm rot="16200000">
          <a:off x="1984876" y="1164518"/>
          <a:ext cx="191805" cy="30739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a:off x="2013647" y="1254767"/>
        <a:ext cx="134264" cy="184435"/>
      </dsp:txXfrm>
    </dsp:sp>
    <dsp:sp modelId="{C57BF47B-FEF0-449F-8756-2E0BCD33D707}">
      <dsp:nvSpPr>
        <dsp:cNvPr id="0" name=""/>
        <dsp:cNvSpPr/>
      </dsp:nvSpPr>
      <dsp:spPr>
        <a:xfrm>
          <a:off x="1515721" y="1721"/>
          <a:ext cx="1130115" cy="113011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Product Backlog</a:t>
          </a:r>
          <a:endParaRPr lang="en-GB" sz="1300" kern="1200" dirty="0"/>
        </a:p>
      </dsp:txBody>
      <dsp:txXfrm>
        <a:off x="1681223" y="167223"/>
        <a:ext cx="799111" cy="799111"/>
      </dsp:txXfrm>
    </dsp:sp>
    <dsp:sp modelId="{10E37B74-B558-4B09-A679-3326B262394D}">
      <dsp:nvSpPr>
        <dsp:cNvPr id="0" name=""/>
        <dsp:cNvSpPr/>
      </dsp:nvSpPr>
      <dsp:spPr>
        <a:xfrm rot="1800000">
          <a:off x="2528365" y="2105868"/>
          <a:ext cx="191805" cy="30739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a:off x="2532220" y="2152961"/>
        <a:ext cx="134264" cy="184435"/>
      </dsp:txXfrm>
    </dsp:sp>
    <dsp:sp modelId="{AD6724BB-1EAB-4345-A568-3EDB1B876666}">
      <dsp:nvSpPr>
        <dsp:cNvPr id="0" name=""/>
        <dsp:cNvSpPr/>
      </dsp:nvSpPr>
      <dsp:spPr>
        <a:xfrm>
          <a:off x="2709971" y="2070223"/>
          <a:ext cx="1130115" cy="11301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Sprint Backlog</a:t>
          </a:r>
          <a:endParaRPr lang="en-GB" sz="1300" kern="1200" dirty="0"/>
        </a:p>
      </dsp:txBody>
      <dsp:txXfrm>
        <a:off x="2875473" y="2235725"/>
        <a:ext cx="799111" cy="799111"/>
      </dsp:txXfrm>
    </dsp:sp>
    <dsp:sp modelId="{51F2C71F-DE70-404C-A595-8B782357890F}">
      <dsp:nvSpPr>
        <dsp:cNvPr id="0" name=""/>
        <dsp:cNvSpPr/>
      </dsp:nvSpPr>
      <dsp:spPr>
        <a:xfrm rot="9000000">
          <a:off x="1441388" y="2105868"/>
          <a:ext cx="191805" cy="30739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0800000">
        <a:off x="1495074" y="2152961"/>
        <a:ext cx="134264" cy="184435"/>
      </dsp:txXfrm>
    </dsp:sp>
    <dsp:sp modelId="{26366313-E3B8-4A12-BDE1-A3C6152C26FC}">
      <dsp:nvSpPr>
        <dsp:cNvPr id="0" name=""/>
        <dsp:cNvSpPr/>
      </dsp:nvSpPr>
      <dsp:spPr>
        <a:xfrm>
          <a:off x="321471" y="2070223"/>
          <a:ext cx="1130115" cy="113011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Product Increment</a:t>
          </a:r>
          <a:endParaRPr lang="en-GB" sz="1300" kern="1200" dirty="0"/>
        </a:p>
      </dsp:txBody>
      <dsp:txXfrm>
        <a:off x="486973" y="2235725"/>
        <a:ext cx="799111" cy="7991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25B72-B593-452A-BEA9-AB94FC266285}">
      <dsp:nvSpPr>
        <dsp:cNvPr id="0" name=""/>
        <dsp:cNvSpPr/>
      </dsp:nvSpPr>
      <dsp:spPr>
        <a:xfrm>
          <a:off x="1136850" y="300299"/>
          <a:ext cx="2004755" cy="2004755"/>
        </a:xfrm>
        <a:prstGeom prst="blockArc">
          <a:avLst>
            <a:gd name="adj1" fmla="val 9000000"/>
            <a:gd name="adj2" fmla="val 16200000"/>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7A2052-4391-4A22-8A8F-556F25E335D8}">
      <dsp:nvSpPr>
        <dsp:cNvPr id="0" name=""/>
        <dsp:cNvSpPr/>
      </dsp:nvSpPr>
      <dsp:spPr>
        <a:xfrm>
          <a:off x="1136850" y="300299"/>
          <a:ext cx="2004755" cy="2004755"/>
        </a:xfrm>
        <a:prstGeom prst="blockArc">
          <a:avLst>
            <a:gd name="adj1" fmla="val 1800000"/>
            <a:gd name="adj2" fmla="val 900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308039-9F1F-414B-9C79-0A1274F8FFF9}">
      <dsp:nvSpPr>
        <dsp:cNvPr id="0" name=""/>
        <dsp:cNvSpPr/>
      </dsp:nvSpPr>
      <dsp:spPr>
        <a:xfrm>
          <a:off x="1136850" y="300299"/>
          <a:ext cx="2004755" cy="2004755"/>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81E97F-B35A-46FB-82A1-E80EB187A96D}">
      <dsp:nvSpPr>
        <dsp:cNvPr id="0" name=""/>
        <dsp:cNvSpPr/>
      </dsp:nvSpPr>
      <dsp:spPr>
        <a:xfrm>
          <a:off x="1677539" y="840988"/>
          <a:ext cx="923377" cy="9233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kern="1200" dirty="0" smtClean="0"/>
            <a:t>Roles</a:t>
          </a:r>
          <a:endParaRPr lang="en-GB" sz="2100" kern="1200" dirty="0"/>
        </a:p>
      </dsp:txBody>
      <dsp:txXfrm>
        <a:off x="1812764" y="976213"/>
        <a:ext cx="652927" cy="652927"/>
      </dsp:txXfrm>
    </dsp:sp>
    <dsp:sp modelId="{857A813D-9673-459D-9564-BC79348472FC}">
      <dsp:nvSpPr>
        <dsp:cNvPr id="0" name=""/>
        <dsp:cNvSpPr/>
      </dsp:nvSpPr>
      <dsp:spPr>
        <a:xfrm>
          <a:off x="1816046" y="386"/>
          <a:ext cx="646364" cy="64636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GB" sz="800" kern="1200" dirty="0" smtClean="0"/>
            <a:t>Product Owner</a:t>
          </a:r>
          <a:endParaRPr lang="en-GB" sz="800" kern="1200" dirty="0"/>
        </a:p>
      </dsp:txBody>
      <dsp:txXfrm>
        <a:off x="1910704" y="95044"/>
        <a:ext cx="457048" cy="457048"/>
      </dsp:txXfrm>
    </dsp:sp>
    <dsp:sp modelId="{AF887B20-CF1D-4516-A424-993DEE9227D0}">
      <dsp:nvSpPr>
        <dsp:cNvPr id="0" name=""/>
        <dsp:cNvSpPr/>
      </dsp:nvSpPr>
      <dsp:spPr>
        <a:xfrm>
          <a:off x="2663979" y="1469049"/>
          <a:ext cx="646364" cy="64636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GB" sz="800" kern="1200" dirty="0" smtClean="0"/>
            <a:t>Scrum Master</a:t>
          </a:r>
          <a:endParaRPr lang="en-GB" sz="800" kern="1200" dirty="0"/>
        </a:p>
      </dsp:txBody>
      <dsp:txXfrm>
        <a:off x="2758637" y="1563707"/>
        <a:ext cx="457048" cy="457048"/>
      </dsp:txXfrm>
    </dsp:sp>
    <dsp:sp modelId="{DEF10468-426D-43FA-9FE0-15DB0C9B7AF6}">
      <dsp:nvSpPr>
        <dsp:cNvPr id="0" name=""/>
        <dsp:cNvSpPr/>
      </dsp:nvSpPr>
      <dsp:spPr>
        <a:xfrm>
          <a:off x="968113" y="1469049"/>
          <a:ext cx="646364" cy="64636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GB" sz="800" kern="1200" smtClean="0"/>
            <a:t>Developer</a:t>
          </a:r>
          <a:endParaRPr lang="en-GB" sz="800" kern="1200" dirty="0"/>
        </a:p>
      </dsp:txBody>
      <dsp:txXfrm>
        <a:off x="1062771" y="1563707"/>
        <a:ext cx="457048" cy="45704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GB" b="1" dirty="0" smtClean="0"/>
              <a:t>V2.0</a:t>
            </a:r>
            <a:endParaRPr lang="en-GB" b="1"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3706EE98-29C4-4012-A106-5D6A492562B8}" type="slidenum">
              <a:rPr lang="en-GB" b="1" smtClean="0"/>
              <a:t>‹#›</a:t>
            </a:fld>
            <a:endParaRPr lang="en-GB" b="1" dirty="0"/>
          </a:p>
        </p:txBody>
      </p:sp>
    </p:spTree>
    <p:extLst>
      <p:ext uri="{BB962C8B-B14F-4D97-AF65-F5344CB8AC3E}">
        <p14:creationId xmlns:p14="http://schemas.microsoft.com/office/powerpoint/2010/main" val="1923315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dirty="0">
                <a:latin typeface="Lucida Grande" pitchFamily="-111" charset="0"/>
                <a:ea typeface="Geneva" pitchFamily="-111" charset="-128"/>
                <a:cs typeface="+mn-cs"/>
              </a:defRPr>
            </a:lvl1pPr>
          </a:lstStyle>
          <a:p>
            <a:pPr>
              <a:defRPr/>
            </a:pPr>
            <a:endParaRPr lang="en-GB"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smtClean="0">
                <a:latin typeface="Lucida Grande" pitchFamily="-111" charset="0"/>
                <a:ea typeface="Geneva" pitchFamily="-111" charset="-128"/>
                <a:cs typeface="+mn-cs"/>
              </a:defRPr>
            </a:lvl1pPr>
          </a:lstStyle>
          <a:p>
            <a:pPr>
              <a:defRPr/>
            </a:pPr>
            <a:fld id="{64DDDE0A-15DB-44D8-A7D1-B09EDB34DB74}" type="datetimeFigureOut">
              <a:rPr lang="en-US"/>
              <a:pPr>
                <a:defRPr/>
              </a:pPr>
              <a:t>2018-09-26</a:t>
            </a:fld>
            <a:endParaRPr lang="en-GB" dirty="0"/>
          </a:p>
        </p:txBody>
      </p:sp>
      <p:sp>
        <p:nvSpPr>
          <p:cNvPr id="4" name="Slide Image Placeholder 3"/>
          <p:cNvSpPr>
            <a:spLocks noGrp="1" noRot="1" noChangeAspect="1"/>
          </p:cNvSpPr>
          <p:nvPr>
            <p:ph type="sldImg" idx="2"/>
          </p:nvPr>
        </p:nvSpPr>
        <p:spPr>
          <a:xfrm>
            <a:off x="352425" y="768350"/>
            <a:ext cx="6394450" cy="3836988"/>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dirty="0">
                <a:latin typeface="Lucida Grande" pitchFamily="-111" charset="0"/>
                <a:ea typeface="Geneva" pitchFamily="-111" charset="-128"/>
                <a:cs typeface="+mn-cs"/>
              </a:defRPr>
            </a:lvl1pPr>
          </a:lstStyle>
          <a:p>
            <a:pPr>
              <a:defRPr/>
            </a:pPr>
            <a:endParaRPr lang="en-GB"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smtClean="0">
                <a:latin typeface="Lucida Grande" pitchFamily="-111" charset="0"/>
                <a:ea typeface="Geneva" pitchFamily="-111" charset="-128"/>
                <a:cs typeface="+mn-cs"/>
              </a:defRPr>
            </a:lvl1pPr>
          </a:lstStyle>
          <a:p>
            <a:pPr>
              <a:defRPr/>
            </a:pPr>
            <a:fld id="{D46FD714-0625-4EFF-A12A-B22AACF1422B}" type="slidenum">
              <a:rPr lang="en-GB"/>
              <a:pPr>
                <a:defRPr/>
              </a:pPr>
              <a:t>‹#›</a:t>
            </a:fld>
            <a:endParaRPr lang="en-GB" dirty="0"/>
          </a:p>
        </p:txBody>
      </p:sp>
    </p:spTree>
    <p:extLst>
      <p:ext uri="{BB962C8B-B14F-4D97-AF65-F5344CB8AC3E}">
        <p14:creationId xmlns:p14="http://schemas.microsoft.com/office/powerpoint/2010/main" val="246984838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Project_stakeholder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The_Chicken_and_the_Pig#cite_note-pupek-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352425" y="768350"/>
            <a:ext cx="6394450" cy="3836988"/>
          </a:xfrm>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dirty="0" smtClean="0"/>
              <a:t>Suggestion* Talk about there being no one</a:t>
            </a:r>
            <a:r>
              <a:rPr lang="en-GB" baseline="0" dirty="0" smtClean="0"/>
              <a:t> text book for Scrum, that you don’t become a Scrum Master by sitting a course or reading a book but by doing the job</a:t>
            </a:r>
          </a:p>
          <a:p>
            <a:pPr>
              <a:spcBef>
                <a:spcPct val="0"/>
              </a:spcBef>
            </a:pPr>
            <a:r>
              <a:rPr lang="en-GB" dirty="0" smtClean="0"/>
              <a:t>Suggestion*  Discuss how psychology and an understanding of people is a big part of the SM role,</a:t>
            </a:r>
            <a:r>
              <a:rPr lang="en-GB" baseline="0" dirty="0" smtClean="0"/>
              <a:t> as much as understanding Scrum itself.</a:t>
            </a:r>
            <a:endParaRPr lang="en-GB" dirty="0"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8B6C7BA-DA68-4F5D-AA89-8E9B7BB0CA7A}" type="slidenum">
              <a:rPr lang="en-GB">
                <a:latin typeface="Lucida Grande"/>
                <a:ea typeface="Geneva"/>
                <a:cs typeface="Geneva"/>
              </a:rPr>
              <a:pPr/>
              <a:t>2</a:t>
            </a:fld>
            <a:endParaRPr lang="en-GB" dirty="0">
              <a:latin typeface="Lucida Grande"/>
              <a:ea typeface="Geneva"/>
              <a:cs typeface="Geneva"/>
            </a:endParaRPr>
          </a:p>
        </p:txBody>
      </p:sp>
    </p:spTree>
    <p:extLst>
      <p:ext uri="{BB962C8B-B14F-4D97-AF65-F5344CB8AC3E}">
        <p14:creationId xmlns:p14="http://schemas.microsoft.com/office/powerpoint/2010/main" val="284937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p:cNvSpPr>
          <p:nvPr>
            <p:ph type="sldNum" sz="quarter" idx="5"/>
          </p:nvPr>
        </p:nvSpPr>
        <p:spPr>
          <a:noFill/>
        </p:spPr>
        <p:txBody>
          <a:bodyPr/>
          <a:lstStyle/>
          <a:p>
            <a:fld id="{0F78E159-7C90-4547-BE91-2E39D1821E7D}" type="slidenum">
              <a:rPr lang="en-US" smtClean="0">
                <a:solidFill>
                  <a:srgbClr val="000000"/>
                </a:solidFill>
                <a:latin typeface="Gill Sans"/>
                <a:ea typeface="ヒラギノ角ゴ Pro W3"/>
                <a:cs typeface="ヒラギノ角ゴ Pro W3"/>
                <a:sym typeface="Gill Sans"/>
              </a:rPr>
              <a:pPr/>
              <a:t>11</a:t>
            </a:fld>
            <a:endParaRPr lang="en-US" dirty="0" smtClean="0">
              <a:solidFill>
                <a:srgbClr val="000000"/>
              </a:solidFill>
              <a:latin typeface="Gill Sans"/>
              <a:ea typeface="ヒラギノ角ゴ Pro W3"/>
              <a:cs typeface="ヒラギノ角ゴ Pro W3"/>
              <a:sym typeface="Gill Sans"/>
            </a:endParaRPr>
          </a:p>
        </p:txBody>
      </p:sp>
      <p:sp>
        <p:nvSpPr>
          <p:cNvPr id="40963" name="Rectangle 1026"/>
          <p:cNvSpPr>
            <a:spLocks noGrp="1" noRot="1" noChangeAspect="1" noChangeArrowheads="1" noTextEdit="1"/>
          </p:cNvSpPr>
          <p:nvPr>
            <p:ph type="sldImg"/>
          </p:nvPr>
        </p:nvSpPr>
        <p:spPr>
          <a:xfrm>
            <a:off x="352425" y="768350"/>
            <a:ext cx="6394450" cy="3836988"/>
          </a:xfrm>
          <a:ln/>
        </p:spPr>
      </p:sp>
      <p:sp>
        <p:nvSpPr>
          <p:cNvPr id="40964" name="Rectangle 1027"/>
          <p:cNvSpPr>
            <a:spLocks noGrp="1"/>
          </p:cNvSpPr>
          <p:nvPr>
            <p:ph type="body" idx="1"/>
          </p:nvPr>
        </p:nvSpPr>
        <p:spPr>
          <a:noFill/>
          <a:ln/>
        </p:spPr>
        <p:txBody>
          <a:bodyPr>
            <a:normAutofit/>
          </a:bodyPr>
          <a:lstStyle/>
          <a:p>
            <a:r>
              <a:rPr lang="en-GB" sz="1200" b="0" i="0" u="none" strike="noStrike" kern="1200" baseline="0" dirty="0" smtClean="0">
                <a:solidFill>
                  <a:schemeClr val="tx1"/>
                </a:solidFill>
                <a:latin typeface="+mn-lt"/>
                <a:ea typeface="+mn-ea"/>
                <a:cs typeface="+mn-cs"/>
              </a:rPr>
              <a:t>Scrum is a process framework that has been used to manage complex product development since the early 1990s. Scrum is not a process or a technique for building products; rather, it is a framework within which you can employ various processes and techniques. Scrum makes clear the relative efficacy of your product management and development practices so that you can improve.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framework consists of Scrum Teams and their associated roles, events, artefacts, and rules. Each component within the framework serves a specific purpose and is essential to Scrum’s success and usage.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rules of Scrum bind together the events, roles, and artefacts, governing the relationships and interaction between them.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Specific tactics for using the Scrum framework vary and are described elsewhere.</a:t>
            </a:r>
            <a:endParaRPr lang="en-GB" dirty="0" smtClean="0">
              <a:latin typeface="Gill Sans"/>
              <a:ea typeface="MS PGothic" charset="-128"/>
              <a:cs typeface="Arial" pitchFamily="34" charset="0"/>
            </a:endParaRPr>
          </a:p>
          <a:p>
            <a:pPr eaLnBrk="1" hangingPunct="1"/>
            <a:endParaRPr lang="en-GB" dirty="0" smtClean="0">
              <a:latin typeface="Gill Sans"/>
              <a:ea typeface="MS PGothic" charset="-128"/>
              <a:cs typeface="Arial" pitchFamily="34" charset="0"/>
            </a:endParaRPr>
          </a:p>
          <a:p>
            <a:pPr eaLnBrk="1" hangingPunct="1"/>
            <a:r>
              <a:rPr lang="en-GB" dirty="0" smtClean="0">
                <a:latin typeface="Gill Sans"/>
                <a:ea typeface="MS PGothic" charset="-128"/>
                <a:cs typeface="Arial" pitchFamily="34" charset="0"/>
              </a:rPr>
              <a:t>Scrum is NOT about Project Management, but can be used for Project delivery.</a:t>
            </a:r>
          </a:p>
          <a:p>
            <a:pPr eaLnBrk="1" hangingPunct="1"/>
            <a:endParaRPr lang="en-GB" dirty="0" smtClean="0">
              <a:latin typeface="Gill Sans"/>
              <a:ea typeface="MS PGothic" charset="-128"/>
              <a:cs typeface="Arial" pitchFamily="34" charset="0"/>
            </a:endParaRPr>
          </a:p>
          <a:p>
            <a:pPr eaLnBrk="1" hangingPunct="1"/>
            <a:r>
              <a:rPr lang="en-GB" dirty="0" smtClean="0">
                <a:latin typeface="Gill Sans"/>
                <a:ea typeface="MS PGothic" charset="-128"/>
                <a:cs typeface="Arial" pitchFamily="34" charset="0"/>
              </a:rPr>
              <a:t>No person or organisation ‘owns’ Scrum.</a:t>
            </a:r>
          </a:p>
          <a:p>
            <a:pPr eaLnBrk="1" hangingPunct="1"/>
            <a:endParaRPr lang="en-GB" dirty="0" smtClean="0">
              <a:latin typeface="Gill Sans"/>
              <a:ea typeface="MS PGothic" charset="-128"/>
              <a:cs typeface="Arial" pitchFamily="34" charset="0"/>
            </a:endParaRPr>
          </a:p>
          <a:p>
            <a:pPr eaLnBrk="1" hangingPunct="1"/>
            <a:r>
              <a:rPr lang="en-GB" dirty="0" smtClean="0">
                <a:latin typeface="Gill Sans"/>
                <a:ea typeface="MS PGothic" charset="-128"/>
                <a:cs typeface="Arial" pitchFamily="34" charset="0"/>
              </a:rPr>
              <a:t>There is no definitive text book that defines Scrum.</a:t>
            </a:r>
          </a:p>
          <a:p>
            <a:pPr eaLnBrk="1" hangingPunct="1"/>
            <a:endParaRPr lang="en-US" dirty="0" smtClean="0">
              <a:latin typeface="Gill Sans"/>
              <a:ea typeface="MS PGothic" charset="-128"/>
              <a:cs typeface="Arial" pitchFamily="34" charset="0"/>
            </a:endParaRPr>
          </a:p>
        </p:txBody>
      </p:sp>
    </p:spTree>
    <p:extLst>
      <p:ext uri="{BB962C8B-B14F-4D97-AF65-F5344CB8AC3E}">
        <p14:creationId xmlns:p14="http://schemas.microsoft.com/office/powerpoint/2010/main" val="2821497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a:bodyPr>
          <a:lstStyle/>
          <a:p>
            <a:r>
              <a:rPr lang="en-GB" dirty="0" smtClean="0"/>
              <a:t>*Suggested discussion – even though Scrum is not used for project management, it can be used for product delivery in</a:t>
            </a:r>
            <a:r>
              <a:rPr lang="en-GB" baseline="0" dirty="0" smtClean="0"/>
              <a:t> a Project. Discuss Scrum in this context and then as product development on its own and use in BAU environments.</a:t>
            </a:r>
            <a:endParaRPr lang="en-GB" dirty="0" smtClean="0"/>
          </a:p>
          <a:p>
            <a:endParaRPr lang="en-GB" dirty="0" smtClean="0"/>
          </a:p>
          <a:p>
            <a:r>
              <a:rPr lang="en-GB" dirty="0" smtClean="0"/>
              <a:t>This slide is used to illustrate that:</a:t>
            </a:r>
          </a:p>
          <a:p>
            <a:r>
              <a:rPr lang="en-GB" dirty="0" smtClean="0"/>
              <a:t>- Scrum is NOT project management</a:t>
            </a:r>
          </a:p>
          <a:p>
            <a:r>
              <a:rPr lang="en-GB" dirty="0" smtClean="0"/>
              <a:t>- It can be used for software maintenance as well as software development</a:t>
            </a:r>
          </a:p>
          <a:p>
            <a:r>
              <a:rPr lang="en-GB" dirty="0" smtClean="0"/>
              <a:t>- It</a:t>
            </a:r>
            <a:r>
              <a:rPr lang="en-GB" baseline="0" dirty="0" smtClean="0"/>
              <a:t> is </a:t>
            </a:r>
            <a:r>
              <a:rPr lang="en-GB" i="1" baseline="0" dirty="0" smtClean="0"/>
              <a:t>product</a:t>
            </a:r>
            <a:r>
              <a:rPr lang="en-GB" baseline="0" dirty="0" smtClean="0"/>
              <a:t> focussed NOT </a:t>
            </a:r>
            <a:r>
              <a:rPr lang="en-GB" i="1" baseline="0" dirty="0" smtClean="0"/>
              <a:t>project</a:t>
            </a:r>
            <a:r>
              <a:rPr lang="en-GB" baseline="0" dirty="0" smtClean="0"/>
              <a:t> focussed</a:t>
            </a:r>
          </a:p>
          <a:p>
            <a:r>
              <a:rPr lang="en-GB" baseline="0" dirty="0" smtClean="0"/>
              <a:t>- Therefore it can be used during projects but does not have to stop at the end of a project</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12</a:t>
            </a:fld>
            <a:endParaRPr lang="en-GB" dirty="0"/>
          </a:p>
        </p:txBody>
      </p:sp>
    </p:spTree>
    <p:extLst>
      <p:ext uri="{BB962C8B-B14F-4D97-AF65-F5344CB8AC3E}">
        <p14:creationId xmlns:p14="http://schemas.microsoft.com/office/powerpoint/2010/main" val="313826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lnSpcReduction="10000"/>
          </a:bodyPr>
          <a:lstStyle/>
          <a:p>
            <a:r>
              <a:rPr lang="en-GB" b="1" dirty="0" smtClean="0"/>
              <a:t>Suggestion* Start a discussion on why these values are so important, do</a:t>
            </a:r>
            <a:r>
              <a:rPr lang="en-GB" b="1" baseline="0" dirty="0" smtClean="0"/>
              <a:t> the delegates see these values being applied in their own environments?</a:t>
            </a:r>
            <a:endParaRPr lang="en-GB" b="1" dirty="0" smtClean="0"/>
          </a:p>
          <a:p>
            <a:endParaRPr lang="en-GB" b="1" dirty="0" smtClean="0"/>
          </a:p>
          <a:p>
            <a:r>
              <a:rPr lang="en-GB" b="1" dirty="0" smtClean="0"/>
              <a:t>Scrum values</a:t>
            </a:r>
          </a:p>
          <a:p>
            <a:r>
              <a:rPr lang="en-GB" dirty="0" smtClean="0"/>
              <a:t>All work performed in Scrum needs a firm foundation of values for the team's process and principles. With its emphasis on teamwork and continuous improvement, Scrum both creates those values and relies on them. The values are </a:t>
            </a:r>
            <a:r>
              <a:rPr lang="en-GB" i="1" dirty="0" smtClean="0"/>
              <a:t>focus</a:t>
            </a:r>
            <a:r>
              <a:rPr lang="en-GB" dirty="0" smtClean="0"/>
              <a:t>, </a:t>
            </a:r>
            <a:r>
              <a:rPr lang="en-GB" i="1" dirty="0" smtClean="0"/>
              <a:t>courage</a:t>
            </a:r>
            <a:r>
              <a:rPr lang="en-GB" dirty="0" smtClean="0"/>
              <a:t>, </a:t>
            </a:r>
            <a:r>
              <a:rPr lang="en-GB" i="1" dirty="0" smtClean="0"/>
              <a:t>openness</a:t>
            </a:r>
            <a:r>
              <a:rPr lang="en-GB" dirty="0" smtClean="0"/>
              <a:t>, </a:t>
            </a:r>
            <a:r>
              <a:rPr lang="en-GB" i="1" dirty="0" smtClean="0"/>
              <a:t>commitment</a:t>
            </a:r>
            <a:r>
              <a:rPr lang="en-GB" dirty="0" smtClean="0"/>
              <a:t>, and </a:t>
            </a:r>
            <a:r>
              <a:rPr lang="en-GB" i="1" dirty="0" smtClean="0"/>
              <a:t>respect</a:t>
            </a:r>
            <a:r>
              <a:rPr lang="en-GB" dirty="0" smtClean="0"/>
              <a:t>. From the team's perspective, the values offer the following guides:</a:t>
            </a:r>
            <a:br>
              <a:rPr lang="en-GB" dirty="0" smtClean="0"/>
            </a:br>
            <a:r>
              <a:rPr lang="en-GB" dirty="0" smtClean="0"/>
              <a:t/>
            </a:r>
            <a:br>
              <a:rPr lang="en-GB" dirty="0" smtClean="0"/>
            </a:br>
            <a:r>
              <a:rPr lang="en-GB" b="1" dirty="0" smtClean="0"/>
              <a:t>Focus.</a:t>
            </a:r>
            <a:r>
              <a:rPr lang="en-GB" dirty="0" smtClean="0"/>
              <a:t> Because we focus on only a few things at a time, we work well together and produce excellent work. We deliver valuable items sooner.</a:t>
            </a:r>
          </a:p>
          <a:p>
            <a:r>
              <a:rPr lang="en-GB" b="1" dirty="0" smtClean="0"/>
              <a:t>Courage.</a:t>
            </a:r>
            <a:r>
              <a:rPr lang="en-GB" dirty="0" smtClean="0"/>
              <a:t> Because we are not alone, we feel supported and have more resources at our disposal. This gives us the courage to undertake greater challenges.</a:t>
            </a:r>
          </a:p>
          <a:p>
            <a:r>
              <a:rPr lang="en-GB" b="1" dirty="0" smtClean="0"/>
              <a:t>Openness.</a:t>
            </a:r>
            <a:r>
              <a:rPr lang="en-GB" dirty="0" smtClean="0"/>
              <a:t> As we work together, we practice expressing how we're doing and what's in our way. We learn that it is good to express concerns so that they can be addressed.</a:t>
            </a:r>
          </a:p>
          <a:p>
            <a:r>
              <a:rPr lang="en-GB" b="1" dirty="0" smtClean="0"/>
              <a:t>Commitment.</a:t>
            </a:r>
            <a:r>
              <a:rPr lang="en-GB" dirty="0" smtClean="0"/>
              <a:t> Because we have great control over our own destiny, we become more committed to success.</a:t>
            </a:r>
          </a:p>
          <a:p>
            <a:r>
              <a:rPr lang="en-GB" b="1" dirty="0" smtClean="0"/>
              <a:t>Respect. </a:t>
            </a:r>
            <a:r>
              <a:rPr lang="en-GB" dirty="0" smtClean="0"/>
              <a:t>As we work together, sharing successes and failures, we come to respect each other and to help each other become worthy of respect.</a:t>
            </a:r>
          </a:p>
          <a:p>
            <a:r>
              <a:rPr lang="en-GB" dirty="0" smtClean="0"/>
              <a:t>If an organization will let Scrum do its work, everyone involved will discover the benefits and will begin to understand why Scrum both engenders and relies upon these values.</a:t>
            </a:r>
            <a:br>
              <a:rPr lang="en-GB" dirty="0" smtClean="0"/>
            </a:br>
            <a:endParaRPr lang="en-GB" b="1"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13</a:t>
            </a:fld>
            <a:endParaRPr lang="en-GB" dirty="0"/>
          </a:p>
        </p:txBody>
      </p:sp>
    </p:spTree>
    <p:extLst>
      <p:ext uri="{BB962C8B-B14F-4D97-AF65-F5344CB8AC3E}">
        <p14:creationId xmlns:p14="http://schemas.microsoft.com/office/powerpoint/2010/main" val="692434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Empirical process control theory:</a:t>
            </a:r>
          </a:p>
          <a:p>
            <a:r>
              <a:rPr lang="en-US" dirty="0" smtClean="0"/>
              <a:t>Experience=&gt;Knowledge=&gt;Makin</a:t>
            </a:r>
            <a:r>
              <a:rPr lang="en-US" baseline="0" dirty="0" smtClean="0"/>
              <a:t>g Decisions</a:t>
            </a:r>
          </a:p>
          <a:p>
            <a:endParaRPr lang="en-US" baseline="0" dirty="0" smtClean="0"/>
          </a:p>
          <a:p>
            <a:r>
              <a:rPr lang="en-US" dirty="0" smtClean="0"/>
              <a:t>Scrum employs an iterative</a:t>
            </a:r>
            <a:r>
              <a:rPr lang="en-US" baseline="0" dirty="0" smtClean="0"/>
              <a:t>, incremental approach to optimize predictability and control risk.</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14</a:t>
            </a:fld>
            <a:endParaRPr lang="en-GB" dirty="0"/>
          </a:p>
        </p:txBody>
      </p:sp>
    </p:spTree>
    <p:extLst>
      <p:ext uri="{BB962C8B-B14F-4D97-AF65-F5344CB8AC3E}">
        <p14:creationId xmlns:p14="http://schemas.microsoft.com/office/powerpoint/2010/main" val="4153792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Transparency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Significant aspects of the process must be visible to those responsible for the outcome. Transparency requires those aspects be defined by a common standard so observers share a common understanding of what is being seen. </a:t>
            </a:r>
          </a:p>
          <a:p>
            <a:r>
              <a:rPr lang="en-GB" sz="1200" b="0" i="0" u="none" strike="noStrike" kern="1200" baseline="0" dirty="0" smtClean="0">
                <a:solidFill>
                  <a:schemeClr val="tx1"/>
                </a:solidFill>
                <a:latin typeface="+mn-lt"/>
                <a:ea typeface="+mn-ea"/>
                <a:cs typeface="+mn-cs"/>
              </a:rPr>
              <a:t>For example: </a:t>
            </a:r>
          </a:p>
          <a:p>
            <a:r>
              <a:rPr lang="en-GB" sz="1200" b="0" i="0" u="none" strike="noStrike" kern="1200" baseline="0" dirty="0" smtClean="0">
                <a:solidFill>
                  <a:schemeClr val="tx1"/>
                </a:solidFill>
                <a:latin typeface="+mn-lt"/>
                <a:ea typeface="+mn-ea"/>
                <a:cs typeface="+mn-cs"/>
              </a:rPr>
              <a:t> A common language referring to the process must be shared by all participants; and, </a:t>
            </a:r>
          </a:p>
          <a:p>
            <a:r>
              <a:rPr lang="en-GB" sz="1200" b="0" i="0" u="none" strike="noStrike" kern="1200" baseline="0" dirty="0" smtClean="0">
                <a:solidFill>
                  <a:schemeClr val="tx1"/>
                </a:solidFill>
                <a:latin typeface="+mn-lt"/>
                <a:ea typeface="+mn-ea"/>
                <a:cs typeface="+mn-cs"/>
              </a:rPr>
              <a:t> Those performing the work and those accepting the work product must share a common definition of “Done”. </a:t>
            </a:r>
          </a:p>
          <a:p>
            <a:endParaRPr lang="en-GB" dirty="0" smtClean="0"/>
          </a:p>
          <a:p>
            <a:r>
              <a:rPr lang="en-GB" dirty="0" smtClean="0"/>
              <a:t>Definition of “Done”:</a:t>
            </a:r>
          </a:p>
          <a:p>
            <a:r>
              <a:rPr lang="en-US" sz="1200" b="0" i="0" kern="1200" dirty="0" smtClean="0">
                <a:solidFill>
                  <a:schemeClr val="tx1"/>
                </a:solidFill>
                <a:effectLst/>
                <a:latin typeface="+mn-lt"/>
                <a:ea typeface="+mn-ea"/>
                <a:cs typeface="+mn-cs"/>
              </a:rPr>
              <a:t>Any one product or system should have a definition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“Done” that is a standard for any work done on it.</a:t>
            </a:r>
            <a:endParaRPr lang="en-GB" dirty="0" smtClean="0"/>
          </a:p>
          <a:p>
            <a:r>
              <a:rPr lang="en-US" sz="1200" b="0" i="0" kern="1200" dirty="0" smtClean="0">
                <a:solidFill>
                  <a:schemeClr val="tx1"/>
                </a:solidFill>
                <a:effectLst/>
                <a:latin typeface="+mn-lt"/>
                <a:ea typeface="+mn-ea"/>
                <a:cs typeface="+mn-cs"/>
              </a:rPr>
              <a:t>If there are multiple Scrum Teams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working on the system or product release, the development teams on all of the Scrum Teams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must mutually define the definition of “Done.”</a:t>
            </a:r>
            <a:r>
              <a:rPr lang="en-US" dirty="0" smtClean="0"/>
              <a:t> </a:t>
            </a:r>
            <a:br>
              <a:rPr lang="en-US" dirty="0" smtClean="0"/>
            </a:b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15</a:t>
            </a:fld>
            <a:endParaRPr lang="en-GB" dirty="0"/>
          </a:p>
        </p:txBody>
      </p:sp>
    </p:spTree>
    <p:extLst>
      <p:ext uri="{BB962C8B-B14F-4D97-AF65-F5344CB8AC3E}">
        <p14:creationId xmlns:p14="http://schemas.microsoft.com/office/powerpoint/2010/main" val="402112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GB" sz="1200" b="1" i="0" u="none" strike="noStrike" kern="1200" cap="none" spc="0" normalizeH="0" baseline="0" noProof="0" dirty="0" smtClean="0">
                <a:ln>
                  <a:noFill/>
                </a:ln>
                <a:solidFill>
                  <a:prstClr val="black"/>
                </a:solidFill>
                <a:effectLst/>
                <a:uLnTx/>
                <a:uFillTx/>
                <a:latin typeface="+mn-lt"/>
                <a:ea typeface="+mn-ea"/>
                <a:cs typeface="+mn-cs"/>
              </a:rPr>
              <a:t>Inspection </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Scrum users must frequently inspect Scrum artefacts and progress toward a Sprint Goal to detect undesirable variances. Their inspection should not be so frequent that inspection gets in the way of the work. Inspections are most beneficial when diligently performed by skilled inspectors at the point of work. </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16</a:t>
            </a:fld>
            <a:endParaRPr lang="en-GB" dirty="0"/>
          </a:p>
        </p:txBody>
      </p:sp>
    </p:spTree>
    <p:extLst>
      <p:ext uri="{BB962C8B-B14F-4D97-AF65-F5344CB8AC3E}">
        <p14:creationId xmlns:p14="http://schemas.microsoft.com/office/powerpoint/2010/main" val="4166272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GB" sz="1200" b="1" i="0" u="none" strike="noStrike" kern="1200" cap="none" spc="0" normalizeH="0" baseline="0" noProof="0" dirty="0" smtClean="0">
                <a:ln>
                  <a:noFill/>
                </a:ln>
                <a:solidFill>
                  <a:prstClr val="black"/>
                </a:solidFill>
                <a:effectLst/>
                <a:uLnTx/>
                <a:uFillTx/>
                <a:latin typeface="+mn-lt"/>
                <a:ea typeface="+mn-ea"/>
                <a:cs typeface="+mn-cs"/>
              </a:rPr>
              <a:t>Adaptation </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An adjustment must be made as soon as possible to minimize further deviation. </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17</a:t>
            </a:fld>
            <a:endParaRPr lang="en-GB" dirty="0"/>
          </a:p>
        </p:txBody>
      </p:sp>
    </p:spTree>
    <p:extLst>
      <p:ext uri="{BB962C8B-B14F-4D97-AF65-F5344CB8AC3E}">
        <p14:creationId xmlns:p14="http://schemas.microsoft.com/office/powerpoint/2010/main" val="3280756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p:cNvSpPr>
          <p:nvPr>
            <p:ph type="sldNum" sz="quarter" idx="5"/>
          </p:nvPr>
        </p:nvSpPr>
        <p:spPr>
          <a:noFill/>
        </p:spPr>
        <p:txBody>
          <a:bodyPr/>
          <a:lstStyle/>
          <a:p>
            <a:fld id="{A1F0FC72-51F2-4E83-8F77-B5379E2E2BD5}" type="slidenum">
              <a:rPr lang="en-US" smtClean="0">
                <a:solidFill>
                  <a:srgbClr val="000000"/>
                </a:solidFill>
                <a:latin typeface="Gill Sans"/>
                <a:ea typeface="ヒラギノ角ゴ Pro W3"/>
                <a:cs typeface="ヒラギノ角ゴ Pro W3"/>
                <a:sym typeface="Gill Sans"/>
              </a:rPr>
              <a:pPr/>
              <a:t>18</a:t>
            </a:fld>
            <a:endParaRPr lang="en-US" dirty="0" smtClean="0">
              <a:solidFill>
                <a:srgbClr val="000000"/>
              </a:solidFill>
              <a:latin typeface="Gill Sans"/>
              <a:ea typeface="ヒラギノ角ゴ Pro W3"/>
              <a:cs typeface="ヒラギノ角ゴ Pro W3"/>
              <a:sym typeface="Gill Sans"/>
            </a:endParaRPr>
          </a:p>
        </p:txBody>
      </p:sp>
      <p:sp>
        <p:nvSpPr>
          <p:cNvPr id="46083" name="Rectangle 1026"/>
          <p:cNvSpPr>
            <a:spLocks noGrp="1" noRot="1" noChangeAspect="1" noChangeArrowheads="1" noTextEdit="1"/>
          </p:cNvSpPr>
          <p:nvPr>
            <p:ph type="sldImg"/>
          </p:nvPr>
        </p:nvSpPr>
        <p:spPr>
          <a:xfrm>
            <a:off x="352425" y="768350"/>
            <a:ext cx="6394450" cy="3836988"/>
          </a:xfrm>
          <a:ln/>
        </p:spPr>
      </p:sp>
      <p:sp>
        <p:nvSpPr>
          <p:cNvPr id="46084" name="Rectangle 1027"/>
          <p:cNvSpPr>
            <a:spLocks noGrp="1"/>
          </p:cNvSpPr>
          <p:nvPr>
            <p:ph type="body" idx="1"/>
          </p:nvPr>
        </p:nvSpPr>
        <p:spPr>
          <a:noFill/>
          <a:ln/>
        </p:spPr>
        <p:txBody>
          <a:bodyPr/>
          <a:lstStyle/>
          <a:p>
            <a:pPr eaLnBrk="1" hangingPunct="1"/>
            <a:r>
              <a:rPr lang="en-US" dirty="0" smtClean="0">
                <a:latin typeface="Gill Sans"/>
                <a:ea typeface="MS PGothic" charset="-128"/>
                <a:cs typeface="Arial" pitchFamily="34" charset="0"/>
              </a:rPr>
              <a:t>Where there is uncertainty</a:t>
            </a:r>
            <a:r>
              <a:rPr lang="en-US" baseline="0" dirty="0" smtClean="0">
                <a:latin typeface="Gill Sans"/>
                <a:ea typeface="MS PGothic" charset="-128"/>
                <a:cs typeface="Arial" pitchFamily="34" charset="0"/>
              </a:rPr>
              <a:t> in requirements and uncertainty in technology, i.e. in very many software development projects, the development becomes increasingly complex. Waterfall does not cope well with the noise that comes with complexity. Agile does.</a:t>
            </a:r>
          </a:p>
          <a:p>
            <a:pPr eaLnBrk="1" hangingPunct="1"/>
            <a:endParaRPr lang="en-US" baseline="0" dirty="0" smtClean="0">
              <a:latin typeface="Gill Sans"/>
              <a:ea typeface="MS PGothic" charset="-128"/>
              <a:cs typeface="Arial" pitchFamily="34" charset="0"/>
            </a:endParaRPr>
          </a:p>
          <a:p>
            <a:pPr eaLnBrk="1" hangingPunct="1"/>
            <a:r>
              <a:rPr lang="en-US" baseline="0" dirty="0" smtClean="0">
                <a:latin typeface="Gill Sans"/>
                <a:ea typeface="MS PGothic" charset="-128"/>
                <a:cs typeface="Arial" pitchFamily="34" charset="0"/>
              </a:rPr>
              <a:t>Suggestion* Discuss frameworks and tools for looking at complexity and risks associated with the work, these can help select the right framework…I always mention that if this isn’t the right way to work for your organization or the piece of work you are doing then don’t use it.</a:t>
            </a:r>
          </a:p>
          <a:p>
            <a:pPr eaLnBrk="1" hangingPunct="1"/>
            <a:endParaRPr lang="en-US" baseline="0" dirty="0" smtClean="0">
              <a:latin typeface="Gill Sans"/>
              <a:ea typeface="MS PGothic" charset="-128"/>
              <a:cs typeface="Arial" pitchFamily="34" charset="0"/>
            </a:endParaRPr>
          </a:p>
          <a:p>
            <a:pPr eaLnBrk="1" hangingPunct="1"/>
            <a:r>
              <a:rPr lang="en-US" baseline="0" dirty="0" err="1" smtClean="0">
                <a:latin typeface="Gill Sans"/>
                <a:ea typeface="MS PGothic" charset="-128"/>
                <a:cs typeface="Arial" pitchFamily="34" charset="0"/>
              </a:rPr>
              <a:t>Cynefin</a:t>
            </a:r>
            <a:r>
              <a:rPr lang="en-US" baseline="0" dirty="0" smtClean="0">
                <a:latin typeface="Gill Sans"/>
                <a:ea typeface="MS PGothic" charset="-128"/>
                <a:cs typeface="Arial" pitchFamily="34" charset="0"/>
              </a:rPr>
              <a:t> Framework: https://en.wikipedia.org/wiki/Cynefin_Framework</a:t>
            </a:r>
          </a:p>
          <a:p>
            <a:pPr eaLnBrk="1" hangingPunct="1"/>
            <a:r>
              <a:rPr lang="en-US" baseline="0" dirty="0" smtClean="0">
                <a:latin typeface="Gill Sans"/>
                <a:ea typeface="MS PGothic" charset="-128"/>
                <a:cs typeface="Arial" pitchFamily="34" charset="0"/>
              </a:rPr>
              <a:t>Agile-o-meter: https://www.scrumalliance.org/community/articles/2014/march/the-agile-o-meter</a:t>
            </a:r>
          </a:p>
          <a:p>
            <a:pPr eaLnBrk="1" hangingPunct="1"/>
            <a:r>
              <a:rPr lang="en-US" baseline="0" dirty="0" smtClean="0">
                <a:latin typeface="Gill Sans"/>
                <a:ea typeface="MS PGothic" charset="-128"/>
                <a:cs typeface="Arial" pitchFamily="34" charset="0"/>
              </a:rPr>
              <a:t>PAQ: https://www.dsdm.org/content/appendix-b-project-approach-questionnaire-paq-0</a:t>
            </a:r>
          </a:p>
          <a:p>
            <a:pPr eaLnBrk="1" hangingPunct="1"/>
            <a:endParaRPr lang="en-US" baseline="0" dirty="0" smtClean="0">
              <a:latin typeface="Gill Sans"/>
              <a:ea typeface="MS PGothic" charset="-128"/>
              <a:cs typeface="Arial" pitchFamily="34" charset="0"/>
            </a:endParaRPr>
          </a:p>
          <a:p>
            <a:pPr eaLnBrk="1" hangingPunct="1"/>
            <a:endParaRPr lang="en-US" dirty="0" smtClean="0">
              <a:latin typeface="Gill Sans"/>
              <a:ea typeface="MS PGothic" charset="-128"/>
              <a:cs typeface="Arial" pitchFamily="34" charset="0"/>
            </a:endParaRPr>
          </a:p>
        </p:txBody>
      </p:sp>
    </p:spTree>
    <p:extLst>
      <p:ext uri="{BB962C8B-B14F-4D97-AF65-F5344CB8AC3E}">
        <p14:creationId xmlns:p14="http://schemas.microsoft.com/office/powerpoint/2010/main" val="4067607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Scrum prescribes four formal events for inspection and adaptation, as described in the </a:t>
            </a:r>
            <a:r>
              <a:rPr lang="en-GB" sz="1200" b="0" i="1" u="none" strike="noStrike" kern="1200" baseline="0" dirty="0" smtClean="0">
                <a:solidFill>
                  <a:schemeClr val="tx1"/>
                </a:solidFill>
                <a:latin typeface="+mn-lt"/>
                <a:ea typeface="+mn-ea"/>
                <a:cs typeface="+mn-cs"/>
              </a:rPr>
              <a:t>Scrum Events </a:t>
            </a:r>
            <a:r>
              <a:rPr lang="en-GB" sz="1200" b="0" i="0" u="none" strike="noStrike" kern="1200" baseline="0" dirty="0" smtClean="0">
                <a:solidFill>
                  <a:schemeClr val="tx1"/>
                </a:solidFill>
                <a:latin typeface="+mn-lt"/>
                <a:ea typeface="+mn-ea"/>
                <a:cs typeface="+mn-cs"/>
              </a:rPr>
              <a:t>section of the Scrum Guide: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 Sprint Planning </a:t>
            </a:r>
          </a:p>
          <a:p>
            <a:r>
              <a:rPr lang="en-GB" sz="1200" b="0" i="0" u="none" strike="noStrike" kern="1200" baseline="0" dirty="0" smtClean="0">
                <a:solidFill>
                  <a:schemeClr val="tx1"/>
                </a:solidFill>
                <a:latin typeface="+mn-lt"/>
                <a:ea typeface="+mn-ea"/>
                <a:cs typeface="+mn-cs"/>
              </a:rPr>
              <a:t> Daily Scrum </a:t>
            </a:r>
          </a:p>
          <a:p>
            <a:r>
              <a:rPr lang="en-GB" sz="1200" b="0" i="0" u="none" strike="noStrike" kern="1200" baseline="0" dirty="0" smtClean="0">
                <a:solidFill>
                  <a:schemeClr val="tx1"/>
                </a:solidFill>
                <a:latin typeface="+mn-lt"/>
                <a:ea typeface="+mn-ea"/>
                <a:cs typeface="+mn-cs"/>
              </a:rPr>
              <a:t> Sprint Review </a:t>
            </a:r>
          </a:p>
          <a:p>
            <a:r>
              <a:rPr lang="en-GB" sz="1200" b="0" i="0" u="none" strike="noStrike" kern="1200" baseline="0" dirty="0" smtClean="0">
                <a:solidFill>
                  <a:schemeClr val="tx1"/>
                </a:solidFill>
                <a:latin typeface="+mn-lt"/>
                <a:ea typeface="+mn-ea"/>
                <a:cs typeface="+mn-cs"/>
              </a:rPr>
              <a:t> Sprint Retrospective </a:t>
            </a:r>
          </a:p>
          <a:p>
            <a:endParaRPr lang="en-GB" dirty="0" smtClean="0"/>
          </a:p>
          <a:p>
            <a:r>
              <a:rPr lang="en-GB" dirty="0" smtClean="0"/>
              <a:t>Discuss the events in this context.</a:t>
            </a:r>
          </a:p>
          <a:p>
            <a:endParaRPr lang="en-GB" dirty="0" smtClean="0"/>
          </a:p>
          <a:p>
            <a:r>
              <a:rPr lang="en-GB" dirty="0" smtClean="0"/>
              <a:t>These will be discussed in detail later</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19</a:t>
            </a:fld>
            <a:endParaRPr lang="en-GB" dirty="0"/>
          </a:p>
        </p:txBody>
      </p:sp>
    </p:spTree>
    <p:extLst>
      <p:ext uri="{BB962C8B-B14F-4D97-AF65-F5344CB8AC3E}">
        <p14:creationId xmlns:p14="http://schemas.microsoft.com/office/powerpoint/2010/main" val="3961884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70000" lnSpcReduction="20000"/>
          </a:bodyPr>
          <a:lstStyle/>
          <a:p>
            <a:r>
              <a:rPr lang="en-GB" sz="1200" b="1" i="0" u="none" strike="noStrike" kern="1200" baseline="0" dirty="0" smtClean="0">
                <a:solidFill>
                  <a:schemeClr val="tx1"/>
                </a:solidFill>
                <a:latin typeface="+mn-lt"/>
                <a:ea typeface="+mn-ea"/>
                <a:cs typeface="+mn-cs"/>
              </a:rPr>
              <a:t>Suggestion** Introduce the chickens and pigs story…understand stakeholder involvement but the team are the pigs.</a:t>
            </a:r>
          </a:p>
          <a:p>
            <a:endParaRPr lang="en-GB" sz="1200" b="1" i="0" u="none" strike="noStrike" kern="1200" baseline="0" dirty="0" smtClean="0">
              <a:solidFill>
                <a:schemeClr val="tx1"/>
              </a:solidFill>
              <a:latin typeface="+mn-lt"/>
              <a:ea typeface="+mn-ea"/>
              <a:cs typeface="+mn-cs"/>
            </a:endParaRPr>
          </a:p>
          <a:p>
            <a:r>
              <a:rPr lang="en-GB" sz="1200" b="0" i="0" kern="1200" dirty="0" smtClean="0">
                <a:solidFill>
                  <a:schemeClr val="tx1"/>
                </a:solidFill>
                <a:effectLst/>
                <a:latin typeface="+mn-lt"/>
                <a:ea typeface="+mn-ea"/>
                <a:cs typeface="+mn-cs"/>
              </a:rPr>
              <a:t>Reference: https://en.wikipedia.org/wiki/The_Chicken_and_the_Pig</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fable of the Chicken and the Pig is used to illustrate the differing levels of </a:t>
            </a:r>
            <a:r>
              <a:rPr lang="en-GB" sz="1200" b="0" i="0" u="none" strike="noStrike" kern="1200" dirty="0" smtClean="0">
                <a:solidFill>
                  <a:schemeClr val="tx1"/>
                </a:solidFill>
                <a:effectLst/>
                <a:latin typeface="+mn-lt"/>
                <a:ea typeface="+mn-ea"/>
                <a:cs typeface="+mn-cs"/>
                <a:hlinkClick r:id="rId3" tooltip="Project stakeholders"/>
              </a:rPr>
              <a:t>project stakeholders</a:t>
            </a:r>
            <a:r>
              <a:rPr lang="en-GB" sz="1200" b="0" i="0" kern="1200" dirty="0" smtClean="0">
                <a:solidFill>
                  <a:schemeClr val="tx1"/>
                </a:solidFill>
                <a:effectLst/>
                <a:latin typeface="+mn-lt"/>
                <a:ea typeface="+mn-ea"/>
                <a:cs typeface="+mn-cs"/>
              </a:rPr>
              <a:t> involved in a project. The basic fable runs:</a:t>
            </a:r>
            <a:r>
              <a:rPr lang="en-GB" sz="1200" b="0" i="0" u="none" strike="noStrike" kern="1200" baseline="30000" dirty="0" smtClean="0">
                <a:solidFill>
                  <a:schemeClr val="tx1"/>
                </a:solidFill>
                <a:effectLst/>
                <a:latin typeface="+mn-lt"/>
                <a:ea typeface="+mn-ea"/>
                <a:cs typeface="+mn-cs"/>
                <a:hlinkClick r:id="rId4"/>
              </a:rPr>
              <a:t>[1]</a:t>
            </a:r>
            <a:endParaRPr lang="en-GB" sz="1200" b="0" i="0" kern="1200" dirty="0" smtClean="0">
              <a:solidFill>
                <a:schemeClr val="tx1"/>
              </a:solidFill>
              <a:effectLst/>
              <a:latin typeface="+mn-lt"/>
              <a:ea typeface="+mn-ea"/>
              <a:cs typeface="+mn-cs"/>
            </a:endParaRPr>
          </a:p>
          <a:p>
            <a:r>
              <a:rPr lang="en-GB" dirty="0" smtClean="0"/>
              <a:t>A Pig and a Chicken are walking down the road. The Chicken says: "Hey Pig, I was thinking we should open a restaurant! "Pig replies: "</a:t>
            </a:r>
            <a:r>
              <a:rPr lang="en-GB" dirty="0" err="1" smtClean="0"/>
              <a:t>Hm</a:t>
            </a:r>
            <a:r>
              <a:rPr lang="en-GB" dirty="0" smtClean="0"/>
              <a:t>, maybe, what would we call it? "The Chicken responds: "How about 'ham-n-eggs'? "The Pig thinks for a moment and says: "No thanks. I'd be committed, but you'd only be involved."</a:t>
            </a:r>
            <a:endParaRPr lang="en-GB" sz="1200" b="1" i="0" u="none" strike="noStrike" kern="1200" baseline="0" dirty="0" smtClean="0">
              <a:solidFill>
                <a:schemeClr val="tx1"/>
              </a:solidFill>
              <a:latin typeface="+mn-lt"/>
              <a:ea typeface="+mn-ea"/>
              <a:cs typeface="+mn-cs"/>
            </a:endParaRP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The Scrum Team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Team consists of a Product Owner, the Development Team, and a Scrum Master. Scrum Teams are self-organizing and cross-functional. Self-organizing teams choose how best to accomplish their work, rather than being directed by others outside the team. Cross-functional teams have all competencies needed to accomplish the work without depending on others not part of the team. The team model in Scrum is designed to optimize flexibility, creativity, and productivity.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Scrum Teams deliver products iteratively and incrementally, maximizing opportunities for feedback. Incremental deliveries of “Done” product ensure a potentially useful version of working product is always available. </a:t>
            </a:r>
          </a:p>
          <a:p>
            <a:endParaRPr kumimoji="0" lang="en-GB" sz="2400" b="0" i="0" u="none" strike="noStrike" kern="1200" cap="none" spc="0" normalizeH="0" baseline="0" noProof="0" dirty="0" smtClean="0">
              <a:ln>
                <a:noFill/>
              </a:ln>
              <a:solidFill>
                <a:srgbClr val="173776"/>
              </a:solidFill>
              <a:effectLst/>
              <a:uLnTx/>
              <a:uFillTx/>
              <a:latin typeface="+mn-lt"/>
              <a:cs typeface="Helvetica"/>
            </a:endParaRPr>
          </a:p>
          <a:p>
            <a:pPr marL="0" marR="0" lvl="0" indent="0" algn="l" defTabSz="457200" rtl="0" eaLnBrk="0" fontAlgn="base" latinLnBrk="0" hangingPunct="0">
              <a:lnSpc>
                <a:spcPct val="100000"/>
              </a:lnSpc>
              <a:spcBef>
                <a:spcPct val="20000"/>
              </a:spcBef>
              <a:spcAft>
                <a:spcPct val="0"/>
              </a:spcAft>
              <a:buClr>
                <a:srgbClr val="0091C8"/>
              </a:buClr>
              <a:buSzTx/>
              <a:buFont typeface="Arial" pitchFamily="34" charset="0"/>
              <a:buNone/>
              <a:tabLst/>
              <a:defRPr/>
            </a:pPr>
            <a:r>
              <a:rPr kumimoji="0" lang="en-GB" sz="2400" b="1" i="0" u="sng" strike="noStrike" kern="1200" cap="none" spc="0" normalizeH="0" baseline="0" noProof="0" dirty="0" smtClean="0">
                <a:ln>
                  <a:noFill/>
                </a:ln>
                <a:solidFill>
                  <a:srgbClr val="173776"/>
                </a:solidFill>
                <a:effectLst/>
                <a:uLnTx/>
                <a:uFillTx/>
                <a:latin typeface="+mn-lt"/>
                <a:cs typeface="Helvetica"/>
              </a:rPr>
              <a:t>Key points</a:t>
            </a:r>
            <a:endParaRPr kumimoji="0" lang="en-GB" sz="2400" b="0" i="0" u="none" strike="noStrike" kern="1200" cap="none" spc="0" normalizeH="0" baseline="0" noProof="0" dirty="0" smtClean="0">
              <a:ln>
                <a:noFill/>
              </a:ln>
              <a:solidFill>
                <a:srgbClr val="173776"/>
              </a:solidFill>
              <a:effectLst/>
              <a:uLnTx/>
              <a:uFillTx/>
              <a:latin typeface="+mn-lt"/>
              <a:cs typeface="Helvetica"/>
            </a:endParaRPr>
          </a:p>
          <a:p>
            <a:pPr marL="342900" marR="0" lvl="0" indent="-342900" algn="l" defTabSz="457200" rtl="0" eaLnBrk="0" fontAlgn="base" latinLnBrk="0" hangingPunct="0">
              <a:lnSpc>
                <a:spcPct val="100000"/>
              </a:lnSpc>
              <a:spcBef>
                <a:spcPct val="20000"/>
              </a:spcBef>
              <a:spcAft>
                <a:spcPct val="0"/>
              </a:spcAft>
              <a:buClr>
                <a:srgbClr val="0091C8"/>
              </a:buClr>
              <a:buSzTx/>
              <a:buFont typeface="Arial" pitchFamily="34" charset="0"/>
              <a:buChar char="•"/>
              <a:tabLst/>
              <a:defRPr/>
            </a:pPr>
            <a:r>
              <a:rPr kumimoji="0" lang="en-GB" sz="2400" b="0" i="0" u="none" strike="noStrike" kern="1200" cap="none" spc="0" normalizeH="0" baseline="0" noProof="0" dirty="0" smtClean="0">
                <a:ln>
                  <a:noFill/>
                </a:ln>
                <a:solidFill>
                  <a:srgbClr val="173776"/>
                </a:solidFill>
                <a:effectLst/>
                <a:uLnTx/>
                <a:uFillTx/>
                <a:latin typeface="+mn-lt"/>
                <a:cs typeface="Helvetica"/>
              </a:rPr>
              <a:t>Cross-functional</a:t>
            </a:r>
          </a:p>
          <a:p>
            <a:pPr marL="742950" marR="0" lvl="1" indent="-285750" algn="l" defTabSz="457200" rtl="0" eaLnBrk="0" fontAlgn="base" latinLnBrk="0" hangingPunct="0">
              <a:lnSpc>
                <a:spcPct val="100000"/>
              </a:lnSpc>
              <a:spcBef>
                <a:spcPct val="20000"/>
              </a:spcBef>
              <a:spcAft>
                <a:spcPct val="0"/>
              </a:spcAft>
              <a:buClr>
                <a:srgbClr val="0091C8"/>
              </a:buClr>
              <a:buSzTx/>
              <a:buFont typeface="Arial" pitchFamily="34" charset="0"/>
              <a:buChar char="–"/>
              <a:tabLst/>
              <a:defRPr/>
            </a:pPr>
            <a:r>
              <a:rPr kumimoji="0" lang="en-GB" sz="2000" b="0" i="0" u="none" strike="noStrike" kern="1200" cap="none" spc="0" normalizeH="0" baseline="0" noProof="0" dirty="0" smtClean="0">
                <a:ln>
                  <a:noFill/>
                </a:ln>
                <a:solidFill>
                  <a:srgbClr val="173776"/>
                </a:solidFill>
                <a:effectLst/>
                <a:uLnTx/>
                <a:uFillTx/>
                <a:latin typeface="+mn-lt"/>
                <a:cs typeface="Helvetica"/>
              </a:rPr>
              <a:t>All skills needed to accomplish the work</a:t>
            </a:r>
          </a:p>
          <a:p>
            <a:pPr marL="742950" marR="0" lvl="1" indent="-285750" algn="l" defTabSz="457200" rtl="0" eaLnBrk="0" fontAlgn="base" latinLnBrk="0" hangingPunct="0">
              <a:lnSpc>
                <a:spcPct val="100000"/>
              </a:lnSpc>
              <a:spcBef>
                <a:spcPct val="20000"/>
              </a:spcBef>
              <a:spcAft>
                <a:spcPct val="0"/>
              </a:spcAft>
              <a:buClr>
                <a:srgbClr val="0091C8"/>
              </a:buClr>
              <a:buSzTx/>
              <a:buFont typeface="Arial" pitchFamily="34" charset="0"/>
              <a:buChar char="–"/>
              <a:tabLst/>
              <a:defRPr/>
            </a:pPr>
            <a:r>
              <a:rPr kumimoji="0" lang="en-GB" sz="2000" b="0" i="0" u="none" strike="noStrike" kern="1200" cap="none" spc="0" normalizeH="0" baseline="0" noProof="0" dirty="0" smtClean="0">
                <a:ln>
                  <a:noFill/>
                </a:ln>
                <a:solidFill>
                  <a:srgbClr val="173776"/>
                </a:solidFill>
                <a:effectLst/>
                <a:uLnTx/>
                <a:uFillTx/>
                <a:latin typeface="+mn-lt"/>
                <a:cs typeface="Helvetica"/>
              </a:rPr>
              <a:t>Minimise dependencies outside the team</a:t>
            </a:r>
          </a:p>
          <a:p>
            <a:pPr marL="342900" marR="0" lvl="0" indent="-342900" algn="l" defTabSz="457200" rtl="0" eaLnBrk="0" fontAlgn="base" latinLnBrk="0" hangingPunct="0">
              <a:lnSpc>
                <a:spcPct val="100000"/>
              </a:lnSpc>
              <a:spcBef>
                <a:spcPct val="20000"/>
              </a:spcBef>
              <a:spcAft>
                <a:spcPct val="0"/>
              </a:spcAft>
              <a:buClr>
                <a:srgbClr val="0091C8"/>
              </a:buClr>
              <a:buSzTx/>
              <a:buFont typeface="Arial" pitchFamily="34" charset="0"/>
              <a:buChar char="•"/>
              <a:tabLst/>
              <a:defRPr/>
            </a:pPr>
            <a:r>
              <a:rPr kumimoji="0" lang="en-GB" sz="2400" b="0" i="0" u="none" strike="noStrike" kern="1200" cap="none" spc="0" normalizeH="0" baseline="0" noProof="0" dirty="0" smtClean="0">
                <a:ln>
                  <a:noFill/>
                </a:ln>
                <a:solidFill>
                  <a:srgbClr val="173776"/>
                </a:solidFill>
                <a:effectLst/>
                <a:uLnTx/>
                <a:uFillTx/>
                <a:latin typeface="+mn-lt"/>
                <a:cs typeface="Helvetica"/>
              </a:rPr>
              <a:t>Self-organising</a:t>
            </a:r>
          </a:p>
          <a:p>
            <a:pPr marL="742950" marR="0" lvl="1" indent="-285750" algn="l" defTabSz="457200" rtl="0" eaLnBrk="0" fontAlgn="base" latinLnBrk="0" hangingPunct="0">
              <a:lnSpc>
                <a:spcPct val="100000"/>
              </a:lnSpc>
              <a:spcBef>
                <a:spcPct val="20000"/>
              </a:spcBef>
              <a:spcAft>
                <a:spcPct val="0"/>
              </a:spcAft>
              <a:buClr>
                <a:srgbClr val="0091C8"/>
              </a:buClr>
              <a:buSzTx/>
              <a:buFont typeface="Arial" pitchFamily="34" charset="0"/>
              <a:buChar char="–"/>
              <a:tabLst/>
              <a:defRPr/>
            </a:pPr>
            <a:r>
              <a:rPr kumimoji="0" lang="en-GB" sz="2000" b="0" i="0" u="none" strike="noStrike" kern="1200" cap="none" spc="0" normalizeH="0" baseline="0" noProof="0" dirty="0" smtClean="0">
                <a:ln>
                  <a:noFill/>
                </a:ln>
                <a:solidFill>
                  <a:srgbClr val="173776"/>
                </a:solidFill>
                <a:effectLst/>
                <a:uLnTx/>
                <a:uFillTx/>
                <a:latin typeface="+mn-lt"/>
                <a:cs typeface="Helvetica"/>
              </a:rPr>
              <a:t>Choose how to accomplish their work</a:t>
            </a:r>
          </a:p>
          <a:p>
            <a:pPr marL="742950" marR="0" lvl="1" indent="-285750" algn="l" defTabSz="457200" rtl="0" eaLnBrk="0" fontAlgn="base" latinLnBrk="0" hangingPunct="0">
              <a:lnSpc>
                <a:spcPct val="100000"/>
              </a:lnSpc>
              <a:spcBef>
                <a:spcPct val="20000"/>
              </a:spcBef>
              <a:spcAft>
                <a:spcPct val="0"/>
              </a:spcAft>
              <a:buClr>
                <a:srgbClr val="0091C8"/>
              </a:buClr>
              <a:buSzTx/>
              <a:buFont typeface="Arial" pitchFamily="34" charset="0"/>
              <a:buChar char="–"/>
              <a:tabLst/>
              <a:defRPr/>
            </a:pPr>
            <a:r>
              <a:rPr kumimoji="0" lang="en-GB" sz="2000" b="0" i="0" u="none" strike="noStrike" kern="1200" cap="none" spc="0" normalizeH="0" baseline="0" noProof="0" dirty="0" smtClean="0">
                <a:ln>
                  <a:noFill/>
                </a:ln>
                <a:solidFill>
                  <a:srgbClr val="173776"/>
                </a:solidFill>
                <a:effectLst/>
                <a:uLnTx/>
                <a:uFillTx/>
                <a:latin typeface="+mn-lt"/>
                <a:cs typeface="Helvetica"/>
              </a:rPr>
              <a:t>Not directed by others outside the team</a:t>
            </a:r>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20</a:t>
            </a:fld>
            <a:endParaRPr lang="en-GB" dirty="0"/>
          </a:p>
        </p:txBody>
      </p:sp>
    </p:spTree>
    <p:extLst>
      <p:ext uri="{BB962C8B-B14F-4D97-AF65-F5344CB8AC3E}">
        <p14:creationId xmlns:p14="http://schemas.microsoft.com/office/powerpoint/2010/main" val="212296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a:t>
            </a:fld>
            <a:endParaRPr lang="en-GB" dirty="0"/>
          </a:p>
        </p:txBody>
      </p:sp>
    </p:spTree>
    <p:extLst>
      <p:ext uri="{BB962C8B-B14F-4D97-AF65-F5344CB8AC3E}">
        <p14:creationId xmlns:p14="http://schemas.microsoft.com/office/powerpoint/2010/main" val="3135062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70000" lnSpcReduction="20000"/>
          </a:bodyPr>
          <a:lstStyle/>
          <a:p>
            <a:r>
              <a:rPr lang="en-GB" sz="1200" b="0" i="0" u="none" strike="noStrike" kern="1200" baseline="0" dirty="0" smtClean="0">
                <a:solidFill>
                  <a:schemeClr val="tx1"/>
                </a:solidFill>
                <a:latin typeface="+mn-lt"/>
                <a:ea typeface="+mn-ea"/>
                <a:cs typeface="+mn-cs"/>
              </a:rPr>
              <a:t>Suggestions for discussion**</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Discuss all of the stakeholder engagement the Product Owner would need to do to define the Product Backlog, the fact they would need to secure funding so would probably be defining a business case etc… none of this is a part of the Scrum Guide.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How does the Product Owner drive product success?</a:t>
            </a:r>
          </a:p>
          <a:p>
            <a:r>
              <a:rPr lang="en-GB" sz="1200" b="0" i="0" u="none" strike="noStrike" kern="1200" baseline="0" dirty="0" smtClean="0">
                <a:solidFill>
                  <a:schemeClr val="tx1"/>
                </a:solidFill>
                <a:latin typeface="+mn-lt"/>
                <a:ea typeface="+mn-ea"/>
                <a:cs typeface="+mn-cs"/>
              </a:rPr>
              <a:t>What is a Product Vision?</a:t>
            </a:r>
          </a:p>
          <a:p>
            <a:r>
              <a:rPr lang="en-GB" sz="1200" b="0" i="0" u="none" strike="noStrike" kern="1200" baseline="0" dirty="0" smtClean="0">
                <a:solidFill>
                  <a:schemeClr val="tx1"/>
                </a:solidFill>
                <a:latin typeface="+mn-lt"/>
                <a:ea typeface="+mn-ea"/>
                <a:cs typeface="+mn-cs"/>
              </a:rPr>
              <a:t>How does your PO communicate the vision? Do you have a roadmap? Are the Product goals SMART? Are they communicated?</a:t>
            </a:r>
          </a:p>
          <a:p>
            <a:r>
              <a:rPr lang="en-GB" sz="1200" b="0" i="0" u="none" strike="noStrike" kern="1200" baseline="0" dirty="0" smtClean="0">
                <a:solidFill>
                  <a:schemeClr val="tx1"/>
                </a:solidFill>
                <a:latin typeface="+mn-lt"/>
                <a:ea typeface="+mn-ea"/>
                <a:cs typeface="+mn-cs"/>
              </a:rPr>
              <a:t>Discuss the work the PO is doing before to define the initial backlog.</a:t>
            </a:r>
          </a:p>
          <a:p>
            <a:r>
              <a:rPr lang="en-GB" sz="1200" b="0" i="0" u="none" strike="noStrike" kern="1200" baseline="0" dirty="0" smtClean="0">
                <a:solidFill>
                  <a:schemeClr val="tx1"/>
                </a:solidFill>
                <a:latin typeface="+mn-lt"/>
                <a:ea typeface="+mn-ea"/>
                <a:cs typeface="+mn-cs"/>
              </a:rPr>
              <a:t>Discuss stakeholder workshops.</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The Product Owner</a:t>
            </a:r>
          </a:p>
          <a:p>
            <a:r>
              <a:rPr lang="en-GB" sz="1200" b="1" i="0" u="none" strike="noStrike" kern="1200" baseline="0" dirty="0" smtClean="0">
                <a:solidFill>
                  <a:schemeClr val="tx1"/>
                </a:solidFill>
                <a:latin typeface="+mn-lt"/>
                <a:ea typeface="+mn-ea"/>
                <a:cs typeface="+mn-cs"/>
              </a:rPr>
              <a:t>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Owner is responsible for maximizing the value of the product and the work of the Development Team. How this is done may vary widely across organizations, Scrum Teams, and individuals.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Owner is the sole person responsible for managing the Product Backlog. Product Backlog management includes: </a:t>
            </a:r>
          </a:p>
          <a:p>
            <a:r>
              <a:rPr lang="en-GB" sz="1200" b="0" i="0" u="none" strike="noStrike" kern="1200" baseline="0" dirty="0" smtClean="0">
                <a:solidFill>
                  <a:schemeClr val="tx1"/>
                </a:solidFill>
                <a:latin typeface="+mn-lt"/>
                <a:ea typeface="+mn-ea"/>
                <a:cs typeface="+mn-cs"/>
              </a:rPr>
              <a:t> Clearly expressing Product Backlog items; </a:t>
            </a:r>
          </a:p>
          <a:p>
            <a:r>
              <a:rPr lang="en-GB" sz="1200" b="0" i="0" u="none" strike="noStrike" kern="1200" baseline="0" dirty="0" smtClean="0">
                <a:solidFill>
                  <a:schemeClr val="tx1"/>
                </a:solidFill>
                <a:latin typeface="+mn-lt"/>
                <a:ea typeface="+mn-ea"/>
                <a:cs typeface="+mn-cs"/>
              </a:rPr>
              <a:t> Ordering the items in the Product Backlog to best achieve goals and missions; </a:t>
            </a:r>
          </a:p>
          <a:p>
            <a:r>
              <a:rPr lang="en-GB" sz="1200" b="0" i="0" u="none" strike="noStrike" kern="1200" baseline="0" dirty="0" smtClean="0">
                <a:solidFill>
                  <a:schemeClr val="tx1"/>
                </a:solidFill>
                <a:latin typeface="+mn-lt"/>
                <a:ea typeface="+mn-ea"/>
                <a:cs typeface="+mn-cs"/>
              </a:rPr>
              <a:t> Optimizing the value of the work the Development Team performs; </a:t>
            </a:r>
          </a:p>
          <a:p>
            <a:r>
              <a:rPr lang="en-GB" sz="1200" b="0" i="0" u="none" strike="noStrike" kern="1200" baseline="0" dirty="0" smtClean="0">
                <a:solidFill>
                  <a:schemeClr val="tx1"/>
                </a:solidFill>
                <a:latin typeface="+mn-lt"/>
                <a:ea typeface="+mn-ea"/>
                <a:cs typeface="+mn-cs"/>
              </a:rPr>
              <a:t> Ensuring that the Product Backlog is visible, transparent, and clear to all, and shows what the Scrum Team will work on next; and, </a:t>
            </a:r>
          </a:p>
          <a:p>
            <a:r>
              <a:rPr lang="en-GB" sz="1200" b="0" i="0" u="none" strike="noStrike" kern="1200" baseline="0" dirty="0" smtClean="0">
                <a:solidFill>
                  <a:schemeClr val="tx1"/>
                </a:solidFill>
                <a:latin typeface="+mn-lt"/>
                <a:ea typeface="+mn-ea"/>
                <a:cs typeface="+mn-cs"/>
              </a:rPr>
              <a:t> Ensuring the Development Team understands items in the Product Backlog to the level needed.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Owner may do the above work, or have the Development Team do it. However, the Product Owner remains accountable.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Owner is one person, not a committee. The Product Owner may represent the desires of a committee in the Product Backlog, but those wanting to change a Product Backlog item’s priority must address the Product Owner.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For the Product Owner to succeed, the entire organization must respect his or her decisions. The Product Owner’s decisions are visible in the content and ordering of the Product Backlog.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No one is allowed to tell the Development Team to work from a different set of requirements, and the Development Team isn’t allowed to act on what anyone else says. </a:t>
            </a: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21</a:t>
            </a:fld>
            <a:endParaRPr lang="en-GB" dirty="0"/>
          </a:p>
        </p:txBody>
      </p:sp>
    </p:spTree>
    <p:extLst>
      <p:ext uri="{BB962C8B-B14F-4D97-AF65-F5344CB8AC3E}">
        <p14:creationId xmlns:p14="http://schemas.microsoft.com/office/powerpoint/2010/main" val="3958966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70000" lnSpcReduction="20000"/>
          </a:bodyPr>
          <a:lstStyle/>
          <a:p>
            <a:r>
              <a:rPr lang="en-GB" sz="1200" b="0" i="0" u="none" strike="noStrike" kern="1200" baseline="0" dirty="0" smtClean="0">
                <a:solidFill>
                  <a:schemeClr val="tx1"/>
                </a:solidFill>
                <a:latin typeface="+mn-lt"/>
                <a:ea typeface="+mn-ea"/>
                <a:cs typeface="+mn-cs"/>
              </a:rPr>
              <a:t>**Suggestion</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Continue the discussion about vison, roadmap, epics, personas and user stories.</a:t>
            </a:r>
          </a:p>
          <a:p>
            <a:r>
              <a:rPr lang="en-GB" sz="1200" b="0" i="0" u="none" strike="noStrike" kern="1200" baseline="0" dirty="0" smtClean="0">
                <a:solidFill>
                  <a:schemeClr val="tx1"/>
                </a:solidFill>
                <a:latin typeface="+mn-lt"/>
                <a:ea typeface="+mn-ea"/>
                <a:cs typeface="+mn-cs"/>
              </a:rPr>
              <a:t>Introduce INVEST. http://xp123.com/articles/invest-in-good-stories-and-smart-tasks/</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**Suggested exercise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User Stories Previous SM folder – use the coach surfing scenario and get the delegates to write personas and then user stories for those personas.</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may have to guide an inexperienced PO in how to carry out this work, so the SM needs an understanding even if it is a PO responsibility.</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Product Backlog (Intro, refinement discussed later)</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Backlog is an ordered list of everything that might be needed in the product and is the single source of requirements for any changes to be made to the product. The Product Owner is responsible for the Product Backlog, including its content, availability, and ordering.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 Product Backlog is never complete. The earliest development of it only lays out the initially known and best-understood requirements. The Product Backlog evolves as the product and the environment in which it will be used evolves. The Product Backlog is dynamic; it constantly changes to identify what the product needs to be appropriate, competitive, and useful. As long as a product exists, its Product Backlog also exists.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Backlog lists all features, functions, requirements, enhancements, and fixes that constitute the changes to be made to the product in future releases. Product Backlog items have the attributes of a description, order, estimate and value.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As a product is used and gains value, and the marketplace provides feedback, the Product Backlog becomes a larger and more exhaustive list. Requirements never stop changing, so a Product Backlog is a living artefact. Changes in business requirements, market conditions, or technology may cause changes in the Product Backlog.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Multiple Scrum Teams often work together on the same product. One Product Backlog is used to describe the upcoming work on the product. A Product Backlog attribute that groups items may then be employed. </a:t>
            </a: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22</a:t>
            </a:fld>
            <a:endParaRPr lang="en-GB" dirty="0"/>
          </a:p>
        </p:txBody>
      </p:sp>
    </p:spTree>
    <p:extLst>
      <p:ext uri="{BB962C8B-B14F-4D97-AF65-F5344CB8AC3E}">
        <p14:creationId xmlns:p14="http://schemas.microsoft.com/office/powerpoint/2010/main" val="192255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70000" lnSpcReduction="20000"/>
          </a:bodyPr>
          <a:lstStyle/>
          <a:p>
            <a:r>
              <a:rPr lang="en-GB" sz="1200" b="0" i="0" u="none" strike="noStrike" kern="1200" baseline="0" dirty="0" smtClean="0">
                <a:solidFill>
                  <a:schemeClr val="tx1"/>
                </a:solidFill>
                <a:latin typeface="+mn-lt"/>
                <a:ea typeface="+mn-ea"/>
                <a:cs typeface="+mn-cs"/>
              </a:rPr>
              <a:t>Suggestions**</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Good article on self-organising teams:  https://appdevelopermagazine.com/3824/2016/4/11/About-Self-Organizing-Teams/</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How do your teams deal with or how do you think your teams will deal with the concept of whole team accountability? Discuss a no blame culture.</a:t>
            </a:r>
          </a:p>
          <a:p>
            <a:r>
              <a:rPr lang="en-GB" sz="1200" b="0" i="0" u="none" strike="noStrike" kern="1200" baseline="0" dirty="0" smtClean="0">
                <a:solidFill>
                  <a:schemeClr val="tx1"/>
                </a:solidFill>
                <a:latin typeface="+mn-lt"/>
                <a:ea typeface="+mn-ea"/>
                <a:cs typeface="+mn-cs"/>
              </a:rPr>
              <a:t>Do your teams create and maintain the sprint backlog or are they being directed as to what they will work on?</a:t>
            </a:r>
          </a:p>
          <a:p>
            <a:r>
              <a:rPr lang="en-GB" sz="1200" b="0" i="0" u="none" strike="noStrike" kern="1200" baseline="0" dirty="0" smtClean="0">
                <a:solidFill>
                  <a:schemeClr val="tx1"/>
                </a:solidFill>
                <a:latin typeface="+mn-lt"/>
                <a:ea typeface="+mn-ea"/>
                <a:cs typeface="+mn-cs"/>
              </a:rPr>
              <a:t>How does the team deal with progress tracking in your environment?</a:t>
            </a:r>
          </a:p>
          <a:p>
            <a:r>
              <a:rPr lang="en-GB" sz="1200" b="0" i="0" u="none" strike="noStrike" kern="1200" baseline="0" dirty="0" smtClean="0">
                <a:solidFill>
                  <a:schemeClr val="tx1"/>
                </a:solidFill>
                <a:latin typeface="+mn-lt"/>
                <a:ea typeface="+mn-ea"/>
                <a:cs typeface="+mn-cs"/>
              </a:rPr>
              <a:t>What level of authority does the team have?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Discuss the importance of team stability – </a:t>
            </a:r>
            <a:r>
              <a:rPr lang="en-GB" sz="1200" b="0" i="0" u="none" strike="noStrike" kern="1200" baseline="0" dirty="0" err="1" smtClean="0">
                <a:solidFill>
                  <a:schemeClr val="tx1"/>
                </a:solidFill>
                <a:latin typeface="+mn-lt"/>
                <a:ea typeface="+mn-ea"/>
                <a:cs typeface="+mn-cs"/>
              </a:rPr>
              <a:t>Tuckmans</a:t>
            </a:r>
            <a:r>
              <a:rPr lang="en-GB" sz="1200" b="0" i="0" u="none" strike="noStrike" kern="1200" baseline="0" dirty="0" smtClean="0">
                <a:solidFill>
                  <a:schemeClr val="tx1"/>
                </a:solidFill>
                <a:latin typeface="+mn-lt"/>
                <a:ea typeface="+mn-ea"/>
                <a:cs typeface="+mn-cs"/>
              </a:rPr>
              <a:t> model : http://www.businessballs.com/tuckmanformingstormingnormingperforming.htm</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Suggested exercise: Exercises folder – Multi-tasking</a:t>
            </a:r>
          </a:p>
          <a:p>
            <a:endParaRPr lang="en-GB" sz="1200" b="0" i="0" u="none" strike="noStrike" kern="1200" baseline="0" dirty="0" smtClean="0">
              <a:solidFill>
                <a:schemeClr val="tx1"/>
              </a:solidFill>
              <a:latin typeface="+mn-lt"/>
              <a:ea typeface="+mn-ea"/>
              <a:cs typeface="+mn-cs"/>
            </a:endParaRP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The Development Team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Development Team consists of professionals who do the work of delivering a potentially releasable Increment of “Done” product at the end of each Sprint. Only members of the Development Team create the Increment.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Development Teams are structured and empowered by the organization to organize and manage their own work. The resulting synergy optimizes the Development Team’s overall efficiency and effectiveness.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Development Teams have the following characteristics: </a:t>
            </a:r>
          </a:p>
          <a:p>
            <a:r>
              <a:rPr lang="en-GB" sz="1200" b="0" i="0" u="none" strike="noStrike" kern="1200" baseline="0" dirty="0" smtClean="0">
                <a:solidFill>
                  <a:schemeClr val="tx1"/>
                </a:solidFill>
                <a:latin typeface="+mn-lt"/>
                <a:ea typeface="+mn-ea"/>
                <a:cs typeface="+mn-cs"/>
              </a:rPr>
              <a:t> They are self-organizing. No one (not even the Scrum Master) tells the Development Team how to turn Product Backlog into Increments of potentially releasable functionality; </a:t>
            </a:r>
          </a:p>
          <a:p>
            <a:r>
              <a:rPr lang="en-GB" sz="1200" b="0" i="0" u="none" strike="noStrike" kern="1200" baseline="0" dirty="0" smtClean="0">
                <a:solidFill>
                  <a:schemeClr val="tx1"/>
                </a:solidFill>
                <a:latin typeface="+mn-lt"/>
                <a:ea typeface="+mn-ea"/>
                <a:cs typeface="+mn-cs"/>
              </a:rPr>
              <a:t> Development Teams are cross-functional, with all of the skills as a team necessary to create a product Increment;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 Scrum recognizes no titles for Development Team members other than Developer, regardless of the work being performed by the person; there are no exceptions to this rule; </a:t>
            </a:r>
          </a:p>
          <a:p>
            <a:r>
              <a:rPr lang="en-GB" sz="1200" b="0" i="0" u="none" strike="noStrike" kern="1200" baseline="0" dirty="0" smtClean="0">
                <a:solidFill>
                  <a:schemeClr val="tx1"/>
                </a:solidFill>
                <a:latin typeface="+mn-lt"/>
                <a:ea typeface="+mn-ea"/>
                <a:cs typeface="+mn-cs"/>
              </a:rPr>
              <a:t> Scrum recognizes no sub-teams in the Development Team, regardless of particular domains that need to be addressed like testing or business analysis; there are no exceptions to this rule; and, </a:t>
            </a:r>
          </a:p>
          <a:p>
            <a:r>
              <a:rPr lang="en-GB" sz="1200" b="0" i="0" u="none" strike="noStrike" kern="1200" baseline="0" dirty="0" smtClean="0">
                <a:solidFill>
                  <a:schemeClr val="tx1"/>
                </a:solidFill>
                <a:latin typeface="+mn-lt"/>
                <a:ea typeface="+mn-ea"/>
                <a:cs typeface="+mn-cs"/>
              </a:rPr>
              <a:t> Individual Development Team members may have specialized skills and areas of focus, but accountability belongs to the Development Team as a whole. </a:t>
            </a:r>
          </a:p>
          <a:p>
            <a:endParaRPr lang="en-GB" sz="1200" b="0" i="0" u="none" strike="noStrike"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23</a:t>
            </a:fld>
            <a:endParaRPr lang="en-GB" dirty="0"/>
          </a:p>
        </p:txBody>
      </p:sp>
    </p:spTree>
    <p:extLst>
      <p:ext uri="{BB962C8B-B14F-4D97-AF65-F5344CB8AC3E}">
        <p14:creationId xmlns:p14="http://schemas.microsoft.com/office/powerpoint/2010/main" val="1403533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Suggestion** exercises folder – Scrum Master Checklist you could take the delegates through an example checklist for Scrum Masters, which would help identify the amount of things a SM must focus on day to day.</a:t>
            </a:r>
          </a:p>
          <a:p>
            <a:endParaRPr lang="en-GB" sz="1200" b="1" i="0" u="none" strike="noStrike" kern="1200" baseline="0" dirty="0" smtClean="0">
              <a:solidFill>
                <a:schemeClr val="tx1"/>
              </a:solidFill>
              <a:latin typeface="+mn-lt"/>
              <a:ea typeface="+mn-ea"/>
              <a:cs typeface="+mn-cs"/>
            </a:endParaRP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The Scrum Master</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is responsible for ensuring Scrum is understood and enacted. Scrum Masters do this by ensuring that the Scrum Team adheres to Scrum theory, practices, and rules. </a:t>
            </a:r>
          </a:p>
          <a:p>
            <a:r>
              <a:rPr lang="en-GB" sz="1200" b="0" i="0" u="none" strike="noStrike" kern="1200" baseline="0" dirty="0" smtClean="0">
                <a:solidFill>
                  <a:schemeClr val="tx1"/>
                </a:solidFill>
                <a:latin typeface="+mn-lt"/>
                <a:ea typeface="+mn-ea"/>
                <a:cs typeface="+mn-cs"/>
              </a:rPr>
              <a:t>The Scrum Master is a servant-leader for the Scrum Team. The Scrum Master helps those outside the Scrum Team understand which of their interactions with the Scrum Team are helpful and which aren’t. The Scrum Master helps everyone change these interactions to maximize the value created by the Scrum Team. </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24</a:t>
            </a:fld>
            <a:endParaRPr lang="en-GB" dirty="0"/>
          </a:p>
        </p:txBody>
      </p:sp>
    </p:spTree>
    <p:extLst>
      <p:ext uri="{BB962C8B-B14F-4D97-AF65-F5344CB8AC3E}">
        <p14:creationId xmlns:p14="http://schemas.microsoft.com/office/powerpoint/2010/main" val="2790350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47500" lnSpcReduction="20000"/>
          </a:bodyPr>
          <a:lstStyle/>
          <a:p>
            <a:r>
              <a:rPr lang="en-GB" b="1" dirty="0" smtClean="0"/>
              <a:t>Suggested ** http://blog.scrum.org/the-scrum-master-as-a-servant-leader/</a:t>
            </a:r>
          </a:p>
          <a:p>
            <a:endParaRPr lang="en-GB" b="1" dirty="0" smtClean="0"/>
          </a:p>
          <a:p>
            <a:r>
              <a:rPr lang="en-GB" b="1" dirty="0" smtClean="0"/>
              <a:t>Listening</a:t>
            </a:r>
            <a:r>
              <a:rPr lang="en-GB" dirty="0" smtClean="0"/>
              <a:t> Leaders have traditionally been valued for their communication and decision making skills. Although these are also important skills for the servant leader, they need to be reinforced by a deep commitment to listening intently to others. The servant leader seeks to identify the will of a group and helps to clarify that will. He or she listens receptively to what is being said and unsaid. Listening also encompasses hearing one’s own inner voice. Listening, coupled with periods of reflection, is essential to the growth and well-being of the servant leader. </a:t>
            </a:r>
          </a:p>
          <a:p>
            <a:endParaRPr lang="en-GB" dirty="0" smtClean="0"/>
          </a:p>
          <a:p>
            <a:r>
              <a:rPr lang="en-GB" b="1" dirty="0" smtClean="0"/>
              <a:t>Empathy</a:t>
            </a:r>
            <a:r>
              <a:rPr lang="en-GB" dirty="0" smtClean="0"/>
              <a:t> The servant leader strives to understand and empathize with others. People need to be accepted and recognized for their special and unique spirits. One assumes the good intentions of co-workers and colleagues and does not reject them as people, even when one may be forced to refuse to accept certain </a:t>
            </a:r>
            <a:r>
              <a:rPr lang="en-GB" dirty="0" err="1" smtClean="0"/>
              <a:t>behaviors</a:t>
            </a:r>
            <a:r>
              <a:rPr lang="en-GB" dirty="0" smtClean="0"/>
              <a:t> or performance. The most successful servant leaders are those who have become skilled empathetic listeners.</a:t>
            </a:r>
          </a:p>
          <a:p>
            <a:endParaRPr lang="en-GB" dirty="0" smtClean="0"/>
          </a:p>
          <a:p>
            <a:r>
              <a:rPr lang="en-GB" b="1" dirty="0" smtClean="0"/>
              <a:t>Awareness</a:t>
            </a:r>
            <a:r>
              <a:rPr lang="en-GB" dirty="0" smtClean="0"/>
              <a:t> General awareness, and especially self-awareness, strengthens the servant-leader. Awareness helps one in understanding issues involving ethics, power, and values. It lends itself to being able to view most situations from a more integrated, holistic position. As Greenleaf (1977/2002) observed: “Awareness is not a giver of solace—it is just the opposite. It is a disturber and an awakener. Able leaders are usually sharply awake and reasonably disturbed. They are not seekers after solace. They have their own inner serenity” </a:t>
            </a:r>
          </a:p>
          <a:p>
            <a:endParaRPr lang="en-GB" dirty="0" smtClean="0"/>
          </a:p>
          <a:p>
            <a:r>
              <a:rPr lang="en-GB" b="1" dirty="0" smtClean="0"/>
              <a:t>Persuasion</a:t>
            </a:r>
            <a:r>
              <a:rPr lang="en-GB" dirty="0" smtClean="0"/>
              <a:t> Another characteristic of servant leaders is reliance on persuasion, rather than on one’s positional authority, in making decisions within an organization. The servant leader seeks to convince others, rather than coerce compliance. This particular element offers one of the clearest distinctions between the traditional authoritarian model and that of servant leadership. The servant leader is effective at building consensus within groups. This emphasis on persuasion over coercion finds its roots in the beliefs of the Religious Society of Friends (Quakers)—the denominational body to which Robert Greenleaf belonged. </a:t>
            </a:r>
          </a:p>
          <a:p>
            <a:endParaRPr lang="en-GB" dirty="0" smtClean="0"/>
          </a:p>
          <a:p>
            <a:r>
              <a:rPr lang="en-GB" b="1" dirty="0" smtClean="0"/>
              <a:t>Stewardship</a:t>
            </a:r>
            <a:r>
              <a:rPr lang="en-GB" dirty="0" smtClean="0"/>
              <a:t> Peter Block (1993)—author of Stewardship and The Empowered Manager—has defined stewardship as “holding something in trust for another” (p. xx). Robert Greenleaf’s view of all institutions was one in which CEO’s, staffs, and trustees all played significant roles in holding their institutions in trust for the greater good of society. Servant leadership, like stewardship, assumes first and foremost a commitment to serving the needs of others. It also emphasizes the use of openness and persuasion, rather than control. </a:t>
            </a:r>
          </a:p>
          <a:p>
            <a:endParaRPr lang="en-GB" dirty="0" smtClean="0"/>
          </a:p>
          <a:p>
            <a:r>
              <a:rPr lang="en-GB" dirty="0" smtClean="0"/>
              <a:t>Commitment to the </a:t>
            </a:r>
            <a:r>
              <a:rPr lang="en-GB" b="1" dirty="0" smtClean="0"/>
              <a:t>Growth of People </a:t>
            </a:r>
            <a:r>
              <a:rPr lang="en-GB" dirty="0" smtClean="0"/>
              <a:t>Servant leaders believe that people have an intrinsic value beyond their tangible contributions as workers. As such, the servant leader is deeply committed to the growth of each and every individual within his or her organization. The servant leader recognizes the tremendous responsibility to do everything in his or her power to nurture the personal and professional growth of employees and colleagues. In practice, this can include (but is not limited to) concrete actions such as making funds available for personal and professional development, taking a personal interest in the ideas and suggestions from everyone, encouraging worker involvement in decision-making, and actively assisting laid-off employees to find other positions. </a:t>
            </a:r>
          </a:p>
          <a:p>
            <a:endParaRPr lang="en-GB" dirty="0" smtClean="0"/>
          </a:p>
          <a:p>
            <a:r>
              <a:rPr lang="en-GB" b="1" dirty="0" smtClean="0"/>
              <a:t>THE SERVANT AS LEADER</a:t>
            </a:r>
          </a:p>
          <a:p>
            <a:endParaRPr lang="en-GB" dirty="0" smtClean="0"/>
          </a:p>
          <a:p>
            <a:r>
              <a:rPr lang="en-GB" dirty="0" smtClean="0"/>
              <a:t>While servant leadership is a timeless concept, the phrase “servant leadership” was coined by Robert K. Greenleaf in The Servant as Leader, an essay that he first published in 1970. In that essay, Greenleaf said:</a:t>
            </a:r>
          </a:p>
          <a:p>
            <a:endParaRPr lang="en-GB" dirty="0" smtClean="0"/>
          </a:p>
          <a:p>
            <a:r>
              <a:rPr lang="en-GB" dirty="0" smtClean="0"/>
              <a:t>“The servant-leader is servant first… It begins with the natural feeling that one wants to serve, to serve first. Then conscious choice brings one to aspire to lead. That person is sharply different from one who is leader first, perhaps because of the need to assuage an unusual power drive or to acquire material possessions…The leader-first and the servant-first are two extreme types. Between them there are shadings and blends that are part of the infinite variety of human nature.</a:t>
            </a:r>
          </a:p>
          <a:p>
            <a:endParaRPr lang="en-GB" dirty="0" smtClean="0"/>
          </a:p>
          <a:p>
            <a:r>
              <a:rPr lang="en-GB" dirty="0" smtClean="0"/>
              <a:t>“The difference manifests itself in the care taken by the servant-first to make sure that other people’s highest priority needs are being served. The best test, and difficult to administer, is: Do those served grow as persons? Do they, while being served, become healthier, wiser, freer, more autonomous, more likely themselves to become servants? And, what is the effect on the least privileged in society? Will they benefit or at least not be further deprived?“</a:t>
            </a:r>
          </a:p>
          <a:p>
            <a:endParaRPr lang="en-GB" dirty="0" smtClean="0"/>
          </a:p>
          <a:p>
            <a:r>
              <a:rPr lang="en-GB" dirty="0" smtClean="0"/>
              <a:t>A servant-leader focuses primarily on the growth and well-being of people and the communities to which they belong. While traditional leadership generally involves the accumulation and exercise of power by one at the “top of the pyramid,” servant leadership is different. The servant-leader shares power, puts the needs of others first and helps people develop and perform as highly as possible.</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25</a:t>
            </a:fld>
            <a:endParaRPr lang="en-GB" dirty="0"/>
          </a:p>
        </p:txBody>
      </p:sp>
    </p:spTree>
    <p:extLst>
      <p:ext uri="{BB962C8B-B14F-4D97-AF65-F5344CB8AC3E}">
        <p14:creationId xmlns:p14="http://schemas.microsoft.com/office/powerpoint/2010/main" val="204941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Scrum Master Service to the Product Owner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serves the Product Owner in several ways, including: </a:t>
            </a:r>
          </a:p>
          <a:p>
            <a:r>
              <a:rPr lang="en-GB" sz="1200" b="0" i="0" u="none" strike="noStrike" kern="1200" baseline="0" dirty="0" smtClean="0">
                <a:solidFill>
                  <a:schemeClr val="tx1"/>
                </a:solidFill>
                <a:latin typeface="+mn-lt"/>
                <a:ea typeface="+mn-ea"/>
                <a:cs typeface="+mn-cs"/>
              </a:rPr>
              <a:t> Finding techniques for effective Product Backlog management; </a:t>
            </a:r>
          </a:p>
          <a:p>
            <a:r>
              <a:rPr lang="en-GB" sz="1200" b="0" i="0" u="none" strike="noStrike" kern="1200" baseline="0" dirty="0" smtClean="0">
                <a:solidFill>
                  <a:schemeClr val="tx1"/>
                </a:solidFill>
                <a:latin typeface="+mn-lt"/>
                <a:ea typeface="+mn-ea"/>
                <a:cs typeface="+mn-cs"/>
              </a:rPr>
              <a:t> Helping the Scrum Team understand the need for clear and concise Product Backlog items; </a:t>
            </a:r>
          </a:p>
          <a:p>
            <a:r>
              <a:rPr lang="en-GB" sz="1200" b="0" i="0" u="none" strike="noStrike" kern="1200" baseline="0" dirty="0" smtClean="0">
                <a:solidFill>
                  <a:schemeClr val="tx1"/>
                </a:solidFill>
                <a:latin typeface="+mn-lt"/>
                <a:ea typeface="+mn-ea"/>
                <a:cs typeface="+mn-cs"/>
              </a:rPr>
              <a:t> Understanding product planning in an empirical environment; </a:t>
            </a:r>
          </a:p>
          <a:p>
            <a:r>
              <a:rPr lang="en-GB" sz="1200" b="0" i="0" u="none" strike="noStrike" kern="1200" baseline="0" dirty="0" smtClean="0">
                <a:solidFill>
                  <a:schemeClr val="tx1"/>
                </a:solidFill>
                <a:latin typeface="+mn-lt"/>
                <a:ea typeface="+mn-ea"/>
                <a:cs typeface="+mn-cs"/>
              </a:rPr>
              <a:t> Ensuring the Product Owner knows how to arrange the Product Backlog to maximize value; </a:t>
            </a:r>
          </a:p>
          <a:p>
            <a:r>
              <a:rPr lang="en-GB" sz="1200" b="0" i="0" u="none" strike="noStrike" kern="1200" baseline="0" dirty="0" smtClean="0">
                <a:solidFill>
                  <a:schemeClr val="tx1"/>
                </a:solidFill>
                <a:latin typeface="+mn-lt"/>
                <a:ea typeface="+mn-ea"/>
                <a:cs typeface="+mn-cs"/>
              </a:rPr>
              <a:t> Understanding and practicing agility; and, </a:t>
            </a:r>
          </a:p>
          <a:p>
            <a:r>
              <a:rPr lang="en-GB" sz="1200" b="0" i="0" u="none" strike="noStrike" kern="1200" baseline="0" dirty="0" smtClean="0">
                <a:solidFill>
                  <a:schemeClr val="tx1"/>
                </a:solidFill>
                <a:latin typeface="+mn-lt"/>
                <a:ea typeface="+mn-ea"/>
                <a:cs typeface="+mn-cs"/>
              </a:rPr>
              <a:t> Facilitating Scrum events as requested or needed. </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26</a:t>
            </a:fld>
            <a:endParaRPr lang="en-GB" dirty="0"/>
          </a:p>
        </p:txBody>
      </p:sp>
    </p:spTree>
    <p:extLst>
      <p:ext uri="{BB962C8B-B14F-4D97-AF65-F5344CB8AC3E}">
        <p14:creationId xmlns:p14="http://schemas.microsoft.com/office/powerpoint/2010/main" val="9172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lnSpcReduction="10000"/>
          </a:bodyPr>
          <a:lstStyle/>
          <a:p>
            <a:r>
              <a:rPr lang="en-GB" dirty="0" smtClean="0"/>
              <a:t>Suggested reading**</a:t>
            </a:r>
          </a:p>
          <a:p>
            <a:endParaRPr lang="en-GB" dirty="0" smtClean="0"/>
          </a:p>
          <a:p>
            <a:endParaRPr lang="en-GB" dirty="0" smtClean="0"/>
          </a:p>
          <a:p>
            <a:r>
              <a:rPr lang="en-GB" dirty="0" smtClean="0"/>
              <a:t>Remove impediments - http://blog.scrum.org/scrum-master-impediment-remover/</a:t>
            </a:r>
          </a:p>
          <a:p>
            <a:r>
              <a:rPr lang="en-GB" dirty="0" smtClean="0"/>
              <a:t>Coach - http://blog.scrum.org/the-scrum-master-as-a-coach/</a:t>
            </a:r>
          </a:p>
          <a:p>
            <a:r>
              <a:rPr lang="en-GB" dirty="0" smtClean="0"/>
              <a:t>Protect</a:t>
            </a:r>
          </a:p>
          <a:p>
            <a:r>
              <a:rPr lang="en-GB" dirty="0" smtClean="0"/>
              <a:t>Guide</a:t>
            </a:r>
          </a:p>
          <a:p>
            <a:r>
              <a:rPr lang="en-GB" dirty="0" smtClean="0"/>
              <a:t>Improve</a:t>
            </a:r>
          </a:p>
          <a:p>
            <a:r>
              <a:rPr lang="en-GB" dirty="0" smtClean="0"/>
              <a:t>Helps the team deal with conflict and communication</a:t>
            </a:r>
          </a:p>
          <a:p>
            <a:r>
              <a:rPr lang="en-GB" dirty="0" smtClean="0"/>
              <a:t>Mentor - http://blog.scrum.org/the-scrum-master-as-a-mentor/</a:t>
            </a:r>
          </a:p>
          <a:p>
            <a:r>
              <a:rPr lang="en-GB" dirty="0" smtClean="0"/>
              <a:t>Facilitator - http://blog.scrum.org/the-scrum-master-as-a-facilitator/</a:t>
            </a:r>
          </a:p>
          <a:p>
            <a:endParaRPr lang="en-GB" dirty="0" smtClean="0"/>
          </a:p>
          <a:p>
            <a:r>
              <a:rPr lang="en-GB" sz="1200" b="1" i="0" u="none" strike="noStrike" kern="1200" baseline="0" dirty="0" smtClean="0">
                <a:solidFill>
                  <a:schemeClr val="tx1"/>
                </a:solidFill>
                <a:latin typeface="+mn-lt"/>
                <a:ea typeface="+mn-ea"/>
                <a:cs typeface="+mn-cs"/>
              </a:rPr>
              <a:t>Scrum Master Service to the Development Team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serves the Development Team in several ways, including: </a:t>
            </a:r>
          </a:p>
          <a:p>
            <a:r>
              <a:rPr lang="en-GB" sz="1200" b="0" i="0" u="none" strike="noStrike" kern="1200" baseline="0" dirty="0" smtClean="0">
                <a:solidFill>
                  <a:schemeClr val="tx1"/>
                </a:solidFill>
                <a:latin typeface="+mn-lt"/>
                <a:ea typeface="+mn-ea"/>
                <a:cs typeface="+mn-cs"/>
              </a:rPr>
              <a:t> Coaching the Development Team in self-organization and cross-functionality; </a:t>
            </a:r>
          </a:p>
          <a:p>
            <a:r>
              <a:rPr lang="en-GB" sz="1200" b="0" i="0" u="none" strike="noStrike" kern="1200" baseline="0" dirty="0" smtClean="0">
                <a:solidFill>
                  <a:schemeClr val="tx1"/>
                </a:solidFill>
                <a:latin typeface="+mn-lt"/>
                <a:ea typeface="+mn-ea"/>
                <a:cs typeface="+mn-cs"/>
              </a:rPr>
              <a:t> Helping the Development Team to create high-value products; </a:t>
            </a:r>
          </a:p>
          <a:p>
            <a:r>
              <a:rPr lang="en-GB" sz="1200" b="0" i="0" u="none" strike="noStrike" kern="1200" baseline="0" dirty="0" smtClean="0">
                <a:solidFill>
                  <a:schemeClr val="tx1"/>
                </a:solidFill>
                <a:latin typeface="+mn-lt"/>
                <a:ea typeface="+mn-ea"/>
                <a:cs typeface="+mn-cs"/>
              </a:rPr>
              <a:t> Removing impediments to the Development Team’s progress;</a:t>
            </a:r>
          </a:p>
          <a:p>
            <a:pPr marL="171450" indent="-171450">
              <a:buFont typeface="Arial" pitchFamily="34" charset="0"/>
              <a:buChar char="•"/>
            </a:pPr>
            <a:r>
              <a:rPr lang="en-GB" sz="1200" b="0" i="0" u="none" strike="noStrike" kern="1200" baseline="0" dirty="0" smtClean="0">
                <a:solidFill>
                  <a:schemeClr val="tx1"/>
                </a:solidFill>
                <a:latin typeface="+mn-lt"/>
                <a:ea typeface="+mn-ea"/>
                <a:cs typeface="+mn-cs"/>
              </a:rPr>
              <a:t>Facilitating Scrum events as requested or needed; and, </a:t>
            </a:r>
          </a:p>
          <a:p>
            <a:r>
              <a:rPr lang="en-GB" sz="1200" b="0" i="0" u="none" strike="noStrike" kern="1200" baseline="0" dirty="0" smtClean="0">
                <a:solidFill>
                  <a:schemeClr val="tx1"/>
                </a:solidFill>
                <a:latin typeface="+mn-lt"/>
                <a:ea typeface="+mn-ea"/>
                <a:cs typeface="+mn-cs"/>
              </a:rPr>
              <a:t> Coaching the Development Team in organizational environments in which Scrum is not yet fully adopted and understood. </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27</a:t>
            </a:fld>
            <a:endParaRPr lang="en-GB" dirty="0"/>
          </a:p>
        </p:txBody>
      </p:sp>
    </p:spTree>
    <p:extLst>
      <p:ext uri="{BB962C8B-B14F-4D97-AF65-F5344CB8AC3E}">
        <p14:creationId xmlns:p14="http://schemas.microsoft.com/office/powerpoint/2010/main" val="312495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Suggested reading** https://blog.scrum.org/scrum-master-change-agent/?utm_source=newsletter&amp;utm_medium=email&amp;utm_campaign=blog</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Scrum Master Service to the Organization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serves the organization in several ways, including: </a:t>
            </a:r>
          </a:p>
          <a:p>
            <a:r>
              <a:rPr lang="en-GB" sz="1200" b="0" i="0" u="none" strike="noStrike" kern="1200" baseline="0" dirty="0" smtClean="0">
                <a:solidFill>
                  <a:schemeClr val="tx1"/>
                </a:solidFill>
                <a:latin typeface="+mn-lt"/>
                <a:ea typeface="+mn-ea"/>
                <a:cs typeface="+mn-cs"/>
              </a:rPr>
              <a:t> Leading and coaching the organization in its Scrum adoption; </a:t>
            </a:r>
          </a:p>
          <a:p>
            <a:r>
              <a:rPr lang="en-GB" sz="1200" b="0" i="0" u="none" strike="noStrike" kern="1200" baseline="0" dirty="0" smtClean="0">
                <a:solidFill>
                  <a:schemeClr val="tx1"/>
                </a:solidFill>
                <a:latin typeface="+mn-lt"/>
                <a:ea typeface="+mn-ea"/>
                <a:cs typeface="+mn-cs"/>
              </a:rPr>
              <a:t> Planning Scrum implementations within the organization; </a:t>
            </a:r>
          </a:p>
          <a:p>
            <a:r>
              <a:rPr lang="en-GB" sz="1200" b="0" i="0" u="none" strike="noStrike" kern="1200" baseline="0" dirty="0" smtClean="0">
                <a:solidFill>
                  <a:schemeClr val="tx1"/>
                </a:solidFill>
                <a:latin typeface="+mn-lt"/>
                <a:ea typeface="+mn-ea"/>
                <a:cs typeface="+mn-cs"/>
              </a:rPr>
              <a:t> Helping employees and stakeholders understand and enact Scrum and empirical product development; </a:t>
            </a:r>
          </a:p>
          <a:p>
            <a:r>
              <a:rPr lang="en-GB" sz="1200" b="0" i="0" u="none" strike="noStrike" kern="1200" baseline="0" dirty="0" smtClean="0">
                <a:solidFill>
                  <a:schemeClr val="tx1"/>
                </a:solidFill>
                <a:latin typeface="+mn-lt"/>
                <a:ea typeface="+mn-ea"/>
                <a:cs typeface="+mn-cs"/>
              </a:rPr>
              <a:t> Causing change that increases the productivity of the Scrum Team; and, </a:t>
            </a:r>
          </a:p>
          <a:p>
            <a:r>
              <a:rPr lang="en-GB" sz="1200" b="0" i="0" u="none" strike="noStrike" kern="1200" baseline="0" dirty="0" smtClean="0">
                <a:solidFill>
                  <a:schemeClr val="tx1"/>
                </a:solidFill>
                <a:latin typeface="+mn-lt"/>
                <a:ea typeface="+mn-ea"/>
                <a:cs typeface="+mn-cs"/>
              </a:rPr>
              <a:t> Working with other Scrum Masters to increase the effectiveness of the application of Scrum in the organization. </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28</a:t>
            </a:fld>
            <a:endParaRPr lang="en-GB" dirty="0"/>
          </a:p>
        </p:txBody>
      </p:sp>
    </p:spTree>
    <p:extLst>
      <p:ext uri="{BB962C8B-B14F-4D97-AF65-F5344CB8AC3E}">
        <p14:creationId xmlns:p14="http://schemas.microsoft.com/office/powerpoint/2010/main" val="159969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p:cNvSpPr>
          <p:nvPr>
            <p:ph type="sldNum" sz="quarter" idx="5"/>
          </p:nvPr>
        </p:nvSpPr>
        <p:spPr>
          <a:noFill/>
        </p:spPr>
        <p:txBody>
          <a:bodyPr/>
          <a:lstStyle/>
          <a:p>
            <a:fld id="{10E6BCC5-3781-4B51-AF31-7D5EF50D2E39}" type="slidenum">
              <a:rPr lang="en-US" smtClean="0">
                <a:solidFill>
                  <a:srgbClr val="000000"/>
                </a:solidFill>
                <a:latin typeface="Gill Sans"/>
                <a:ea typeface="ヒラギノ角ゴ Pro W3"/>
                <a:cs typeface="ヒラギノ角ゴ Pro W3"/>
                <a:sym typeface="Gill Sans"/>
              </a:rPr>
              <a:pPr/>
              <a:t>29</a:t>
            </a:fld>
            <a:endParaRPr lang="en-US" dirty="0" smtClean="0">
              <a:solidFill>
                <a:srgbClr val="000000"/>
              </a:solidFill>
              <a:latin typeface="Gill Sans"/>
              <a:ea typeface="ヒラギノ角ゴ Pro W3"/>
              <a:cs typeface="ヒラギノ角ゴ Pro W3"/>
              <a:sym typeface="Gill Sans"/>
            </a:endParaRPr>
          </a:p>
        </p:txBody>
      </p:sp>
      <p:sp>
        <p:nvSpPr>
          <p:cNvPr id="48131" name="Rectangle 2"/>
          <p:cNvSpPr>
            <a:spLocks noGrp="1" noRot="1" noChangeAspect="1" noChangeArrowheads="1" noTextEdit="1"/>
          </p:cNvSpPr>
          <p:nvPr>
            <p:ph type="sldImg"/>
          </p:nvPr>
        </p:nvSpPr>
        <p:spPr>
          <a:xfrm>
            <a:off x="352425" y="768350"/>
            <a:ext cx="6394450" cy="3836988"/>
          </a:xfrm>
          <a:ln/>
        </p:spPr>
      </p:sp>
      <p:sp>
        <p:nvSpPr>
          <p:cNvPr id="48132" name="Rectangle 3"/>
          <p:cNvSpPr>
            <a:spLocks noGrp="1"/>
          </p:cNvSpPr>
          <p:nvPr>
            <p:ph type="body" idx="1"/>
          </p:nvPr>
        </p:nvSpPr>
        <p:spPr>
          <a:noFill/>
          <a:ln/>
        </p:spPr>
        <p:txBody>
          <a:bodyPr/>
          <a:lstStyle/>
          <a:p>
            <a:pPr eaLnBrk="1" hangingPunct="1"/>
            <a:endParaRPr lang="en-US" dirty="0" smtClean="0">
              <a:latin typeface="Gill Sans"/>
              <a:ea typeface="MS PGothic" charset="-128"/>
              <a:cs typeface="Arial" pitchFamily="34" charset="0"/>
            </a:endParaRPr>
          </a:p>
        </p:txBody>
      </p:sp>
    </p:spTree>
    <p:extLst>
      <p:ext uri="{BB962C8B-B14F-4D97-AF65-F5344CB8AC3E}">
        <p14:creationId xmlns:p14="http://schemas.microsoft.com/office/powerpoint/2010/main" val="2890839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dirty="0" smtClean="0"/>
              <a:t>Build slide – high level view of how scrum works</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30</a:t>
            </a:fld>
            <a:endParaRPr lang="en-GB" dirty="0"/>
          </a:p>
        </p:txBody>
      </p:sp>
    </p:spTree>
    <p:extLst>
      <p:ext uri="{BB962C8B-B14F-4D97-AF65-F5344CB8AC3E}">
        <p14:creationId xmlns:p14="http://schemas.microsoft.com/office/powerpoint/2010/main" val="162968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dirty="0" smtClean="0"/>
              <a:t>Suggestion* I introduce what is driving agile, from companies like Google through to government bodies…Scrum has been proven to work even on government projects where the need for governance may be higher,</a:t>
            </a:r>
            <a:r>
              <a:rPr lang="en-GB" baseline="0" dirty="0" smtClean="0"/>
              <a:t> which is why the British government has been pushing agile ways of working.</a:t>
            </a:r>
            <a:endParaRPr lang="en-GB" dirty="0" smtClean="0"/>
          </a:p>
          <a:p>
            <a:endParaRPr lang="en-GB" dirty="0" smtClean="0"/>
          </a:p>
          <a:p>
            <a:r>
              <a:rPr lang="en-GB" dirty="0" smtClean="0"/>
              <a:t>Sentinel project (virtual case file, 2000-2005, 170mio.,</a:t>
            </a:r>
            <a:r>
              <a:rPr lang="en-GB" baseline="0" dirty="0" smtClean="0"/>
              <a:t> Total 575mio.</a:t>
            </a:r>
            <a:r>
              <a:rPr lang="en-GB" dirty="0" smtClean="0"/>
              <a:t>):</a:t>
            </a:r>
          </a:p>
          <a:p>
            <a:r>
              <a:rPr lang="en-GB" baseline="0" dirty="0" smtClean="0"/>
              <a:t>Original budget 451mio., 400 to 40 staff, 1 year, 30mio.</a:t>
            </a:r>
            <a:endParaRPr lang="en-GB" dirty="0" smtClean="0"/>
          </a:p>
          <a:p>
            <a:endParaRPr lang="en-GB" dirty="0" smtClean="0"/>
          </a:p>
          <a:p>
            <a:r>
              <a:rPr lang="en-GB" dirty="0" smtClean="0"/>
              <a:t>http://www.scrumcasestudies.com/fbi/</a:t>
            </a:r>
          </a:p>
          <a:p>
            <a:r>
              <a:rPr lang="en-GB" dirty="0" smtClean="0"/>
              <a:t>http://www.informationweek.com/applications/fbis-sentinel-project-5-lessons-learned/d/d-id/1105637?</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4</a:t>
            </a:fld>
            <a:endParaRPr lang="en-GB" dirty="0"/>
          </a:p>
        </p:txBody>
      </p:sp>
    </p:spTree>
    <p:extLst>
      <p:ext uri="{BB962C8B-B14F-4D97-AF65-F5344CB8AC3E}">
        <p14:creationId xmlns:p14="http://schemas.microsoft.com/office/powerpoint/2010/main" val="3513290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70000" lnSpcReduction="20000"/>
          </a:bodyPr>
          <a:lstStyle/>
          <a:p>
            <a:r>
              <a:rPr lang="en-GB" sz="1200" b="1" i="0" u="none" strike="noStrike" kern="1200" baseline="0" dirty="0" smtClean="0">
                <a:solidFill>
                  <a:schemeClr val="tx1"/>
                </a:solidFill>
                <a:latin typeface="+mn-lt"/>
                <a:ea typeface="+mn-ea"/>
                <a:cs typeface="+mn-cs"/>
              </a:rPr>
              <a:t>The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heart of Scrum is a Sprint, a time-box of one month or less during which a “Done”, useable, and potentially releasable product  Increment is created. Sprints best have consistent durations throughout a development effort. A new Sprint starts immediately after the conclusion of the previous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Sprints contain and consist of the Sprint Planning, Daily Scrums, the development work, the Sprint Review, and the Sprint Retrospective.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During the Sprint: </a:t>
            </a:r>
          </a:p>
          <a:p>
            <a:r>
              <a:rPr lang="en-GB" sz="1200" b="0" i="0" u="none" strike="noStrike" kern="1200" baseline="0" dirty="0" smtClean="0">
                <a:solidFill>
                  <a:schemeClr val="tx1"/>
                </a:solidFill>
                <a:latin typeface="+mn-lt"/>
                <a:ea typeface="+mn-ea"/>
                <a:cs typeface="+mn-cs"/>
              </a:rPr>
              <a:t> No changes are made that would endanger the Sprint Goal; </a:t>
            </a:r>
          </a:p>
          <a:p>
            <a:r>
              <a:rPr lang="en-GB" sz="1200" b="0" i="0" u="none" strike="noStrike" kern="1200" baseline="0" dirty="0" smtClean="0">
                <a:solidFill>
                  <a:schemeClr val="tx1"/>
                </a:solidFill>
                <a:latin typeface="+mn-lt"/>
                <a:ea typeface="+mn-ea"/>
                <a:cs typeface="+mn-cs"/>
              </a:rPr>
              <a:t> Quality goals do not decrease; and, </a:t>
            </a:r>
          </a:p>
          <a:p>
            <a:r>
              <a:rPr lang="en-GB" sz="1200" b="0" i="0" u="none" strike="noStrike" kern="1200" baseline="0" dirty="0" smtClean="0">
                <a:solidFill>
                  <a:schemeClr val="tx1"/>
                </a:solidFill>
                <a:latin typeface="+mn-lt"/>
                <a:ea typeface="+mn-ea"/>
                <a:cs typeface="+mn-cs"/>
              </a:rPr>
              <a:t> Scope may be clarified and re-negotiated between the Product Owner and Development Team as more is learned.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Each Sprint may be considered a project with no more than a one-month horizon. Like projects, Sprints are used to accomplish something. Each Sprint has a definition of what is to be built, a design and flexible plan that will guide building it, the work, and the resultant product.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Sprints are limited to one calendar month. When a Sprint’s horizon is too long the definition of what is being built may change, complexity may rise, and risk may increase. Sprints enable predictability by ensuring inspection and adaptation of progress toward a Sprint Goal at least every calendar month. Sprints also limit risk to one calendar month of cost. </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Cancelling a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 Sprint can be cancelled before the Sprint time-box is over. Only the Product Owner has the authority to cancel the Sprint, although he or she may do so under influence from the stakeholders, the Development Team, or the Scrum Master. </a:t>
            </a:r>
          </a:p>
          <a:p>
            <a:r>
              <a:rPr lang="en-GB" sz="1200" b="0" i="0" u="none" strike="noStrike" kern="1200" baseline="0" dirty="0" smtClean="0">
                <a:solidFill>
                  <a:schemeClr val="tx1"/>
                </a:solidFill>
                <a:latin typeface="+mn-lt"/>
                <a:ea typeface="+mn-ea"/>
                <a:cs typeface="+mn-cs"/>
              </a:rPr>
              <a:t>A Sprint would be cancelled if the Sprint Goal becomes obsolete. This might occur if the company changes direction or if market or technology conditions change. In general, a Sprint should be cancelled if it no longer makes sense given the circumstances. But, due to the short duration of Sprints, cancellation rarely makes sense. </a:t>
            </a:r>
          </a:p>
          <a:p>
            <a:r>
              <a:rPr lang="en-GB" sz="1200" b="0" i="0" u="none" strike="noStrike" kern="1200" baseline="0" dirty="0" smtClean="0">
                <a:solidFill>
                  <a:schemeClr val="tx1"/>
                </a:solidFill>
                <a:latin typeface="+mn-lt"/>
                <a:ea typeface="+mn-ea"/>
                <a:cs typeface="+mn-cs"/>
              </a:rPr>
              <a:t>When a Sprint is cancelled, any completed and “Done” Product Backlog items are reviewed. If part of the work is potentially releasable, the Product Owner typically accepts it. All incomplete Product Backlog Items are re-estimated and put back on the Product Backlog. The work done on them depreciates quickly and must be frequently re-estimated. </a:t>
            </a:r>
          </a:p>
          <a:p>
            <a:r>
              <a:rPr lang="en-GB" sz="1200" b="0" i="0" u="none" strike="noStrike" kern="1200" baseline="0" dirty="0" smtClean="0">
                <a:solidFill>
                  <a:schemeClr val="tx1"/>
                </a:solidFill>
                <a:latin typeface="+mn-lt"/>
                <a:ea typeface="+mn-ea"/>
                <a:cs typeface="+mn-cs"/>
              </a:rPr>
              <a:t>Sprint cancellations consume resources, since everyone has to regroup in another Sprint Planning to start another Sprint. Sprint cancellations are often traumatic to the Scrum Team, and are very uncommon. </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31</a:t>
            </a:fld>
            <a:endParaRPr lang="en-GB" dirty="0"/>
          </a:p>
        </p:txBody>
      </p:sp>
    </p:spTree>
    <p:extLst>
      <p:ext uri="{BB962C8B-B14F-4D97-AF65-F5344CB8AC3E}">
        <p14:creationId xmlns:p14="http://schemas.microsoft.com/office/powerpoint/2010/main" val="1996413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Suggestion** If you are using the </a:t>
            </a:r>
            <a:r>
              <a:rPr lang="en-GB" sz="1200" b="1" i="0" u="none" strike="noStrike" kern="1200" baseline="0" dirty="0" err="1" smtClean="0">
                <a:solidFill>
                  <a:schemeClr val="tx1"/>
                </a:solidFill>
                <a:latin typeface="+mn-lt"/>
                <a:ea typeface="+mn-ea"/>
                <a:cs typeface="+mn-cs"/>
              </a:rPr>
              <a:t>lego</a:t>
            </a:r>
            <a:r>
              <a:rPr lang="en-GB" sz="1200" b="1" i="0" u="none" strike="noStrike" kern="1200" baseline="0" dirty="0" smtClean="0">
                <a:solidFill>
                  <a:schemeClr val="tx1"/>
                </a:solidFill>
                <a:latin typeface="+mn-lt"/>
                <a:ea typeface="+mn-ea"/>
                <a:cs typeface="+mn-cs"/>
              </a:rPr>
              <a:t> simulation exercise, get the delegates to help you create a product backlog.</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i="0" u="none" strike="noStrike" kern="1200" baseline="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Based on a roadmap of Hamlet – Village – Town – City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i="0" u="none" strike="noStrike" kern="1200" baseline="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Hamlet – group of houses with utilities and connected by a road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Village = Hamlet + shops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Town = Village + Church</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City = Town + either University or </a:t>
            </a:r>
            <a:r>
              <a:rPr lang="en-GB" sz="1200" b="1" i="0" u="none" strike="noStrike" kern="1200" baseline="0" dirty="0" err="1" smtClean="0">
                <a:solidFill>
                  <a:schemeClr val="tx1"/>
                </a:solidFill>
                <a:latin typeface="+mn-lt"/>
                <a:ea typeface="+mn-ea"/>
                <a:cs typeface="+mn-cs"/>
              </a:rPr>
              <a:t>Cathdral</a:t>
            </a:r>
            <a:endParaRPr lang="en-GB" sz="1200" b="1" i="0" u="none" strike="noStrike" kern="1200" baseline="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i="0" u="none" strike="noStrike" kern="1200" baseline="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u="none" strike="noStrike" kern="1200" baseline="0" dirty="0" smtClean="0">
                <a:solidFill>
                  <a:schemeClr val="tx1"/>
                </a:solidFill>
                <a:latin typeface="+mn-lt"/>
                <a:ea typeface="+mn-ea"/>
                <a:cs typeface="+mn-cs"/>
              </a:rPr>
              <a:t>Discuss how the PO value adjusts and how the team can help with refinement.</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Scrum Artifacts</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Product Backlog</a:t>
            </a:r>
          </a:p>
          <a:p>
            <a:r>
              <a:rPr lang="en-GB" sz="1200" b="1" i="0" u="none" strike="noStrike" kern="1200" baseline="0" dirty="0" smtClean="0">
                <a:solidFill>
                  <a:schemeClr val="tx1"/>
                </a:solidFill>
                <a:latin typeface="+mn-lt"/>
                <a:ea typeface="+mn-ea"/>
                <a:cs typeface="+mn-cs"/>
              </a:rPr>
              <a:t>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Product Backlog refinement is the act of adding detail, estimates, and order to items in the Product Backlog. This is an ongoing process in which the Product Owner and the Development Team collaborate on the details of Product Backlog items. During Product Backlog refinement, items are reviewed and revised. The Scrum Team decides how and when refinement is done. Refinement usually consumes no more than 10% of the capacity of the Development Team. However, Product Backlog items can be updated at any time by the Product Owner or at the Product Owner’s discretion.</a:t>
            </a:r>
          </a:p>
          <a:p>
            <a:r>
              <a:rPr lang="en-GB" sz="1200" b="0" i="0" u="none" strike="noStrike" kern="1200" baseline="0" dirty="0" smtClean="0">
                <a:solidFill>
                  <a:schemeClr val="tx1"/>
                </a:solidFill>
                <a:latin typeface="+mn-lt"/>
                <a:ea typeface="+mn-ea"/>
                <a:cs typeface="+mn-cs"/>
              </a:rPr>
              <a:t> </a:t>
            </a:r>
          </a:p>
          <a:p>
            <a:r>
              <a:rPr lang="en-GB" sz="1200" b="0" i="0" u="none" strike="noStrike" kern="1200" baseline="0" dirty="0" smtClean="0">
                <a:solidFill>
                  <a:schemeClr val="tx1"/>
                </a:solidFill>
                <a:latin typeface="+mn-lt"/>
                <a:ea typeface="+mn-ea"/>
                <a:cs typeface="+mn-cs"/>
              </a:rPr>
              <a:t>Higher ordered Product Backlog items are usually clearer and more detailed than lower ordered ones. More precise estimates are made based on the greater clarity and increased detail; the lower the order, the less detail. Product Backlog items that will occupy the Development Team for the upcoming Sprint are refined so that any one item can reasonably be “Done” within the Sprint time-box. Product Backlog items that can be “Done” by the Development Team within one Sprint are deemed “Ready” for selection in a Sprint Planning. Product Backlog items usually acquire this degree of transparency through the above described refining activities.</a:t>
            </a:r>
          </a:p>
          <a:p>
            <a:r>
              <a:rPr lang="en-GB" sz="1200" b="0" i="0" u="none" strike="noStrike" kern="1200" baseline="0" dirty="0" smtClean="0">
                <a:solidFill>
                  <a:schemeClr val="tx1"/>
                </a:solidFill>
                <a:latin typeface="+mn-lt"/>
                <a:ea typeface="+mn-ea"/>
                <a:cs typeface="+mn-cs"/>
              </a:rPr>
              <a:t> </a:t>
            </a:r>
          </a:p>
          <a:p>
            <a:r>
              <a:rPr lang="en-GB" sz="1200" b="0" i="0" u="none" strike="noStrike" kern="1200" baseline="0" dirty="0" smtClean="0">
                <a:solidFill>
                  <a:schemeClr val="tx1"/>
                </a:solidFill>
                <a:latin typeface="+mn-lt"/>
                <a:ea typeface="+mn-ea"/>
                <a:cs typeface="+mn-cs"/>
              </a:rPr>
              <a:t>The Development Team is responsible for all estimates. The Product Owner may influence the Development Team by helping it understand and select trade-offs, but the people who will perform the work make the final estimate. </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32</a:t>
            </a:fld>
            <a:endParaRPr lang="en-GB" dirty="0"/>
          </a:p>
        </p:txBody>
      </p:sp>
    </p:spTree>
    <p:extLst>
      <p:ext uri="{BB962C8B-B14F-4D97-AF65-F5344CB8AC3E}">
        <p14:creationId xmlns:p14="http://schemas.microsoft.com/office/powerpoint/2010/main" val="1134362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55000" lnSpcReduction="20000"/>
          </a:bodyPr>
          <a:lstStyle/>
          <a:p>
            <a:r>
              <a:rPr lang="en-GB" sz="1200" b="1" i="0" u="none" strike="noStrike" kern="1200" baseline="0" dirty="0" smtClean="0">
                <a:solidFill>
                  <a:schemeClr val="tx1"/>
                </a:solidFill>
                <a:latin typeface="+mn-lt"/>
                <a:ea typeface="+mn-ea"/>
                <a:cs typeface="+mn-cs"/>
              </a:rPr>
              <a:t>Suggestion** If you are using the </a:t>
            </a:r>
            <a:r>
              <a:rPr lang="en-GB" sz="1200" b="1" i="0" u="none" strike="noStrike" kern="1200" baseline="0" dirty="0" err="1" smtClean="0">
                <a:solidFill>
                  <a:schemeClr val="tx1"/>
                </a:solidFill>
                <a:latin typeface="+mn-lt"/>
                <a:ea typeface="+mn-ea"/>
                <a:cs typeface="+mn-cs"/>
              </a:rPr>
              <a:t>lego</a:t>
            </a:r>
            <a:r>
              <a:rPr lang="en-GB" sz="1200" b="1" i="0" u="none" strike="noStrike" kern="1200" baseline="0" dirty="0" smtClean="0">
                <a:solidFill>
                  <a:schemeClr val="tx1"/>
                </a:solidFill>
                <a:latin typeface="+mn-lt"/>
                <a:ea typeface="+mn-ea"/>
                <a:cs typeface="+mn-cs"/>
              </a:rPr>
              <a:t> simulation exercise, introduce sprint planning then get the delegates to </a:t>
            </a:r>
            <a:r>
              <a:rPr lang="en-GB" sz="1200" b="1" i="0" u="none" strike="noStrike" kern="1200" baseline="0" dirty="0" err="1" smtClean="0">
                <a:solidFill>
                  <a:schemeClr val="tx1"/>
                </a:solidFill>
                <a:latin typeface="+mn-lt"/>
                <a:ea typeface="+mn-ea"/>
                <a:cs typeface="+mn-cs"/>
              </a:rPr>
              <a:t>storypoint</a:t>
            </a:r>
            <a:r>
              <a:rPr lang="en-GB" sz="1200" b="1" i="0" u="none" strike="noStrike" kern="1200" baseline="0" dirty="0" smtClean="0">
                <a:solidFill>
                  <a:schemeClr val="tx1"/>
                </a:solidFill>
                <a:latin typeface="+mn-lt"/>
                <a:ea typeface="+mn-ea"/>
                <a:cs typeface="+mn-cs"/>
              </a:rPr>
              <a:t> the PBI’s they created using planning poker…you may want to get them to t-shirt size, I use planning poker as it’s something a lot of people have never done.</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Make sure they are looking at complexity and not trying to estimate time.</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 act as a Product Owner during the sprint planning, but I stay quiet until they ask me something…I have found they start to make massive assumptions over detail without asking me.</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Then when they get into a debate I stop the exercise and ask what they are doing wrong?</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Normally after this they start to involve me in clarifying the details of the PBI’s if they aren’t already clarified.</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Sprint Planning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work to be performed in the Sprint is planned at the Sprint Planning. This plan is created by the collaborative work of the entire Scrum Team.</a:t>
            </a:r>
          </a:p>
          <a:p>
            <a:r>
              <a:rPr lang="en-GB" sz="1200" b="0" i="0" u="none" strike="noStrike" kern="1200" baseline="0" dirty="0" smtClean="0">
                <a:solidFill>
                  <a:schemeClr val="tx1"/>
                </a:solidFill>
                <a:latin typeface="+mn-lt"/>
                <a:ea typeface="+mn-ea"/>
                <a:cs typeface="+mn-cs"/>
              </a:rPr>
              <a:t> </a:t>
            </a:r>
          </a:p>
          <a:p>
            <a:r>
              <a:rPr lang="en-GB" sz="1200" b="0" i="0" u="none" strike="noStrike" kern="1200" baseline="0" dirty="0" smtClean="0">
                <a:solidFill>
                  <a:schemeClr val="tx1"/>
                </a:solidFill>
                <a:latin typeface="+mn-lt"/>
                <a:ea typeface="+mn-ea"/>
                <a:cs typeface="+mn-cs"/>
              </a:rPr>
              <a:t>Sprint Planning is time-boxed to a maximum of eight hours for a one-month Sprint. For shorter Sprints, the event is usually shorter. The Scrum Master ensures that the event takes place and that attendants understand its purpose. The Scrum Master teaches the Scrum Team to keep it within the time-box.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Sprint Planning answers the following: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 What can be delivered in the Increment resulting from the upcoming Sprint? </a:t>
            </a:r>
          </a:p>
          <a:p>
            <a:r>
              <a:rPr lang="en-GB" sz="1200" b="0" i="0" u="none" strike="noStrike" kern="1200" baseline="0" dirty="0" smtClean="0">
                <a:solidFill>
                  <a:schemeClr val="tx1"/>
                </a:solidFill>
                <a:latin typeface="+mn-lt"/>
                <a:ea typeface="+mn-ea"/>
                <a:cs typeface="+mn-cs"/>
              </a:rPr>
              <a:t> How will the work needed to deliver the Increment be achieved? </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Topic One: What can be done this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Development Team works to forecast the functionality that will be developed during the Sprint. The Product Owner discusses the objective that the Sprint should achieve and the Product Backlog items that, if completed in the Sprint, would achieve the Sprint Goal. The entire Scrum Team collaborates on understanding the work of the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input to this meeting is the Product Backlog, the latest product Increment, projected capacity of the Development Team during the Sprint, and past performance of the Development Team. The number of items selected from the Product Backlog for the Sprint is solely up to the Development Team. Only the Development Team can assess what it can accomplish over the upcoming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After the Development Team forecasts the Product Backlog items it will deliver in the Sprint, the Scrum Team crafts a Sprint Goal. The Sprint Goal is an objective that will be met within the Sprint through the implementation of the Product Backlog, and it provides guidance to the Development Team on why it is building the Increment. </a:t>
            </a:r>
          </a:p>
          <a:p>
            <a:endParaRPr lang="en-GB" sz="1200" b="0" i="0" u="none" strike="noStrike"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33</a:t>
            </a:fld>
            <a:endParaRPr lang="en-GB" dirty="0"/>
          </a:p>
        </p:txBody>
      </p:sp>
    </p:spTree>
    <p:extLst>
      <p:ext uri="{BB962C8B-B14F-4D97-AF65-F5344CB8AC3E}">
        <p14:creationId xmlns:p14="http://schemas.microsoft.com/office/powerpoint/2010/main" val="3784046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85000" lnSpcReduction="20000"/>
          </a:bodyPr>
          <a:lstStyle/>
          <a:p>
            <a:r>
              <a:rPr lang="en-GB" sz="1200" b="1" i="0" u="none" strike="noStrike" kern="1200" baseline="0" dirty="0" smtClean="0">
                <a:solidFill>
                  <a:schemeClr val="tx1"/>
                </a:solidFill>
                <a:latin typeface="+mn-lt"/>
                <a:ea typeface="+mn-ea"/>
                <a:cs typeface="+mn-cs"/>
              </a:rPr>
              <a:t>Suggestion** Discuss how the team agree the work.</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How do their teams do this? </a:t>
            </a:r>
          </a:p>
          <a:p>
            <a:r>
              <a:rPr lang="en-GB" sz="1200" b="1" i="0" u="none" strike="noStrike" kern="1200" baseline="0" dirty="0" smtClean="0">
                <a:solidFill>
                  <a:schemeClr val="tx1"/>
                </a:solidFill>
                <a:latin typeface="+mn-lt"/>
                <a:ea typeface="+mn-ea"/>
                <a:cs typeface="+mn-cs"/>
              </a:rPr>
              <a:t>Are they directed? </a:t>
            </a:r>
          </a:p>
          <a:p>
            <a:r>
              <a:rPr lang="en-GB" sz="1200" b="1" i="0" u="none" strike="noStrike" kern="1200" baseline="0" dirty="0" smtClean="0">
                <a:solidFill>
                  <a:schemeClr val="tx1"/>
                </a:solidFill>
                <a:latin typeface="+mn-lt"/>
                <a:ea typeface="+mn-ea"/>
                <a:cs typeface="+mn-cs"/>
              </a:rPr>
              <a:t>Do they think their PO would try and get the team to over promise? </a:t>
            </a:r>
          </a:p>
          <a:p>
            <a:r>
              <a:rPr lang="en-GB" sz="1200" b="1" i="0" u="none" strike="noStrike" kern="1200" baseline="0" dirty="0" smtClean="0">
                <a:solidFill>
                  <a:schemeClr val="tx1"/>
                </a:solidFill>
                <a:latin typeface="+mn-lt"/>
                <a:ea typeface="+mn-ea"/>
                <a:cs typeface="+mn-cs"/>
              </a:rPr>
              <a:t>What are the problems with this type of behaviour?</a:t>
            </a:r>
          </a:p>
          <a:p>
            <a:r>
              <a:rPr lang="en-GB" sz="1200" b="1" i="0" u="none" strike="noStrike" kern="1200" baseline="0" dirty="0" smtClean="0">
                <a:solidFill>
                  <a:schemeClr val="tx1"/>
                </a:solidFill>
                <a:latin typeface="+mn-lt"/>
                <a:ea typeface="+mn-ea"/>
                <a:cs typeface="+mn-cs"/>
              </a:rPr>
              <a:t>What should their interactions as a SM be in this meeting?</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If you are using the Lego Simulation, be a nice PO to start with, don’t try and get them to overcommit.</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err="1" smtClean="0">
                <a:solidFill>
                  <a:schemeClr val="tx1"/>
                </a:solidFill>
                <a:latin typeface="+mn-lt"/>
                <a:ea typeface="+mn-ea"/>
                <a:cs typeface="+mn-cs"/>
              </a:rPr>
              <a:t>Artifact</a:t>
            </a:r>
            <a:r>
              <a:rPr lang="en-GB" sz="1200" b="1" i="0" u="none" strike="noStrike" kern="1200" baseline="0" dirty="0" smtClean="0">
                <a:solidFill>
                  <a:schemeClr val="tx1"/>
                </a:solidFill>
                <a:latin typeface="+mn-lt"/>
                <a:ea typeface="+mn-ea"/>
                <a:cs typeface="+mn-cs"/>
              </a:rPr>
              <a:t> Sprint Backlog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Sprint Backlog is the set of Product Backlog items selected for the Sprint, plus a plan for delivering the product Increment and realizing the Sprint Goal. The Sprint Backlog is a forecast by the Development Team about what functionality will be in the next Increment and the work needed to deliver that functionality into a “Done” Increment.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Sprint Backlog makes visible all of the work that the Development Team identifies as necessary to meet the Sprint Goal.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Sprint Backlog is a plan with enough detail that changes in progress can be understood in the Daily Scrum. The Development Team modifies the Sprint Backlog throughout the Sprint, and the Sprint Backlog emerges during the Sprint. This emergence occurs as the Development Team works through the plan and learns more about the work needed to achieve the Sprint Goal.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As new work is required, the Development Team adds it to the Sprint Backlog. As work is performed or completed, the estimated remaining work is updated. When elements of the plan are deemed unnecessary, they are removed. Only the Development Team can change its Sprint Backlog during a Sprint. The Sprint Backlog is a highly visible, real-time picture of the work that the Development Team plans to accomplish during the Sprint, and it belongs solely to the Development Team. </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34</a:t>
            </a:fld>
            <a:endParaRPr lang="en-GB" dirty="0"/>
          </a:p>
        </p:txBody>
      </p:sp>
    </p:spTree>
    <p:extLst>
      <p:ext uri="{BB962C8B-B14F-4D97-AF65-F5344CB8AC3E}">
        <p14:creationId xmlns:p14="http://schemas.microsoft.com/office/powerpoint/2010/main" val="492905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lnSpcReduction="10000"/>
          </a:bodyPr>
          <a:lstStyle/>
          <a:p>
            <a:r>
              <a:rPr lang="en-GB" sz="1200" b="1" i="0" kern="1200" dirty="0" smtClean="0">
                <a:solidFill>
                  <a:schemeClr val="tx1"/>
                </a:solidFill>
                <a:effectLst/>
                <a:latin typeface="+mn-lt"/>
                <a:ea typeface="+mn-ea"/>
                <a:cs typeface="+mn-cs"/>
              </a:rPr>
              <a:t>Suggestion**</a:t>
            </a:r>
          </a:p>
          <a:p>
            <a:endParaRPr lang="en-GB" sz="1200" b="1"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Why is it important to define a sprint</a:t>
            </a:r>
            <a:r>
              <a:rPr lang="en-GB" sz="1200" b="1" i="0" kern="1200" baseline="0" dirty="0" smtClean="0">
                <a:solidFill>
                  <a:schemeClr val="tx1"/>
                </a:solidFill>
                <a:effectLst/>
                <a:latin typeface="+mn-lt"/>
                <a:ea typeface="+mn-ea"/>
                <a:cs typeface="+mn-cs"/>
              </a:rPr>
              <a:t> goal?</a:t>
            </a:r>
          </a:p>
          <a:p>
            <a:r>
              <a:rPr lang="en-GB" sz="1200" b="1" i="0" kern="1200" baseline="0" dirty="0" smtClean="0">
                <a:solidFill>
                  <a:schemeClr val="tx1"/>
                </a:solidFill>
                <a:effectLst/>
                <a:latin typeface="+mn-lt"/>
                <a:ea typeface="+mn-ea"/>
                <a:cs typeface="+mn-cs"/>
              </a:rPr>
              <a:t>Why does the goal need to be visible to all?</a:t>
            </a:r>
          </a:p>
          <a:p>
            <a:r>
              <a:rPr lang="en-GB" sz="1200" b="1" i="0" kern="1200" baseline="0" dirty="0" smtClean="0">
                <a:solidFill>
                  <a:schemeClr val="tx1"/>
                </a:solidFill>
                <a:effectLst/>
                <a:latin typeface="+mn-lt"/>
                <a:ea typeface="+mn-ea"/>
                <a:cs typeface="+mn-cs"/>
              </a:rPr>
              <a:t>Start to introduce the idea of a BVC or </a:t>
            </a:r>
            <a:r>
              <a:rPr lang="en-GB" sz="1200" b="1" i="0" kern="1200" baseline="0" dirty="0" err="1" smtClean="0">
                <a:solidFill>
                  <a:schemeClr val="tx1"/>
                </a:solidFill>
                <a:effectLst/>
                <a:latin typeface="+mn-lt"/>
                <a:ea typeface="+mn-ea"/>
                <a:cs typeface="+mn-cs"/>
              </a:rPr>
              <a:t>teamboard</a:t>
            </a:r>
            <a:r>
              <a:rPr lang="en-GB" sz="1200" b="1" i="0" kern="1200" baseline="0" dirty="0" smtClean="0">
                <a:solidFill>
                  <a:schemeClr val="tx1"/>
                </a:solidFill>
                <a:effectLst/>
                <a:latin typeface="+mn-lt"/>
                <a:ea typeface="+mn-ea"/>
                <a:cs typeface="+mn-cs"/>
              </a:rPr>
              <a:t>.</a:t>
            </a:r>
          </a:p>
          <a:p>
            <a:endParaRPr lang="en-GB" sz="1200" b="1" i="0" kern="1200" baseline="0" dirty="0" smtClean="0">
              <a:solidFill>
                <a:schemeClr val="tx1"/>
              </a:solidFill>
              <a:effectLst/>
              <a:latin typeface="+mn-lt"/>
              <a:ea typeface="+mn-ea"/>
              <a:cs typeface="+mn-cs"/>
            </a:endParaRPr>
          </a:p>
          <a:p>
            <a:r>
              <a:rPr lang="en-GB" sz="1200" b="1" i="0" kern="1200" baseline="0" dirty="0" smtClean="0">
                <a:solidFill>
                  <a:schemeClr val="tx1"/>
                </a:solidFill>
                <a:effectLst/>
                <a:latin typeface="+mn-lt"/>
                <a:ea typeface="+mn-ea"/>
                <a:cs typeface="+mn-cs"/>
              </a:rPr>
              <a:t>Based upon what they have decided to do, get the delegates to create a BVC using the white board or some flipchart paper. Simple column headings TO DO…In progress…Testing…Done</a:t>
            </a:r>
          </a:p>
          <a:p>
            <a:endParaRPr lang="en-GB" sz="1200" b="1" i="0" kern="1200" baseline="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kern="1200" baseline="0" dirty="0" smtClean="0">
                <a:solidFill>
                  <a:schemeClr val="tx1"/>
                </a:solidFill>
                <a:effectLst/>
                <a:latin typeface="+mn-lt"/>
                <a:ea typeface="+mn-ea"/>
                <a:cs typeface="+mn-cs"/>
              </a:rPr>
              <a:t>Make sure it is accessible if you are carrying our a sprint exercise like the </a:t>
            </a:r>
            <a:r>
              <a:rPr lang="en-GB" sz="1200" b="1" i="0" kern="1200" baseline="0" dirty="0" err="1" smtClean="0">
                <a:solidFill>
                  <a:schemeClr val="tx1"/>
                </a:solidFill>
                <a:effectLst/>
                <a:latin typeface="+mn-lt"/>
                <a:ea typeface="+mn-ea"/>
                <a:cs typeface="+mn-cs"/>
              </a:rPr>
              <a:t>lego</a:t>
            </a:r>
            <a:r>
              <a:rPr lang="en-GB" sz="1200" b="1" i="0" kern="1200" baseline="0" dirty="0" smtClean="0">
                <a:solidFill>
                  <a:schemeClr val="tx1"/>
                </a:solidFill>
                <a:effectLst/>
                <a:latin typeface="+mn-lt"/>
                <a:ea typeface="+mn-ea"/>
                <a:cs typeface="+mn-cs"/>
              </a:rPr>
              <a:t> simulation so they can update it as they go.</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i="0" kern="1200" baseline="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kern="1200" baseline="0" dirty="0" smtClean="0">
                <a:solidFill>
                  <a:schemeClr val="tx1"/>
                </a:solidFill>
                <a:effectLst/>
                <a:latin typeface="+mn-lt"/>
                <a:ea typeface="+mn-ea"/>
                <a:cs typeface="+mn-cs"/>
              </a:rPr>
              <a:t>Get the delegates to add the Product Vision…get them to add the sprint goal.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i="0" kern="1200" baseline="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1" i="0" kern="1200" baseline="0" dirty="0" smtClean="0">
                <a:solidFill>
                  <a:schemeClr val="tx1"/>
                </a:solidFill>
                <a:effectLst/>
                <a:latin typeface="+mn-lt"/>
                <a:ea typeface="+mn-ea"/>
                <a:cs typeface="+mn-cs"/>
              </a:rPr>
              <a:t>Do the teams have any rules they might add to the sprint board?</a:t>
            </a:r>
          </a:p>
          <a:p>
            <a:endParaRPr lang="en-GB" sz="1200" b="1"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Sprint Goal:</a:t>
            </a:r>
            <a:r>
              <a:rPr lang="en-GB" sz="1200" b="0" i="0" kern="1200" dirty="0" smtClean="0">
                <a:solidFill>
                  <a:schemeClr val="tx1"/>
                </a:solidFill>
                <a:effectLst/>
                <a:latin typeface="+mn-lt"/>
                <a:ea typeface="+mn-ea"/>
                <a:cs typeface="+mn-cs"/>
              </a:rPr>
              <a:t> a short expression of the purpose of a Sprint, often a business problem that is addressed. Functionality might be adjusted during the Sprint in order to achieve the Sprint Goal.</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Source: https://www.scrum.org/Resources/Scrum-Glossary</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35</a:t>
            </a:fld>
            <a:endParaRPr lang="en-GB" dirty="0"/>
          </a:p>
        </p:txBody>
      </p:sp>
    </p:spTree>
    <p:extLst>
      <p:ext uri="{BB962C8B-B14F-4D97-AF65-F5344CB8AC3E}">
        <p14:creationId xmlns:p14="http://schemas.microsoft.com/office/powerpoint/2010/main" val="1552096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47500" lnSpcReduction="20000"/>
          </a:bodyPr>
          <a:lstStyle/>
          <a:p>
            <a:r>
              <a:rPr lang="en-GB" sz="1200" b="1" i="0" u="none" strike="noStrike" kern="1200" baseline="0" dirty="0" smtClean="0">
                <a:solidFill>
                  <a:schemeClr val="tx1"/>
                </a:solidFill>
                <a:latin typeface="+mn-lt"/>
                <a:ea typeface="+mn-ea"/>
                <a:cs typeface="+mn-cs"/>
              </a:rPr>
              <a:t>Suggestion**</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If carrying out an exercise like the </a:t>
            </a:r>
            <a:r>
              <a:rPr lang="en-GB" sz="1200" b="1" i="0" u="none" strike="noStrike" kern="1200" baseline="0" dirty="0" err="1" smtClean="0">
                <a:solidFill>
                  <a:schemeClr val="tx1"/>
                </a:solidFill>
                <a:latin typeface="+mn-lt"/>
                <a:ea typeface="+mn-ea"/>
                <a:cs typeface="+mn-cs"/>
              </a:rPr>
              <a:t>lego</a:t>
            </a:r>
            <a:r>
              <a:rPr lang="en-GB" sz="1200" b="1" i="0" u="none" strike="noStrike" kern="1200" baseline="0" dirty="0" smtClean="0">
                <a:solidFill>
                  <a:schemeClr val="tx1"/>
                </a:solidFill>
                <a:latin typeface="+mn-lt"/>
                <a:ea typeface="+mn-ea"/>
                <a:cs typeface="+mn-cs"/>
              </a:rPr>
              <a:t> simulation, get the delegates to start organise the work, watch out for people starting to direct others, look for people not participating.</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Who will be testing?</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Sprint Planning (also introduce definition of done as part of sprint planning, definition covered later)</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Topic Two: How will the chosen work get done?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Having set the Sprint Goal and selected the Product Backlog items for the Sprint, the Development Team decides how it will build this functionality into a “Done” product Increment during the Sprint. The Product Backlog items selected for this Sprint plus the plan for delivering them is called the Sprint Backlog.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Development Team usually starts by designing the system and the work needed to convert the Product Backlog into a working product Increment. Work may be of varying size, or estimated effort. However, enough work is planned during Sprint Planning for the Development Team to forecast what it believes it can do in the upcoming Sprint. Work planned for the first days of the Sprint by the Development Team is decomposed by the end of this meeting, often to units of one day or less. The Development Team self-organizes to undertake the work in the Sprint Backlog, both during Sprint Planning and as needed throughout the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Product Owner can help to clarify the selected Product Backlog items and make trade-offs. If the Development Team determines it has too much or too little work, it may renegotiate the selected Product Backlog items with the Product Owner. The Development Team may also invite other people to attend in order to provide technical or domain advice.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By the end of the Sprint Planning, the Development Team should be able to explain to the Product Owner and Scrum Master how it intends to work as a self-organizing team to accomplish the Sprint Goal and create the anticipated Increment. </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Definition of “Done”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When a Product Backlog item or an Increment is described as </a:t>
            </a:r>
            <a:r>
              <a:rPr lang="en-GB" sz="1200" b="0" i="1" u="none" strike="noStrike" kern="1200" baseline="0" dirty="0" smtClean="0">
                <a:solidFill>
                  <a:schemeClr val="tx1"/>
                </a:solidFill>
                <a:latin typeface="+mn-lt"/>
                <a:ea typeface="+mn-ea"/>
                <a:cs typeface="+mn-cs"/>
              </a:rPr>
              <a:t>“</a:t>
            </a:r>
            <a:r>
              <a:rPr lang="en-GB" sz="1200" b="0" i="0" u="none" strike="noStrike" kern="1200" baseline="0" dirty="0" smtClean="0">
                <a:solidFill>
                  <a:schemeClr val="tx1"/>
                </a:solidFill>
                <a:latin typeface="+mn-lt"/>
                <a:ea typeface="+mn-ea"/>
                <a:cs typeface="+mn-cs"/>
              </a:rPr>
              <a:t>Done”, everyone must understand what “Done</a:t>
            </a:r>
            <a:r>
              <a:rPr lang="en-GB" sz="1200" b="0" i="1" u="none" strike="noStrike" kern="1200" baseline="0" dirty="0" smtClean="0">
                <a:solidFill>
                  <a:schemeClr val="tx1"/>
                </a:solidFill>
                <a:latin typeface="+mn-lt"/>
                <a:ea typeface="+mn-ea"/>
                <a:cs typeface="+mn-cs"/>
              </a:rPr>
              <a:t>” </a:t>
            </a:r>
            <a:r>
              <a:rPr lang="en-GB" sz="1200" b="0" i="0" u="none" strike="noStrike" kern="1200" baseline="0" dirty="0" smtClean="0">
                <a:solidFill>
                  <a:schemeClr val="tx1"/>
                </a:solidFill>
                <a:latin typeface="+mn-lt"/>
                <a:ea typeface="+mn-ea"/>
                <a:cs typeface="+mn-cs"/>
              </a:rPr>
              <a:t>means. Although this varies significantly per Scrum Team, members must have a shared understanding of what it means for work to be complete, to ensure transparency. This is the definition of “Done” for the Scrum Team and is used to assess when work is complete on the product Increment.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same definition guides the Development Team in knowing how many Product Backlog items it can select during a Sprint Planning. The purpose of each Sprint is to deliver Increments of potentially releasable functionality that adhere to the Scrum Team’s current definition of “Done.”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Development Teams deliver an Increment of product functionality every Sprint. This Increment is useable, so a Product Owner may choose to immediately release it. If the definition of "done" for an increment </a:t>
            </a:r>
            <a:r>
              <a:rPr lang="en-GB" sz="1200" b="1" i="0" u="none" strike="noStrike" kern="1200" baseline="0" dirty="0" smtClean="0">
                <a:solidFill>
                  <a:schemeClr val="tx1"/>
                </a:solidFill>
                <a:latin typeface="+mn-lt"/>
                <a:ea typeface="+mn-ea"/>
                <a:cs typeface="+mn-cs"/>
              </a:rPr>
              <a:t>is </a:t>
            </a:r>
            <a:r>
              <a:rPr lang="en-GB" sz="1200" b="0" i="0" u="none" strike="noStrike" kern="1200" baseline="0" dirty="0" smtClean="0">
                <a:solidFill>
                  <a:schemeClr val="tx1"/>
                </a:solidFill>
                <a:latin typeface="+mn-lt"/>
                <a:ea typeface="+mn-ea"/>
                <a:cs typeface="+mn-cs"/>
              </a:rPr>
              <a:t>part of the conventions, standards or guidelines of the development organization, all Scrum Teams must follow it as a minimum. If "done" for an increment is </a:t>
            </a:r>
            <a:r>
              <a:rPr lang="en-GB" sz="1200" b="1" i="0" u="none" strike="noStrike" kern="1200" baseline="0" dirty="0" smtClean="0">
                <a:solidFill>
                  <a:schemeClr val="tx1"/>
                </a:solidFill>
                <a:latin typeface="+mn-lt"/>
                <a:ea typeface="+mn-ea"/>
                <a:cs typeface="+mn-cs"/>
              </a:rPr>
              <a:t>not </a:t>
            </a:r>
            <a:r>
              <a:rPr lang="en-GB" sz="1200" b="0" i="0" u="none" strike="noStrike" kern="1200" baseline="0" dirty="0" smtClean="0">
                <a:solidFill>
                  <a:schemeClr val="tx1"/>
                </a:solidFill>
                <a:latin typeface="+mn-lt"/>
                <a:ea typeface="+mn-ea"/>
                <a:cs typeface="+mn-cs"/>
              </a:rPr>
              <a:t>a convention of the development organization, the Development Team of the Scrum Team must define a definition of “done” appropriate for the product. If there are multiple Scrum Teams working on the system or product release, the development teams on all of the Scrum Teams must mutually define the definition of “Done.”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Each Increment is additive to all prior Increments and thoroughly tested, ensuring that all Increments work together.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As Scrum Teams mature, it is expected that their definitions of “Done” will expand to include more stringent criteria for higher quality. Any one product or system should have a definition of “Done” that is a standard for any work done on it. </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36</a:t>
            </a:fld>
            <a:endParaRPr lang="en-GB" dirty="0"/>
          </a:p>
        </p:txBody>
      </p:sp>
    </p:spTree>
    <p:extLst>
      <p:ext uri="{BB962C8B-B14F-4D97-AF65-F5344CB8AC3E}">
        <p14:creationId xmlns:p14="http://schemas.microsoft.com/office/powerpoint/2010/main" val="3784046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Monitoring Sprint Progress (Daily Scrum covered next) start the discussion on information radiators.</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At any point in time in a Sprint, the total work remaining in the Sprint Backlog can be summed. The Development Team tracks this total work remaining at least for every Daily Scrum to project the likelihood of achieving the Sprint Goal. By tracking the remaining work throughout the Sprint, the Development Team can manage its progress. </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Definition of “Done”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When a Product Backlog item or an Increment is described as </a:t>
            </a:r>
            <a:r>
              <a:rPr lang="en-GB" sz="1200" b="0" i="1" u="none" strike="noStrike" kern="1200" baseline="0" dirty="0" smtClean="0">
                <a:solidFill>
                  <a:schemeClr val="tx1"/>
                </a:solidFill>
                <a:latin typeface="+mn-lt"/>
                <a:ea typeface="+mn-ea"/>
                <a:cs typeface="+mn-cs"/>
              </a:rPr>
              <a:t>“</a:t>
            </a:r>
            <a:r>
              <a:rPr lang="en-GB" sz="1200" b="0" i="0" u="none" strike="noStrike" kern="1200" baseline="0" dirty="0" smtClean="0">
                <a:solidFill>
                  <a:schemeClr val="tx1"/>
                </a:solidFill>
                <a:latin typeface="+mn-lt"/>
                <a:ea typeface="+mn-ea"/>
                <a:cs typeface="+mn-cs"/>
              </a:rPr>
              <a:t>Done”, everyone must understand what “Done</a:t>
            </a:r>
            <a:r>
              <a:rPr lang="en-GB" sz="1200" b="0" i="1" u="none" strike="noStrike" kern="1200" baseline="0" dirty="0" smtClean="0">
                <a:solidFill>
                  <a:schemeClr val="tx1"/>
                </a:solidFill>
                <a:latin typeface="+mn-lt"/>
                <a:ea typeface="+mn-ea"/>
                <a:cs typeface="+mn-cs"/>
              </a:rPr>
              <a:t>” </a:t>
            </a:r>
            <a:r>
              <a:rPr lang="en-GB" sz="1200" b="0" i="0" u="none" strike="noStrike" kern="1200" baseline="0" dirty="0" smtClean="0">
                <a:solidFill>
                  <a:schemeClr val="tx1"/>
                </a:solidFill>
                <a:latin typeface="+mn-lt"/>
                <a:ea typeface="+mn-ea"/>
                <a:cs typeface="+mn-cs"/>
              </a:rPr>
              <a:t>means. Although this varies significantly per Scrum Team, members must have a shared understanding of what it means for work to be complete, to ensure transparency. This is the definition of “Done” for the Scrum Team and is used to assess when work is complete on the product Increment. </a:t>
            </a:r>
          </a:p>
          <a:p>
            <a:endParaRPr lang="en-GB" dirty="0" smtClean="0"/>
          </a:p>
          <a:p>
            <a:r>
              <a:rPr lang="en-GB" sz="1200" b="1" i="0" kern="1200" dirty="0" smtClean="0">
                <a:solidFill>
                  <a:schemeClr val="tx1"/>
                </a:solidFill>
                <a:effectLst/>
                <a:latin typeface="+mn-lt"/>
                <a:ea typeface="+mn-ea"/>
                <a:cs typeface="+mn-cs"/>
              </a:rPr>
              <a:t>Velocity:</a:t>
            </a:r>
            <a:r>
              <a:rPr lang="en-GB" sz="1200" b="0" i="0" kern="1200" dirty="0" smtClean="0">
                <a:solidFill>
                  <a:schemeClr val="tx1"/>
                </a:solidFill>
                <a:effectLst/>
                <a:latin typeface="+mn-lt"/>
                <a:ea typeface="+mn-ea"/>
                <a:cs typeface="+mn-cs"/>
              </a:rPr>
              <a:t> an optional, but often used, indication of the average amount of Product Backlog turned into an Increment of product during a Sprint by a Scrum Team, tracked by the Development Team for use within the Scrum Team.</a:t>
            </a:r>
            <a:endParaRPr lang="en-GB" dirty="0" smtClean="0"/>
          </a:p>
          <a:p>
            <a:endParaRPr lang="en-GB" dirty="0" smtClean="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38</a:t>
            </a:fld>
            <a:endParaRPr lang="en-GB" dirty="0"/>
          </a:p>
        </p:txBody>
      </p:sp>
    </p:spTree>
    <p:extLst>
      <p:ext uri="{BB962C8B-B14F-4D97-AF65-F5344CB8AC3E}">
        <p14:creationId xmlns:p14="http://schemas.microsoft.com/office/powerpoint/2010/main" val="2463569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85000" lnSpcReduction="20000"/>
          </a:bodyPr>
          <a:lstStyle/>
          <a:p>
            <a:r>
              <a:rPr lang="en-GB" sz="1200" b="1" i="0" u="none" strike="noStrike" kern="1200" baseline="0" dirty="0" smtClean="0">
                <a:solidFill>
                  <a:schemeClr val="tx1"/>
                </a:solidFill>
                <a:latin typeface="+mn-lt"/>
                <a:ea typeface="+mn-ea"/>
                <a:cs typeface="+mn-cs"/>
              </a:rPr>
              <a:t>Daily Scrum (burn down charts covered next) …cover distributed teams</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Daily Scrum is a 15-minute time-boxed event for the Development Team to synchronize activities and create a plan for the next 24 hours. This is done by inspecting the work since the last Daily Scrum and forecasting the work that could be done before the next one. The Daily Scrum is held at the same time and place each day to reduce complexity. During the meeting, the Development Team members explain: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 What did I do yesterday that helped the Development Team meet the Sprint Goal? </a:t>
            </a:r>
          </a:p>
          <a:p>
            <a:r>
              <a:rPr lang="en-GB" sz="1200" b="0" i="0" u="none" strike="noStrike" kern="1200" baseline="0" dirty="0" smtClean="0">
                <a:solidFill>
                  <a:schemeClr val="tx1"/>
                </a:solidFill>
                <a:latin typeface="+mn-lt"/>
                <a:ea typeface="+mn-ea"/>
                <a:cs typeface="+mn-cs"/>
              </a:rPr>
              <a:t> What will I do today to help the Development Team meet the Sprint Goal? </a:t>
            </a:r>
          </a:p>
          <a:p>
            <a:r>
              <a:rPr lang="en-GB" sz="1200" b="0" i="0" u="none" strike="noStrike" kern="1200" baseline="0" dirty="0" smtClean="0">
                <a:solidFill>
                  <a:schemeClr val="tx1"/>
                </a:solidFill>
                <a:latin typeface="+mn-lt"/>
                <a:ea typeface="+mn-ea"/>
                <a:cs typeface="+mn-cs"/>
              </a:rPr>
              <a:t> Do I see any impediment that prevents me or the Development Team from meeting the Sprint Goal?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Development Team uses the Daily Scrum to inspect progress toward the Sprint Goal and to inspect how progress is trending toward completing the work in the Sprint Backlog. The Daily Scrum optimizes the probability that the Development Team will meet the Sprint Goal. Every day, the Development Team should understand how it intends to work together as a self-organizing team to accomplish the Sprint Goal and create the anticipated Increment by the end of the Sprint. The Development Team or team members often meet immediately after the Daily Scrum for detailed discussions, or to adapt, or </a:t>
            </a:r>
            <a:r>
              <a:rPr lang="en-GB" sz="1200" b="0" i="0" u="none" strike="noStrike" kern="1200" baseline="0" dirty="0" err="1" smtClean="0">
                <a:solidFill>
                  <a:schemeClr val="tx1"/>
                </a:solidFill>
                <a:latin typeface="+mn-lt"/>
                <a:ea typeface="+mn-ea"/>
                <a:cs typeface="+mn-cs"/>
              </a:rPr>
              <a:t>replan</a:t>
            </a:r>
            <a:r>
              <a:rPr lang="en-GB" sz="1200" b="0" i="0" u="none" strike="noStrike" kern="1200" baseline="0" dirty="0" smtClean="0">
                <a:solidFill>
                  <a:schemeClr val="tx1"/>
                </a:solidFill>
                <a:latin typeface="+mn-lt"/>
                <a:ea typeface="+mn-ea"/>
                <a:cs typeface="+mn-cs"/>
              </a:rPr>
              <a:t>, the rest of the Sprint’s work.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ensures that the Development Team has the meeting, but the Development Team is responsible for conducting the Daily Scrum. The Scrum Master teaches the Development Team to keep the Daily Scrum within the 15-minute time-box.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enforces the rule that only Development Team members participate in the Daily Scrum.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Daily Scrums improve communications, eliminate other meetings, identify impediments to development for removal, highlight and promote quick decision-making, and improve the Development Team’s level of knowledge. This is a key inspect and adapt meeting.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39</a:t>
            </a:fld>
            <a:endParaRPr lang="en-GB" dirty="0"/>
          </a:p>
        </p:txBody>
      </p:sp>
    </p:spTree>
    <p:extLst>
      <p:ext uri="{BB962C8B-B14F-4D97-AF65-F5344CB8AC3E}">
        <p14:creationId xmlns:p14="http://schemas.microsoft.com/office/powerpoint/2010/main" val="3998553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Burn-down Chart:</a:t>
            </a:r>
            <a:r>
              <a:rPr lang="en-GB" sz="1200" b="0" i="0" kern="1200" dirty="0" smtClean="0">
                <a:solidFill>
                  <a:schemeClr val="tx1"/>
                </a:solidFill>
                <a:effectLst/>
                <a:latin typeface="+mn-lt"/>
                <a:ea typeface="+mn-ea"/>
                <a:cs typeface="+mn-cs"/>
              </a:rPr>
              <a:t> a chart showing the evolution of remaining effort against time. Burn-down charts are an optional implementation within Scrum to make progress transparent.</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Burn-up Chart:</a:t>
            </a:r>
            <a:r>
              <a:rPr lang="en-GB" sz="1200" b="0" i="0" kern="1200" dirty="0" smtClean="0">
                <a:solidFill>
                  <a:schemeClr val="tx1"/>
                </a:solidFill>
                <a:effectLst/>
                <a:latin typeface="+mn-lt"/>
                <a:ea typeface="+mn-ea"/>
                <a:cs typeface="+mn-cs"/>
              </a:rPr>
              <a:t> a chart showing the evolution of an increase in a measure against time. Burn-up charts are an optional implementation within Scrum to make progress transparent.</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40</a:t>
            </a:fld>
            <a:endParaRPr lang="en-GB" dirty="0"/>
          </a:p>
        </p:txBody>
      </p:sp>
    </p:spTree>
    <p:extLst>
      <p:ext uri="{BB962C8B-B14F-4D97-AF65-F5344CB8AC3E}">
        <p14:creationId xmlns:p14="http://schemas.microsoft.com/office/powerpoint/2010/main" val="343935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41</a:t>
            </a:fld>
            <a:endParaRPr lang="en-GB" dirty="0"/>
          </a:p>
        </p:txBody>
      </p:sp>
    </p:spTree>
    <p:extLst>
      <p:ext uri="{BB962C8B-B14F-4D97-AF65-F5344CB8AC3E}">
        <p14:creationId xmlns:p14="http://schemas.microsoft.com/office/powerpoint/2010/main" val="366357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52425" y="768350"/>
            <a:ext cx="6394450" cy="3836988"/>
          </a:xfrm>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20000"/>
          </a:bodyPr>
          <a:lstStyle/>
          <a:p>
            <a:pPr>
              <a:spcBef>
                <a:spcPct val="0"/>
              </a:spcBef>
            </a:pPr>
            <a:r>
              <a:rPr lang="en-GB" dirty="0" smtClean="0">
                <a:latin typeface="Arial" pitchFamily="34" charset="0"/>
                <a:ea typeface="ＭＳ Ｐゴシック" pitchFamily="34" charset="-128"/>
                <a:cs typeface="Arial" pitchFamily="34" charset="0"/>
              </a:rPr>
              <a:t>In February 2001, 17 software developers met at the Snowbird, Utah, resort, to discuss lightweight development methods. They published the Manifesto for Agile Software Development to define the approach now known as agile software development. Some of the manifesto's authors formed the Agile Alliance, a non-profit organization that promotes software development according to the manifesto's principles.</a:t>
            </a:r>
          </a:p>
          <a:p>
            <a:pPr>
              <a:spcBef>
                <a:spcPct val="0"/>
              </a:spcBef>
            </a:pPr>
            <a:endParaRPr lang="en-GB" dirty="0" smtClean="0">
              <a:latin typeface="Arial" pitchFamily="34" charset="0"/>
              <a:ea typeface="ＭＳ Ｐゴシック" pitchFamily="34" charset="-128"/>
              <a:cs typeface="Arial" pitchFamily="34" charset="0"/>
            </a:endParaRPr>
          </a:p>
          <a:p>
            <a:pPr>
              <a:spcBef>
                <a:spcPct val="0"/>
              </a:spcBef>
            </a:pPr>
            <a:r>
              <a:rPr lang="en-GB" dirty="0" smtClean="0">
                <a:latin typeface="Arial" pitchFamily="34" charset="0"/>
                <a:ea typeface="ＭＳ Ｐゴシック" pitchFamily="34" charset="-128"/>
                <a:cs typeface="Arial" pitchFamily="34" charset="0"/>
              </a:rPr>
              <a:t>While Agile is seen to be at the left hand side of this manifesto, and Waterfall</a:t>
            </a:r>
            <a:r>
              <a:rPr lang="en-GB" baseline="0" dirty="0" smtClean="0">
                <a:latin typeface="Arial" pitchFamily="34" charset="0"/>
                <a:ea typeface="ＭＳ Ｐゴシック" pitchFamily="34" charset="-128"/>
                <a:cs typeface="Arial" pitchFamily="34" charset="0"/>
              </a:rPr>
              <a:t> (</a:t>
            </a:r>
            <a:r>
              <a:rPr lang="en-GB" dirty="0" smtClean="0">
                <a:latin typeface="Arial" pitchFamily="34" charset="0"/>
                <a:ea typeface="ＭＳ Ｐゴシック" pitchFamily="34" charset="-128"/>
                <a:cs typeface="Arial" pitchFamily="34" charset="0"/>
              </a:rPr>
              <a:t>sequential/traditional) is to the right hand side, exactly</a:t>
            </a:r>
            <a:r>
              <a:rPr lang="en-GB" baseline="0" dirty="0" smtClean="0">
                <a:latin typeface="Arial" pitchFamily="34" charset="0"/>
                <a:ea typeface="ＭＳ Ｐゴシック" pitchFamily="34" charset="-128"/>
                <a:cs typeface="Arial" pitchFamily="34" charset="0"/>
              </a:rPr>
              <a:t> how far left varies from method to method. XP (extreme programming) is seen as way left (gung ho) whereas DSDM  can be seen as to be further right (cautious) than other methods. Scrum is probably left of centre.</a:t>
            </a:r>
            <a:endParaRPr lang="en-GB" dirty="0" smtClean="0">
              <a:latin typeface="Arial" pitchFamily="34" charset="0"/>
              <a:ea typeface="ＭＳ Ｐゴシック" pitchFamily="34" charset="-128"/>
              <a:cs typeface="Arial" pitchFamily="34" charset="0"/>
            </a:endParaRPr>
          </a:p>
          <a:p>
            <a:pPr>
              <a:spcBef>
                <a:spcPct val="0"/>
              </a:spcBef>
            </a:pPr>
            <a:endParaRPr lang="en-GB" dirty="0" smtClean="0">
              <a:latin typeface="Arial" pitchFamily="34" charset="0"/>
              <a:ea typeface="ＭＳ Ｐゴシック" pitchFamily="34" charset="-128"/>
              <a:cs typeface="Arial" pitchFamily="34" charset="0"/>
            </a:endParaRPr>
          </a:p>
          <a:p>
            <a:pPr>
              <a:spcBef>
                <a:spcPct val="0"/>
              </a:spcBef>
            </a:pPr>
            <a:endParaRPr lang="en-GB" dirty="0" smtClean="0">
              <a:latin typeface="Arial" pitchFamily="34" charset="0"/>
              <a:ea typeface="ＭＳ Ｐゴシック" pitchFamily="34" charset="-128"/>
              <a:cs typeface="Arial" pitchFamily="34" charset="0"/>
            </a:endParaRPr>
          </a:p>
          <a:p>
            <a:pPr>
              <a:spcBef>
                <a:spcPct val="0"/>
              </a:spcBef>
            </a:pPr>
            <a:r>
              <a:rPr lang="en-GB" dirty="0" smtClean="0">
                <a:latin typeface="Arial" pitchFamily="34" charset="0"/>
                <a:ea typeface="ＭＳ Ｐゴシック" pitchFamily="34" charset="-128"/>
                <a:cs typeface="Arial" pitchFamily="34" charset="0"/>
              </a:rPr>
              <a:t>USA 2001 - Representatives of all the leading “agile” methods got together and created the manifesto for the newly formed Agile Alliance over a 2 day period.</a:t>
            </a:r>
          </a:p>
          <a:p>
            <a:pPr>
              <a:spcBef>
                <a:spcPct val="0"/>
              </a:spcBef>
              <a:buFontTx/>
              <a:buChar char="•"/>
            </a:pPr>
            <a:r>
              <a:rPr lang="en-GB" dirty="0" smtClean="0">
                <a:latin typeface="Arial" pitchFamily="34" charset="0"/>
                <a:ea typeface="ＭＳ Ｐゴシック" pitchFamily="34" charset="-128"/>
                <a:cs typeface="Arial" pitchFamily="34" charset="0"/>
              </a:rPr>
              <a:t>Arie van Bennekim – [DSDM]</a:t>
            </a:r>
          </a:p>
          <a:p>
            <a:pPr>
              <a:spcBef>
                <a:spcPct val="0"/>
              </a:spcBef>
              <a:buFontTx/>
              <a:buChar char="•"/>
            </a:pPr>
            <a:r>
              <a:rPr lang="en-GB" dirty="0" smtClean="0">
                <a:latin typeface="Arial" pitchFamily="34" charset="0"/>
                <a:ea typeface="ＭＳ Ｐゴシック" pitchFamily="34" charset="-128"/>
                <a:cs typeface="Arial" pitchFamily="34" charset="0"/>
              </a:rPr>
              <a:t>Kent Beck; Ron Jeffries; Ward Cunningham; Bob Martin; Martin Fowler; James Grenning – [XP]</a:t>
            </a:r>
          </a:p>
          <a:p>
            <a:pPr>
              <a:spcBef>
                <a:spcPct val="0"/>
              </a:spcBef>
              <a:buFontTx/>
              <a:buChar char="•"/>
            </a:pPr>
            <a:r>
              <a:rPr lang="en-GB" dirty="0" smtClean="0">
                <a:latin typeface="Arial" pitchFamily="34" charset="0"/>
                <a:ea typeface="ＭＳ Ｐゴシック" pitchFamily="34" charset="-128"/>
                <a:cs typeface="Arial" pitchFamily="34" charset="0"/>
              </a:rPr>
              <a:t>Ken Schwaber; Mike Beedle; Jeff Sutherland – [Scrum]</a:t>
            </a:r>
          </a:p>
          <a:p>
            <a:pPr>
              <a:spcBef>
                <a:spcPct val="0"/>
              </a:spcBef>
              <a:buFontTx/>
              <a:buChar char="•"/>
            </a:pPr>
            <a:r>
              <a:rPr lang="en-GB" dirty="0" smtClean="0">
                <a:latin typeface="Arial" pitchFamily="34" charset="0"/>
                <a:ea typeface="ＭＳ Ｐゴシック" pitchFamily="34" charset="-128"/>
                <a:cs typeface="Arial" pitchFamily="34" charset="0"/>
              </a:rPr>
              <a:t>Alistair Cockburn – [Crystal]</a:t>
            </a:r>
          </a:p>
          <a:p>
            <a:pPr>
              <a:spcBef>
                <a:spcPct val="0"/>
              </a:spcBef>
              <a:buFontTx/>
              <a:buChar char="•"/>
            </a:pPr>
            <a:r>
              <a:rPr lang="en-GB" dirty="0" smtClean="0">
                <a:latin typeface="Arial" pitchFamily="34" charset="0"/>
                <a:ea typeface="ＭＳ Ｐゴシック" pitchFamily="34" charset="-128"/>
                <a:cs typeface="Arial" pitchFamily="34" charset="0"/>
              </a:rPr>
              <a:t>Jim Highsmith – [ASD (Adaptive Software Development)]</a:t>
            </a:r>
          </a:p>
          <a:p>
            <a:pPr>
              <a:spcBef>
                <a:spcPct val="0"/>
              </a:spcBef>
              <a:buFontTx/>
              <a:buChar char="•"/>
            </a:pPr>
            <a:r>
              <a:rPr lang="en-GB" dirty="0" smtClean="0">
                <a:latin typeface="Arial" pitchFamily="34" charset="0"/>
                <a:ea typeface="ＭＳ Ｐゴシック" pitchFamily="34" charset="-128"/>
                <a:cs typeface="Arial" pitchFamily="34" charset="0"/>
              </a:rPr>
              <a:t>Brian Marick; Andy Hunt; Dave Thomas – [no specific allegiance]</a:t>
            </a:r>
          </a:p>
          <a:p>
            <a:pPr>
              <a:spcBef>
                <a:spcPct val="0"/>
              </a:spcBef>
              <a:buFontTx/>
              <a:buChar char="•"/>
            </a:pPr>
            <a:r>
              <a:rPr lang="en-GB" dirty="0" smtClean="0">
                <a:latin typeface="Arial" pitchFamily="34" charset="0"/>
                <a:ea typeface="ＭＳ Ｐゴシック" pitchFamily="34" charset="-128"/>
                <a:cs typeface="Arial" pitchFamily="34" charset="0"/>
              </a:rPr>
              <a:t>Steve Mellor and John Kern – [Modelling tools]</a:t>
            </a:r>
          </a:p>
          <a:p>
            <a:pPr>
              <a:spcBef>
                <a:spcPct val="0"/>
              </a:spcBef>
            </a:pPr>
            <a:r>
              <a:rPr lang="en-GB" dirty="0" smtClean="0">
                <a:latin typeface="Arial" pitchFamily="34" charset="0"/>
                <a:ea typeface="ＭＳ Ｐゴシック" pitchFamily="34" charset="-128"/>
                <a:cs typeface="Arial" pitchFamily="34" charset="0"/>
              </a:rPr>
              <a:t>Some Agile methods e.g. XP are way over to the left hand side of the manifesto statements (extremely flexibility, no basic foundations defined), others are seen as more “middle of the road” e.g. DSDM </a:t>
            </a:r>
          </a:p>
          <a:p>
            <a:pPr>
              <a:spcBef>
                <a:spcPct val="0"/>
              </a:spcBef>
            </a:pPr>
            <a:endParaRPr lang="en-GB" dirty="0" smtClean="0">
              <a:ea typeface="ＭＳ Ｐゴシック" pitchFamily="34" charset="-128"/>
              <a:cs typeface="Arial" pitchFamily="34" charset="0"/>
            </a:endParaRPr>
          </a:p>
          <a:p>
            <a:r>
              <a:rPr lang="en-GB" dirty="0" smtClean="0"/>
              <a:t>The meanings of the manifesto items on the left are:</a:t>
            </a:r>
          </a:p>
          <a:p>
            <a:r>
              <a:rPr lang="en-GB" i="1" dirty="0" smtClean="0"/>
              <a:t>Individuals and interactions</a:t>
            </a:r>
            <a:r>
              <a:rPr lang="en-GB" dirty="0" smtClean="0"/>
              <a:t>: self-organization and motivation are important, as are interactions like co-location and pair programming.</a:t>
            </a:r>
          </a:p>
          <a:p>
            <a:r>
              <a:rPr lang="en-GB" i="1" dirty="0" smtClean="0"/>
              <a:t>Working software</a:t>
            </a:r>
            <a:r>
              <a:rPr lang="en-GB" dirty="0" smtClean="0"/>
              <a:t>: working software is more useful and welcome than just presenting documents to clients in meetings.</a:t>
            </a:r>
          </a:p>
          <a:p>
            <a:r>
              <a:rPr lang="en-GB" i="1" dirty="0" smtClean="0"/>
              <a:t>Customer collaboration</a:t>
            </a:r>
            <a:r>
              <a:rPr lang="en-GB" dirty="0" smtClean="0"/>
              <a:t>: requirements cannot be fully collected at the beginning of the software development cycle, therefore continuous customer or stakeholder involvement is very important.</a:t>
            </a:r>
          </a:p>
          <a:p>
            <a:r>
              <a:rPr lang="en-GB" i="1" dirty="0" smtClean="0"/>
              <a:t>Responding to change</a:t>
            </a:r>
            <a:r>
              <a:rPr lang="en-GB" dirty="0" smtClean="0"/>
              <a:t>: agile methods are focused on quick responses to change and continuous development. </a:t>
            </a:r>
            <a:endParaRPr lang="en-GB" dirty="0" smtClean="0">
              <a:ea typeface="ＭＳ Ｐゴシック" pitchFamily="34" charset="-128"/>
              <a:cs typeface="Arial" pitchFamily="34" charset="0"/>
            </a:endParaRPr>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8285F7-654E-401E-81FD-66E53BEEA99E}" type="slidenum">
              <a:rPr lang="en-GB">
                <a:latin typeface="Lucida Grande"/>
                <a:ea typeface="Geneva"/>
                <a:cs typeface="Geneva"/>
              </a:rPr>
              <a:pPr/>
              <a:t>5</a:t>
            </a:fld>
            <a:endParaRPr lang="en-GB" dirty="0">
              <a:latin typeface="Lucida Grande"/>
              <a:ea typeface="Geneva"/>
              <a:cs typeface="Geneva"/>
            </a:endParaRPr>
          </a:p>
        </p:txBody>
      </p:sp>
    </p:spTree>
    <p:extLst>
      <p:ext uri="{BB962C8B-B14F-4D97-AF65-F5344CB8AC3E}">
        <p14:creationId xmlns:p14="http://schemas.microsoft.com/office/powerpoint/2010/main" val="365599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55000" lnSpcReduction="20000"/>
          </a:bodyPr>
          <a:lstStyle/>
          <a:p>
            <a:r>
              <a:rPr lang="en-GB" sz="1200" b="1" i="0" u="none" strike="noStrike" kern="1200" baseline="0" dirty="0" smtClean="0">
                <a:solidFill>
                  <a:schemeClr val="tx1"/>
                </a:solidFill>
                <a:latin typeface="+mn-lt"/>
                <a:ea typeface="+mn-ea"/>
                <a:cs typeface="+mn-cs"/>
              </a:rPr>
              <a:t>Sprint Review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 Sprint Review is held at the end of the Sprint to inspect the Increment and adapt the Product Backlog if needed. During the Sprint Review, the Scrum Team and stakeholders collaborate about what was done in the Sprint. Based on that and any changes to the Product Backlog during the Sprint, attendees collaborate on the next things that could be done to optimize value. This is an informal meeting, not a status meeting, and the presentation of the Increment is intended to elicit feedback and foster collaboration.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This is a four-hour time-boxed meeting for one-month Sprints. For shorter Sprints, the event is usually shorter. The Scrum Master ensures that the event takes place and that attendants understand its purpose. The Scrum Master teaches all to keep it within the time-box.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Sprint Review includes the following elements: </a:t>
            </a:r>
          </a:p>
          <a:p>
            <a:r>
              <a:rPr lang="en-GB" sz="1200" b="0" i="0" u="none" strike="noStrike" kern="1200" baseline="0" dirty="0" smtClean="0">
                <a:solidFill>
                  <a:schemeClr val="tx1"/>
                </a:solidFill>
                <a:latin typeface="+mn-lt"/>
                <a:ea typeface="+mn-ea"/>
                <a:cs typeface="+mn-cs"/>
              </a:rPr>
              <a:t> Attendees include the Scrum Team and key stakeholders invited by the Product Owner; </a:t>
            </a:r>
          </a:p>
          <a:p>
            <a:r>
              <a:rPr lang="en-GB" sz="1200" b="0" i="0" u="none" strike="noStrike" kern="1200" baseline="0" dirty="0" smtClean="0">
                <a:solidFill>
                  <a:schemeClr val="tx1"/>
                </a:solidFill>
                <a:latin typeface="+mn-lt"/>
                <a:ea typeface="+mn-ea"/>
                <a:cs typeface="+mn-cs"/>
              </a:rPr>
              <a:t> The Product Owner explains what Product Backlog items have been “Done” and what has not been “Done”; </a:t>
            </a:r>
          </a:p>
          <a:p>
            <a:r>
              <a:rPr lang="en-GB" sz="1200" b="0" i="0" u="none" strike="noStrike" kern="1200" baseline="0" dirty="0" smtClean="0">
                <a:solidFill>
                  <a:schemeClr val="tx1"/>
                </a:solidFill>
                <a:latin typeface="+mn-lt"/>
                <a:ea typeface="+mn-ea"/>
                <a:cs typeface="+mn-cs"/>
              </a:rPr>
              <a:t> The Development Team discusses what went well during the Sprint, what problems it ran into, and how those problems were solved; </a:t>
            </a:r>
          </a:p>
          <a:p>
            <a:r>
              <a:rPr lang="en-GB" sz="1200" b="0" i="0" u="none" strike="noStrike" kern="1200" baseline="0" dirty="0" smtClean="0">
                <a:solidFill>
                  <a:schemeClr val="tx1"/>
                </a:solidFill>
                <a:latin typeface="+mn-lt"/>
                <a:ea typeface="+mn-ea"/>
                <a:cs typeface="+mn-cs"/>
              </a:rPr>
              <a:t> The Development Team demonstrates the work that it has “Done” and answers questions about the Increment; </a:t>
            </a:r>
          </a:p>
          <a:p>
            <a:r>
              <a:rPr lang="en-GB" sz="1200" b="0" i="0" u="none" strike="noStrike" kern="1200" baseline="0" dirty="0" smtClean="0">
                <a:solidFill>
                  <a:schemeClr val="tx1"/>
                </a:solidFill>
                <a:latin typeface="+mn-lt"/>
                <a:ea typeface="+mn-ea"/>
                <a:cs typeface="+mn-cs"/>
              </a:rPr>
              <a:t> The Product Owner discusses the Product Backlog as it stands. He or she projects likely completion dates based on progress to date (if needed); </a:t>
            </a:r>
          </a:p>
          <a:p>
            <a:r>
              <a:rPr lang="en-GB" sz="1200" b="0" i="0" u="none" strike="noStrike" kern="1200" baseline="0" dirty="0" smtClean="0">
                <a:solidFill>
                  <a:schemeClr val="tx1"/>
                </a:solidFill>
                <a:latin typeface="+mn-lt"/>
                <a:ea typeface="+mn-ea"/>
                <a:cs typeface="+mn-cs"/>
              </a:rPr>
              <a:t> The entire group collaborates on what to do next, so that the Sprint Review provides valuable input to subsequent Sprint Planning; </a:t>
            </a:r>
          </a:p>
          <a:p>
            <a:r>
              <a:rPr lang="en-GB" sz="1200" b="0" i="0" u="none" strike="noStrike" kern="1200" baseline="0" dirty="0" smtClean="0">
                <a:solidFill>
                  <a:schemeClr val="tx1"/>
                </a:solidFill>
                <a:latin typeface="+mn-lt"/>
                <a:ea typeface="+mn-ea"/>
                <a:cs typeface="+mn-cs"/>
              </a:rPr>
              <a:t> Review of how the marketplace or potential use of the product might have changed what is the most valuable thing to do next; and, </a:t>
            </a:r>
          </a:p>
          <a:p>
            <a:r>
              <a:rPr lang="en-GB" sz="1200" b="0" i="0" u="none" strike="noStrike" kern="1200" baseline="0" dirty="0" smtClean="0">
                <a:solidFill>
                  <a:schemeClr val="tx1"/>
                </a:solidFill>
                <a:latin typeface="+mn-lt"/>
                <a:ea typeface="+mn-ea"/>
                <a:cs typeface="+mn-cs"/>
              </a:rPr>
              <a:t> Review of the timeline, budget, potential capabilities, and marketplace for the next anticipated release of the product.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result of the Sprint Review is a revised Product Backlog that defines the probable Product Backlog items for the next Sprint. The Product Backlog may also be adjusted overall to meet new opportunities. </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Definition of “Done”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When a Product Backlog item or an Increment is described as </a:t>
            </a:r>
            <a:r>
              <a:rPr lang="en-GB" sz="1200" b="0" i="1" u="none" strike="noStrike" kern="1200" baseline="0" dirty="0" smtClean="0">
                <a:solidFill>
                  <a:schemeClr val="tx1"/>
                </a:solidFill>
                <a:latin typeface="+mn-lt"/>
                <a:ea typeface="+mn-ea"/>
                <a:cs typeface="+mn-cs"/>
              </a:rPr>
              <a:t>“</a:t>
            </a:r>
            <a:r>
              <a:rPr lang="en-GB" sz="1200" b="0" i="0" u="none" strike="noStrike" kern="1200" baseline="0" dirty="0" smtClean="0">
                <a:solidFill>
                  <a:schemeClr val="tx1"/>
                </a:solidFill>
                <a:latin typeface="+mn-lt"/>
                <a:ea typeface="+mn-ea"/>
                <a:cs typeface="+mn-cs"/>
              </a:rPr>
              <a:t>Done”, everyone must understand what “Done</a:t>
            </a:r>
            <a:r>
              <a:rPr lang="en-GB" sz="1200" b="0" i="1" u="none" strike="noStrike" kern="1200" baseline="0" dirty="0" smtClean="0">
                <a:solidFill>
                  <a:schemeClr val="tx1"/>
                </a:solidFill>
                <a:latin typeface="+mn-lt"/>
                <a:ea typeface="+mn-ea"/>
                <a:cs typeface="+mn-cs"/>
              </a:rPr>
              <a:t>” </a:t>
            </a:r>
            <a:r>
              <a:rPr lang="en-GB" sz="1200" b="0" i="0" u="none" strike="noStrike" kern="1200" baseline="0" dirty="0" smtClean="0">
                <a:solidFill>
                  <a:schemeClr val="tx1"/>
                </a:solidFill>
                <a:latin typeface="+mn-lt"/>
                <a:ea typeface="+mn-ea"/>
                <a:cs typeface="+mn-cs"/>
              </a:rPr>
              <a:t>means. Although this varies significantly per Scrum Team, members must have a shared understanding of what it means for work to be complete, to ensure transparency. This is the definition of “Done” for the Scrum Team and is used to assess when work is complete on the product Increment.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same definition guides the Development Team in knowing how many Product Backlog items it can select during a Sprint Planning. The purpose of each Sprint is to deliver Increments of potentially releasable functionality that adhere to the Scrum Team’s current definition of “Done.”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Development Teams deliver an Increment of product functionality every Sprint. This Increment is useable, so a Product Owner may choose to immediately release it. If the definition of "done" for an increment </a:t>
            </a:r>
            <a:r>
              <a:rPr lang="en-GB" sz="1200" b="1" i="0" u="none" strike="noStrike" kern="1200" baseline="0" dirty="0" smtClean="0">
                <a:solidFill>
                  <a:schemeClr val="tx1"/>
                </a:solidFill>
                <a:latin typeface="+mn-lt"/>
                <a:ea typeface="+mn-ea"/>
                <a:cs typeface="+mn-cs"/>
              </a:rPr>
              <a:t>is </a:t>
            </a:r>
            <a:r>
              <a:rPr lang="en-GB" sz="1200" b="0" i="0" u="none" strike="noStrike" kern="1200" baseline="0" dirty="0" smtClean="0">
                <a:solidFill>
                  <a:schemeClr val="tx1"/>
                </a:solidFill>
                <a:latin typeface="+mn-lt"/>
                <a:ea typeface="+mn-ea"/>
                <a:cs typeface="+mn-cs"/>
              </a:rPr>
              <a:t>part of the conventions, standards or guidelines of the development organization, all Scrum Teams must follow it as a minimum. If "done" for an increment is </a:t>
            </a:r>
            <a:r>
              <a:rPr lang="en-GB" sz="1200" b="1" i="0" u="none" strike="noStrike" kern="1200" baseline="0" dirty="0" smtClean="0">
                <a:solidFill>
                  <a:schemeClr val="tx1"/>
                </a:solidFill>
                <a:latin typeface="+mn-lt"/>
                <a:ea typeface="+mn-ea"/>
                <a:cs typeface="+mn-cs"/>
              </a:rPr>
              <a:t>not </a:t>
            </a:r>
            <a:r>
              <a:rPr lang="en-GB" sz="1200" b="0" i="0" u="none" strike="noStrike" kern="1200" baseline="0" dirty="0" smtClean="0">
                <a:solidFill>
                  <a:schemeClr val="tx1"/>
                </a:solidFill>
                <a:latin typeface="+mn-lt"/>
                <a:ea typeface="+mn-ea"/>
                <a:cs typeface="+mn-cs"/>
              </a:rPr>
              <a:t>a convention of the development organization, the Development Team of the Scrum Team must define a definition of “done” appropriate for the product. If there are multiple Scrum Teams working on the system or product release, the development teams on all of the Scrum Teams must mutually define the definition of “Done.”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Each Increment is additive to all prior Increments and thoroughly tested, ensuring that all Increments work together.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As Scrum Teams mature, it is expected that their definitions of “Done” will expand to include more stringent criteria for higher quality. Any one product or system should have a definition of “Done” that is a standard for any work done on it. </a:t>
            </a:r>
          </a:p>
          <a:p>
            <a:endParaRPr lang="en-GB" sz="1200" b="0" i="0" u="none" strike="noStrike"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42</a:t>
            </a:fld>
            <a:endParaRPr lang="en-GB" dirty="0"/>
          </a:p>
        </p:txBody>
      </p:sp>
    </p:spTree>
    <p:extLst>
      <p:ext uri="{BB962C8B-B14F-4D97-AF65-F5344CB8AC3E}">
        <p14:creationId xmlns:p14="http://schemas.microsoft.com/office/powerpoint/2010/main" val="3329117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92500" lnSpcReduction="10000"/>
          </a:bodyPr>
          <a:lstStyle/>
          <a:p>
            <a:r>
              <a:rPr lang="en-GB" sz="1200" b="1" i="0" u="none" strike="noStrike" kern="1200" baseline="0" dirty="0" smtClean="0">
                <a:solidFill>
                  <a:schemeClr val="tx1"/>
                </a:solidFill>
                <a:latin typeface="+mn-lt"/>
                <a:ea typeface="+mn-ea"/>
                <a:cs typeface="+mn-cs"/>
              </a:rPr>
              <a:t>Sprint Retrospective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Sprint Retrospective is an opportunity for the Scrum Team to inspect itself and create a plan for improvements to be enacted during the next Sprint.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Sprint Retrospective occurs after the Sprint Review and prior to the next Sprint Planning. This is a three-hour time-boxed meeting for one-month Sprints. For shorter Sprints, the event is usually shorter. The Scrum Master ensures that the event takes place and that attendants understand its purpose. The Scrum Master teaches all to keep it within the time-box. The Scrum Master participates as a peer team member in the meeting from the accountability over the Scrum process. </a:t>
            </a:r>
          </a:p>
          <a:p>
            <a:r>
              <a:rPr lang="en-GB" sz="1200" b="0" i="0" u="none" strike="noStrike" kern="1200" baseline="0" dirty="0" smtClean="0">
                <a:solidFill>
                  <a:schemeClr val="tx1"/>
                </a:solidFill>
                <a:latin typeface="+mn-lt"/>
                <a:ea typeface="+mn-ea"/>
                <a:cs typeface="+mn-cs"/>
              </a:rPr>
              <a:t>The purpose of the Sprint Retrospective is to: </a:t>
            </a:r>
          </a:p>
          <a:p>
            <a:r>
              <a:rPr lang="en-GB" sz="1200" b="0" i="0" u="none" strike="noStrike" kern="1200" baseline="0" dirty="0" smtClean="0">
                <a:solidFill>
                  <a:schemeClr val="tx1"/>
                </a:solidFill>
                <a:latin typeface="+mn-lt"/>
                <a:ea typeface="+mn-ea"/>
                <a:cs typeface="+mn-cs"/>
              </a:rPr>
              <a:t> Inspect how the last Sprint went with regards to people, relationships, process, and tools; </a:t>
            </a:r>
          </a:p>
          <a:p>
            <a:r>
              <a:rPr lang="en-GB" sz="1200" b="0" i="0" u="none" strike="noStrike" kern="1200" baseline="0" dirty="0" smtClean="0">
                <a:solidFill>
                  <a:schemeClr val="tx1"/>
                </a:solidFill>
                <a:latin typeface="+mn-lt"/>
                <a:ea typeface="+mn-ea"/>
                <a:cs typeface="+mn-cs"/>
              </a:rPr>
              <a:t> Identify and order the major items that went well and potential improvements; and, </a:t>
            </a:r>
          </a:p>
          <a:p>
            <a:r>
              <a:rPr lang="en-GB" sz="1200" b="0" i="0" u="none" strike="noStrike" kern="1200" baseline="0" dirty="0" smtClean="0">
                <a:solidFill>
                  <a:schemeClr val="tx1"/>
                </a:solidFill>
                <a:latin typeface="+mn-lt"/>
                <a:ea typeface="+mn-ea"/>
                <a:cs typeface="+mn-cs"/>
              </a:rPr>
              <a:t> Create a plan for implementing improvements to the way the Scrum Team does its work.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Scrum Master encourages the Scrum Team to improve, within the Scrum process framework, its development process and practices to make it more effective and enjoyable for the next Sprint. During each Sprint Retrospective, the Scrum Team plans ways to increase product quality by adapting the definition of “Done” as appropriate.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By the end of the Sprint Retrospective, the Scrum Team should have identified improvements that it will implement in the next Sprint. Implementing these improvements in the next Sprint is the adaptation to the inspection of the Scrum Team itself. Although improvements may be implemented at any time, the Sprint Retrospective provides a formal opportunity to focus on inspection and adaptation. </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43</a:t>
            </a:fld>
            <a:endParaRPr lang="en-GB" dirty="0"/>
          </a:p>
        </p:txBody>
      </p:sp>
    </p:spTree>
    <p:extLst>
      <p:ext uri="{BB962C8B-B14F-4D97-AF65-F5344CB8AC3E}">
        <p14:creationId xmlns:p14="http://schemas.microsoft.com/office/powerpoint/2010/main" val="3203747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Increment (discuss the same cycle to deliver product increments)</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Increment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Increment is the sum of all the Product Backlog items completed during a Sprint and the value of the increments of all previous Sprints. At the end of a Sprint, the new Increment must be “Done,” which means it must be in useable condition and meet the Scrum Team’s definition of “Done.” It must be in useable condition regardless of whether the Product Owner decides to actually release it. </a:t>
            </a:r>
            <a:endParaRPr lang="en-GB" sz="1200" b="1"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Development Teams deliver an Increment of product functionality every Sprint. This Increment is useable, so a Product Owner may choose to immediately release it. If the definition of "done" for an increment </a:t>
            </a:r>
            <a:r>
              <a:rPr lang="en-GB" sz="1200" b="1" i="0" u="none" strike="noStrike" kern="1200" baseline="0" dirty="0" smtClean="0">
                <a:solidFill>
                  <a:schemeClr val="tx1"/>
                </a:solidFill>
                <a:latin typeface="+mn-lt"/>
                <a:ea typeface="+mn-ea"/>
                <a:cs typeface="+mn-cs"/>
              </a:rPr>
              <a:t>is </a:t>
            </a:r>
            <a:r>
              <a:rPr lang="en-GB" sz="1200" b="0" i="0" u="none" strike="noStrike" kern="1200" baseline="0" dirty="0" smtClean="0">
                <a:solidFill>
                  <a:schemeClr val="tx1"/>
                </a:solidFill>
                <a:latin typeface="+mn-lt"/>
                <a:ea typeface="+mn-ea"/>
                <a:cs typeface="+mn-cs"/>
              </a:rPr>
              <a:t>part of the conventions, standards or guidelines of the development organization, all Scrum Teams must follow it as a minimum. If "done" for an increment is </a:t>
            </a:r>
            <a:r>
              <a:rPr lang="en-GB" sz="1200" b="1" i="0" u="none" strike="noStrike" kern="1200" baseline="0" dirty="0" smtClean="0">
                <a:solidFill>
                  <a:schemeClr val="tx1"/>
                </a:solidFill>
                <a:latin typeface="+mn-lt"/>
                <a:ea typeface="+mn-ea"/>
                <a:cs typeface="+mn-cs"/>
              </a:rPr>
              <a:t>not </a:t>
            </a:r>
            <a:r>
              <a:rPr lang="en-GB" sz="1200" b="0" i="0" u="none" strike="noStrike" kern="1200" baseline="0" dirty="0" smtClean="0">
                <a:solidFill>
                  <a:schemeClr val="tx1"/>
                </a:solidFill>
                <a:latin typeface="+mn-lt"/>
                <a:ea typeface="+mn-ea"/>
                <a:cs typeface="+mn-cs"/>
              </a:rPr>
              <a:t>a convention of the development organization, the Development Team of the Scrum Team must define a definition of “done” appropriate for the product. If there are multiple Scrum Teams working on the system or product release, the development teams on all of the Scrum Teams must mutually define the definition of “Done.”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Each Increment is additive to all prior Increments and thoroughly tested, ensuring that all Increments work together. </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45</a:t>
            </a:fld>
            <a:endParaRPr lang="en-GB" dirty="0"/>
          </a:p>
        </p:txBody>
      </p:sp>
    </p:spTree>
    <p:extLst>
      <p:ext uri="{BB962C8B-B14F-4D97-AF65-F5344CB8AC3E}">
        <p14:creationId xmlns:p14="http://schemas.microsoft.com/office/powerpoint/2010/main" val="275353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dirty="0" smtClean="0"/>
              <a:t>General knowledge and background around agile.</a:t>
            </a:r>
          </a:p>
          <a:p>
            <a:endParaRPr lang="en-GB" dirty="0" smtClean="0"/>
          </a:p>
          <a:p>
            <a:r>
              <a:rPr lang="en-GB" dirty="0" smtClean="0"/>
              <a:t>Kanban: https://en.wikipedia.org/wiki/Kanban</a:t>
            </a:r>
          </a:p>
          <a:p>
            <a:r>
              <a:rPr lang="en-GB" dirty="0" smtClean="0"/>
              <a:t>Lean: https://en.wikipedia.org/wiki/Lean_manufacturing</a:t>
            </a:r>
          </a:p>
          <a:p>
            <a:r>
              <a:rPr lang="en-GB" dirty="0" smtClean="0"/>
              <a:t>DSDM: https://www.dsdm.org/resources/dsdm-handbooks/the-dsdm-agile-project-framework-2014-onwards</a:t>
            </a:r>
          </a:p>
          <a:p>
            <a:r>
              <a:rPr lang="en-GB" dirty="0" smtClean="0"/>
              <a:t>XP: http://www.extremeprogramming.org/</a:t>
            </a:r>
          </a:p>
          <a:p>
            <a:r>
              <a:rPr lang="en-GB" dirty="0" err="1" smtClean="0"/>
              <a:t>SAFe</a:t>
            </a:r>
            <a:r>
              <a:rPr lang="en-GB" dirty="0" smtClean="0"/>
              <a:t>: http://www.scaledagileframework.com/</a:t>
            </a:r>
          </a:p>
          <a:p>
            <a:r>
              <a:rPr lang="en-GB" dirty="0" smtClean="0"/>
              <a:t>DAD: http://www.disciplinedagiledelivery.com/</a:t>
            </a:r>
          </a:p>
          <a:p>
            <a:r>
              <a:rPr lang="en-GB" dirty="0" smtClean="0"/>
              <a:t>Lean </a:t>
            </a:r>
            <a:r>
              <a:rPr lang="en-GB" dirty="0" err="1" smtClean="0"/>
              <a:t>Startup</a:t>
            </a:r>
            <a:r>
              <a:rPr lang="en-GB" dirty="0" smtClean="0"/>
              <a:t>: http://theleanstartup.com/</a:t>
            </a:r>
          </a:p>
          <a:p>
            <a:r>
              <a:rPr lang="en-GB" dirty="0" smtClean="0"/>
              <a:t>DevOps: https://en.wikipedia.org/wiki/DevOps</a:t>
            </a:r>
          </a:p>
          <a:p>
            <a:r>
              <a:rPr lang="en-GB" dirty="0" smtClean="0"/>
              <a:t>FDD: http://www.agilemodeling.com/essays/fdd.htm</a:t>
            </a:r>
          </a:p>
          <a:p>
            <a:r>
              <a:rPr lang="en-GB" dirty="0" smtClean="0"/>
              <a:t>Crystal: https://en.wikiversity.org/wiki/Crystal_Methods</a:t>
            </a:r>
          </a:p>
          <a:p>
            <a:r>
              <a:rPr lang="en-GB" dirty="0" smtClean="0"/>
              <a:t>ASD: https://en.wikipedia.org/wiki/Adaptive_software_development</a:t>
            </a:r>
            <a:endParaRPr lang="en-GB" dirty="0"/>
          </a:p>
        </p:txBody>
      </p:sp>
      <p:sp>
        <p:nvSpPr>
          <p:cNvPr id="4" name="Slide Number Placeholder 3"/>
          <p:cNvSpPr>
            <a:spLocks noGrp="1"/>
          </p:cNvSpPr>
          <p:nvPr>
            <p:ph type="sldNum" sz="quarter" idx="10"/>
          </p:nvPr>
        </p:nvSpPr>
        <p:spPr/>
        <p:txBody>
          <a:bodyPr/>
          <a:lstStyle/>
          <a:p>
            <a:fld id="{9D65662C-E6B1-4BC5-A6BC-78A70D7D2513}" type="slidenum">
              <a:rPr lang="en-US" smtClean="0"/>
              <a:t>6</a:t>
            </a:fld>
            <a:endParaRPr lang="en-US" dirty="0"/>
          </a:p>
        </p:txBody>
      </p:sp>
    </p:spTree>
    <p:extLst>
      <p:ext uri="{BB962C8B-B14F-4D97-AF65-F5344CB8AC3E}">
        <p14:creationId xmlns:p14="http://schemas.microsoft.com/office/powerpoint/2010/main" val="423387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p:cNvSpPr>
          <p:nvPr>
            <p:ph type="sldNum" sz="quarter" idx="5"/>
          </p:nvPr>
        </p:nvSpPr>
        <p:spPr>
          <a:noFill/>
        </p:spPr>
        <p:txBody>
          <a:bodyPr/>
          <a:lstStyle/>
          <a:p>
            <a:fld id="{4326F570-B835-42D3-A248-AAAE411D12D3}" type="slidenum">
              <a:rPr lang="en-US" smtClean="0">
                <a:solidFill>
                  <a:srgbClr val="000000"/>
                </a:solidFill>
                <a:latin typeface="Gill Sans" charset="0"/>
                <a:ea typeface="ヒラギノ角ゴ Pro W3" charset="-128"/>
                <a:cs typeface="Arial" pitchFamily="34" charset="0"/>
                <a:sym typeface="Gill Sans" charset="0"/>
              </a:rPr>
              <a:pPr/>
              <a:t>7</a:t>
            </a:fld>
            <a:endParaRPr lang="en-US" dirty="0" smtClean="0">
              <a:solidFill>
                <a:srgbClr val="000000"/>
              </a:solidFill>
              <a:latin typeface="Gill Sans" charset="0"/>
              <a:ea typeface="ヒラギノ角ゴ Pro W3" charset="-128"/>
              <a:cs typeface="Arial" pitchFamily="34" charset="0"/>
              <a:sym typeface="Gill Sans" charset="0"/>
            </a:endParaRPr>
          </a:p>
        </p:txBody>
      </p:sp>
      <p:sp>
        <p:nvSpPr>
          <p:cNvPr id="45059" name="Rectangle 1"/>
          <p:cNvSpPr>
            <a:spLocks noGrp="1" noRot="1" noChangeAspect="1" noChangeArrowheads="1" noTextEdit="1"/>
          </p:cNvSpPr>
          <p:nvPr>
            <p:ph type="sldImg"/>
          </p:nvPr>
        </p:nvSpPr>
        <p:spPr>
          <a:xfrm>
            <a:off x="352425" y="768350"/>
            <a:ext cx="6394450" cy="3836988"/>
          </a:xfrm>
          <a:solidFill>
            <a:srgbClr val="FFFFFF"/>
          </a:solidFill>
          <a:ln/>
        </p:spPr>
      </p:sp>
      <p:sp>
        <p:nvSpPr>
          <p:cNvPr id="45060" name="Rectangle 2"/>
          <p:cNvSpPr>
            <a:spLocks noGrp="1" noChangeArrowheads="1"/>
          </p:cNvSpPr>
          <p:nvPr>
            <p:ph type="body" idx="1"/>
          </p:nvPr>
        </p:nvSpPr>
        <p:spPr>
          <a:noFill/>
          <a:ln/>
        </p:spPr>
        <p:txBody>
          <a:bodyPr/>
          <a:lstStyle/>
          <a:p>
            <a:pPr eaLnBrk="1" hangingPunct="1"/>
            <a:r>
              <a:rPr lang="en-GB" sz="1700" dirty="0">
                <a:latin typeface="Lucida Grande" charset="0"/>
                <a:cs typeface="Arial" pitchFamily="34" charset="0"/>
                <a:sym typeface="Lucida Grande" charset="0"/>
              </a:rPr>
              <a:t>Mr. Takeuchi is an associate professor and Mr. Nonaka, a professor at Hitotsubashi University in Japan. Mr. Takeuchi's research has focused on marketing and global competition. Mr. Nonaka has published widely in Japan on organizations, strategy, and marketing.</a:t>
            </a:r>
          </a:p>
          <a:p>
            <a:pPr eaLnBrk="1" hangingPunct="1"/>
            <a:endParaRPr lang="en-GB" sz="1700" dirty="0">
              <a:latin typeface="Lucida Grande" charset="0"/>
              <a:cs typeface="Arial" pitchFamily="34" charset="0"/>
              <a:sym typeface="Lucida Grande" charset="0"/>
            </a:endParaRPr>
          </a:p>
          <a:p>
            <a:pPr eaLnBrk="1" hangingPunct="1"/>
            <a:r>
              <a:rPr lang="en-GB" sz="1700" dirty="0">
                <a:latin typeface="Lucida Grande" charset="0"/>
                <a:cs typeface="Arial" pitchFamily="34" charset="0"/>
                <a:sym typeface="Lucida Grande" charset="0"/>
              </a:rPr>
              <a:t>The New </a:t>
            </a:r>
            <a:r>
              <a:rPr lang="en-GB" sz="1700" i="1" dirty="0">
                <a:latin typeface="Lucida Grande" charset="0"/>
                <a:cs typeface="Arial" pitchFamily="34" charset="0"/>
                <a:sym typeface="Lucida Grande" charset="0"/>
              </a:rPr>
              <a:t>New Product </a:t>
            </a:r>
            <a:r>
              <a:rPr lang="en-GB" sz="1700" dirty="0">
                <a:latin typeface="Lucida Grande" charset="0"/>
                <a:cs typeface="Arial" pitchFamily="34" charset="0"/>
                <a:sym typeface="Lucida Grande" charset="0"/>
              </a:rPr>
              <a:t>Development Game is a study of how some organisations have managed to speed up the process of developing new products.</a:t>
            </a:r>
          </a:p>
          <a:p>
            <a:pPr eaLnBrk="1" hangingPunct="1"/>
            <a:endParaRPr lang="en-GB" sz="1700" dirty="0">
              <a:latin typeface="Lucida Grande" charset="0"/>
              <a:cs typeface="Arial" pitchFamily="34" charset="0"/>
              <a:sym typeface="Lucida Grande" charset="0"/>
            </a:endParaRPr>
          </a:p>
          <a:p>
            <a:pPr eaLnBrk="1" hangingPunct="1"/>
            <a:r>
              <a:rPr lang="en-GB" sz="1700" dirty="0">
                <a:latin typeface="Lucida Grande" charset="0"/>
                <a:cs typeface="Arial" pitchFamily="34" charset="0"/>
                <a:sym typeface="Lucida Grande" charset="0"/>
              </a:rPr>
              <a:t>It’s rugby analogy allegedly led Ken Schwaber to choose the name Scrum. The story is that Ken didn’t know much about rugby and assumed a rugby scrum was akin to a </a:t>
            </a:r>
            <a:r>
              <a:rPr lang="en-GB" sz="1700" i="1" dirty="0">
                <a:latin typeface="Lucida Grande" charset="0"/>
                <a:cs typeface="Arial" pitchFamily="34" charset="0"/>
                <a:sym typeface="Lucida Grande" charset="0"/>
              </a:rPr>
              <a:t>huddle</a:t>
            </a:r>
            <a:r>
              <a:rPr lang="en-GB" sz="1700" dirty="0">
                <a:latin typeface="Lucida Grande" charset="0"/>
                <a:cs typeface="Arial" pitchFamily="34" charset="0"/>
                <a:sym typeface="Lucida Grande" charset="0"/>
              </a:rPr>
              <a:t> in American football.</a:t>
            </a:r>
            <a:endParaRPr lang="en-US" sz="1700" dirty="0">
              <a:latin typeface="Lucida Grande" charset="0"/>
              <a:cs typeface="Arial" pitchFamily="34" charset="0"/>
              <a:sym typeface="Lucida Grande" charset="0"/>
            </a:endParaRPr>
          </a:p>
        </p:txBody>
      </p:sp>
    </p:spTree>
    <p:extLst>
      <p:ext uri="{BB962C8B-B14F-4D97-AF65-F5344CB8AC3E}">
        <p14:creationId xmlns:p14="http://schemas.microsoft.com/office/powerpoint/2010/main" val="2553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normAutofit fontScale="92500" lnSpcReduction="20000"/>
          </a:bodyPr>
          <a:lstStyle/>
          <a:p>
            <a:r>
              <a:rPr lang="en-GB" dirty="0" smtClean="0"/>
              <a:t>Suggestion * Discuss how in waterfall models how if you have to go live a lot of testing gets pushed into the live environment.</a:t>
            </a:r>
          </a:p>
          <a:p>
            <a:endParaRPr lang="en-GB" dirty="0" smtClean="0"/>
          </a:p>
          <a:p>
            <a:r>
              <a:rPr lang="en-GB" dirty="0" smtClean="0"/>
              <a:t>Suggested exercise (see exercise folder)* </a:t>
            </a:r>
            <a:r>
              <a:rPr lang="en-GB" dirty="0" err="1" smtClean="0"/>
              <a:t>Jenga</a:t>
            </a:r>
            <a:r>
              <a:rPr lang="en-GB" dirty="0" smtClean="0"/>
              <a:t> Testing (run through round 1 to show how Waterfall testing works)</a:t>
            </a:r>
          </a:p>
          <a:p>
            <a:endParaRPr lang="en-GB" dirty="0" smtClean="0"/>
          </a:p>
          <a:p>
            <a:r>
              <a:rPr lang="en-GB" dirty="0" smtClean="0"/>
              <a:t>Slide builds to push testing past</a:t>
            </a:r>
            <a:r>
              <a:rPr lang="en-GB" baseline="0" dirty="0" smtClean="0"/>
              <a:t> the go live date. Discuss about value delivered at the end instead of incrementally.</a:t>
            </a:r>
          </a:p>
          <a:p>
            <a:endParaRPr lang="en-GB" dirty="0" smtClean="0"/>
          </a:p>
          <a:p>
            <a:r>
              <a:rPr lang="en-GB" dirty="0" smtClean="0"/>
              <a:t>Source: </a:t>
            </a:r>
            <a:r>
              <a:rPr lang="en-GB" sz="1200" kern="1200" dirty="0" smtClean="0">
                <a:solidFill>
                  <a:schemeClr val="tx1"/>
                </a:solidFill>
                <a:latin typeface="+mn-lt"/>
                <a:ea typeface="+mn-ea"/>
                <a:cs typeface="+mn-cs"/>
              </a:rPr>
              <a:t>https://en.wikipedia.org/wiki/Waterfall_model</a:t>
            </a:r>
            <a:endParaRPr lang="en-GB" dirty="0" smtClean="0"/>
          </a:p>
          <a:p>
            <a:endParaRPr lang="en-GB" dirty="0" smtClean="0"/>
          </a:p>
          <a:p>
            <a:r>
              <a:rPr lang="en-GB" dirty="0" smtClean="0"/>
              <a:t>In Royce's original waterfall model, the following phases are followed in order:</a:t>
            </a:r>
          </a:p>
          <a:p>
            <a:r>
              <a:rPr lang="en-GB" dirty="0" smtClean="0"/>
              <a:t>1.System and software requirements: captured in a product requirements document</a:t>
            </a:r>
          </a:p>
          <a:p>
            <a:r>
              <a:rPr lang="en-GB" dirty="0" smtClean="0"/>
              <a:t>2.Analysis: resulting in models, schema, and business rules</a:t>
            </a:r>
          </a:p>
          <a:p>
            <a:r>
              <a:rPr lang="en-GB" dirty="0" smtClean="0"/>
              <a:t>3.Design: resulting in the software architecture</a:t>
            </a:r>
          </a:p>
          <a:p>
            <a:r>
              <a:rPr lang="en-GB" dirty="0" smtClean="0"/>
              <a:t>4.Coding: the development, proving, and integration of software</a:t>
            </a:r>
          </a:p>
          <a:p>
            <a:r>
              <a:rPr lang="en-GB" dirty="0" smtClean="0"/>
              <a:t>5.Testing: the systematic discovery and debugging of defects</a:t>
            </a:r>
          </a:p>
          <a:p>
            <a:r>
              <a:rPr lang="en-GB" dirty="0" smtClean="0"/>
              <a:t>6.Operations: the installation, migration, support, and maintenance of complete systems</a:t>
            </a:r>
          </a:p>
          <a:p>
            <a:endParaRPr lang="en-GB" dirty="0" smtClean="0"/>
          </a:p>
          <a:p>
            <a:r>
              <a:rPr lang="en-GB" dirty="0" smtClean="0"/>
              <a:t>Thus the waterfall model maintains that one should move to a phase only when its preceding phase is reviewed and verified.</a:t>
            </a:r>
          </a:p>
          <a:p>
            <a:endParaRPr lang="en-GB" dirty="0" smtClean="0"/>
          </a:p>
          <a:p>
            <a:r>
              <a:rPr lang="en-GB" dirty="0" smtClean="0"/>
              <a:t>Various modified waterfall models (including Royce's final model), however, can include slight or major variations on this process.[3] These variations included returning to the previous cycle after flaws were found downstream, or returning all the way to the design phase if downstream phases deemed insufficient.</a:t>
            </a:r>
          </a:p>
          <a:p>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8</a:t>
            </a:fld>
            <a:endParaRPr lang="en-GB" dirty="0"/>
          </a:p>
        </p:txBody>
      </p:sp>
    </p:spTree>
    <p:extLst>
      <p:ext uri="{BB962C8B-B14F-4D97-AF65-F5344CB8AC3E}">
        <p14:creationId xmlns:p14="http://schemas.microsoft.com/office/powerpoint/2010/main" val="363907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p:cNvSpPr>
          <p:nvPr>
            <p:ph type="sldNum" sz="quarter" idx="5"/>
          </p:nvPr>
        </p:nvSpPr>
        <p:spPr>
          <a:noFill/>
        </p:spPr>
        <p:txBody>
          <a:bodyPr/>
          <a:lstStyle/>
          <a:p>
            <a:fld id="{FE98B726-B712-43DE-9817-8FFB708C7B08}" type="slidenum">
              <a:rPr lang="en-US" smtClean="0">
                <a:solidFill>
                  <a:srgbClr val="000000"/>
                </a:solidFill>
                <a:latin typeface="Gill Sans"/>
                <a:ea typeface="ヒラギノ角ゴ Pro W3"/>
                <a:cs typeface="ヒラギノ角ゴ Pro W3"/>
                <a:sym typeface="Gill Sans"/>
              </a:rPr>
              <a:pPr/>
              <a:t>9</a:t>
            </a:fld>
            <a:endParaRPr lang="en-US" dirty="0" smtClean="0">
              <a:solidFill>
                <a:srgbClr val="000000"/>
              </a:solidFill>
              <a:latin typeface="Gill Sans"/>
              <a:ea typeface="ヒラギノ角ゴ Pro W3"/>
              <a:cs typeface="ヒラギノ角ゴ Pro W3"/>
              <a:sym typeface="Gill Sans"/>
            </a:endParaRPr>
          </a:p>
        </p:txBody>
      </p:sp>
      <p:sp>
        <p:nvSpPr>
          <p:cNvPr id="50179" name="Rectangle 2"/>
          <p:cNvSpPr>
            <a:spLocks noGrp="1" noRot="1" noChangeAspect="1" noChangeArrowheads="1" noTextEdit="1"/>
          </p:cNvSpPr>
          <p:nvPr>
            <p:ph type="sldImg"/>
          </p:nvPr>
        </p:nvSpPr>
        <p:spPr>
          <a:xfrm>
            <a:off x="352425" y="768350"/>
            <a:ext cx="6394450" cy="3836988"/>
          </a:xfrm>
          <a:ln/>
        </p:spPr>
      </p:sp>
      <p:sp>
        <p:nvSpPr>
          <p:cNvPr id="50180" name="Rectangle 3"/>
          <p:cNvSpPr>
            <a:spLocks noGrp="1"/>
          </p:cNvSpPr>
          <p:nvPr>
            <p:ph type="body" idx="1"/>
          </p:nvPr>
        </p:nvSpPr>
        <p:spPr>
          <a:noFill/>
          <a:ln/>
        </p:spPr>
        <p:txBody>
          <a:bodyPr/>
          <a:lstStyle/>
          <a:p>
            <a:pPr eaLnBrk="1" hangingPunct="1"/>
            <a:r>
              <a:rPr lang="en-US" dirty="0" smtClean="0">
                <a:latin typeface="Gill Sans"/>
                <a:ea typeface="MS PGothic" charset="-128"/>
                <a:cs typeface="Arial" pitchFamily="34" charset="0"/>
              </a:rPr>
              <a:t>This is the essence of Agile. Take a portion of the product; understand</a:t>
            </a:r>
            <a:r>
              <a:rPr lang="en-US" baseline="0" dirty="0" smtClean="0">
                <a:latin typeface="Gill Sans"/>
                <a:ea typeface="MS PGothic" charset="-128"/>
                <a:cs typeface="Arial" pitchFamily="34" charset="0"/>
              </a:rPr>
              <a:t> the requirements for just that portion in detail while designing, coding and testing at the same time as gathering this detail.</a:t>
            </a:r>
          </a:p>
          <a:p>
            <a:pPr eaLnBrk="1" hangingPunct="1"/>
            <a:endParaRPr lang="en-US" baseline="0" dirty="0" smtClean="0">
              <a:latin typeface="Gill Sans"/>
              <a:ea typeface="MS PGothic" charset="-128"/>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Suggested exercise (see exercise folder)* </a:t>
            </a:r>
            <a:r>
              <a:rPr lang="en-GB" dirty="0" err="1" smtClean="0"/>
              <a:t>Jenga</a:t>
            </a:r>
            <a:r>
              <a:rPr lang="en-GB" dirty="0" smtClean="0"/>
              <a:t> Testing (run through round 2 and 3 to</a:t>
            </a:r>
            <a:r>
              <a:rPr lang="en-GB" baseline="0" dirty="0" smtClean="0"/>
              <a:t> show how agile </a:t>
            </a:r>
            <a:r>
              <a:rPr lang="en-GB" dirty="0" smtClean="0"/>
              <a:t>testing works)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Round two is to show testing if it’s a separate team testing,</a:t>
            </a:r>
            <a:r>
              <a:rPr lang="en-GB" baseline="0" dirty="0" smtClean="0"/>
              <a:t> but testing is being built in. Round three is to explain how testing works if the testers are integrated.</a:t>
            </a:r>
            <a:endParaRPr lang="en-GB" dirty="0" smtClean="0"/>
          </a:p>
          <a:p>
            <a:pPr eaLnBrk="1" hangingPunct="1"/>
            <a:endParaRPr lang="en-US" dirty="0" smtClean="0">
              <a:latin typeface="Gill Sans"/>
              <a:ea typeface="MS PGothic" charset="-128"/>
              <a:cs typeface="Arial" pitchFamily="34" charset="0"/>
            </a:endParaRPr>
          </a:p>
        </p:txBody>
      </p:sp>
    </p:spTree>
    <p:extLst>
      <p:ext uri="{BB962C8B-B14F-4D97-AF65-F5344CB8AC3E}">
        <p14:creationId xmlns:p14="http://schemas.microsoft.com/office/powerpoint/2010/main" val="234622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768350"/>
            <a:ext cx="6394450" cy="3836988"/>
          </a:xfrm>
        </p:spPr>
      </p:sp>
      <p:sp>
        <p:nvSpPr>
          <p:cNvPr id="3" name="Notes Placeholder 2"/>
          <p:cNvSpPr>
            <a:spLocks noGrp="1"/>
          </p:cNvSpPr>
          <p:nvPr>
            <p:ph type="body" idx="1"/>
          </p:nvPr>
        </p:nvSpPr>
        <p:spPr/>
        <p:txBody>
          <a:bodyPr/>
          <a:lstStyle/>
          <a:p>
            <a:r>
              <a:rPr lang="en-GB" dirty="0" smtClean="0"/>
              <a:t>Introduction slide.</a:t>
            </a:r>
          </a:p>
          <a:p>
            <a:endParaRPr lang="en-GB" dirty="0" smtClean="0"/>
          </a:p>
          <a:p>
            <a:r>
              <a:rPr lang="en-GB" dirty="0" smtClean="0"/>
              <a:t>Suggestion*</a:t>
            </a:r>
            <a:r>
              <a:rPr lang="en-GB" baseline="0" dirty="0" smtClean="0"/>
              <a:t> Introduce the Scrum guide at the back of the materials and explain that all of our discussions will be aligned with this guide.</a:t>
            </a:r>
          </a:p>
          <a:p>
            <a:endParaRPr lang="en-GB" baseline="0" dirty="0" smtClean="0"/>
          </a:p>
          <a:p>
            <a:r>
              <a:rPr lang="en-GB" baseline="0" dirty="0" smtClean="0"/>
              <a:t>The guide doesn’t provide the detail of how we go about these events, how we build our artefacts…that will be the focus of our discussions.</a:t>
            </a:r>
            <a:endParaRPr lang="en-GB" dirty="0"/>
          </a:p>
        </p:txBody>
      </p:sp>
      <p:sp>
        <p:nvSpPr>
          <p:cNvPr id="4" name="Slide Number Placeholder 3"/>
          <p:cNvSpPr>
            <a:spLocks noGrp="1"/>
          </p:cNvSpPr>
          <p:nvPr>
            <p:ph type="sldNum" sz="quarter" idx="10"/>
          </p:nvPr>
        </p:nvSpPr>
        <p:spPr/>
        <p:txBody>
          <a:bodyPr/>
          <a:lstStyle/>
          <a:p>
            <a:pPr>
              <a:defRPr/>
            </a:pPr>
            <a:fld id="{D46FD714-0625-4EFF-A12A-B22AACF1422B}" type="slidenum">
              <a:rPr lang="en-GB" smtClean="0"/>
              <a:pPr>
                <a:defRPr/>
              </a:pPr>
              <a:t>10</a:t>
            </a:fld>
            <a:endParaRPr lang="en-GB" dirty="0"/>
          </a:p>
        </p:txBody>
      </p:sp>
    </p:spTree>
    <p:extLst>
      <p:ext uri="{BB962C8B-B14F-4D97-AF65-F5344CB8AC3E}">
        <p14:creationId xmlns:p14="http://schemas.microsoft.com/office/powerpoint/2010/main" val="1937575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50" name="Picture 2" descr="E:\Project\Sangz\other\Picture1clrlogo.png"/>
          <p:cNvPicPr>
            <a:picLocks noChangeAspect="1" noChangeArrowheads="1"/>
          </p:cNvPicPr>
          <p:nvPr userDrawn="1"/>
        </p:nvPicPr>
        <p:blipFill>
          <a:blip r:embed="rId2" cstate="print"/>
          <a:srcRect/>
          <a:stretch>
            <a:fillRect/>
          </a:stretch>
        </p:blipFill>
        <p:spPr bwMode="auto">
          <a:xfrm>
            <a:off x="2471717" y="2025641"/>
            <a:ext cx="5957008" cy="647955"/>
          </a:xfrm>
          <a:prstGeom prst="rect">
            <a:avLst/>
          </a:prstGeom>
          <a:noFill/>
        </p:spPr>
      </p:pic>
      <p:sp>
        <p:nvSpPr>
          <p:cNvPr id="4" name="Rectangle 3"/>
          <p:cNvSpPr/>
          <p:nvPr userDrawn="1"/>
        </p:nvSpPr>
        <p:spPr>
          <a:xfrm>
            <a:off x="0" y="0"/>
            <a:ext cx="10801350" cy="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IN">
              <a:solidFill>
                <a:prstClr val="white"/>
              </a:solidFill>
            </a:endParaRPr>
          </a:p>
        </p:txBody>
      </p:sp>
      <p:sp>
        <p:nvSpPr>
          <p:cNvPr id="6" name="Title 5"/>
          <p:cNvSpPr>
            <a:spLocks noGrp="1"/>
          </p:cNvSpPr>
          <p:nvPr>
            <p:ph type="title" hasCustomPrompt="1"/>
          </p:nvPr>
        </p:nvSpPr>
        <p:spPr>
          <a:xfrm>
            <a:off x="2471717" y="3312095"/>
            <a:ext cx="5957008" cy="1036513"/>
          </a:xfrm>
          <a:prstGeom prst="rect">
            <a:avLst/>
          </a:prstGeom>
        </p:spPr>
        <p:txBody>
          <a:bodyPr/>
          <a:lstStyle>
            <a:lvl1pPr>
              <a:defRPr sz="2800">
                <a:latin typeface="Candara" panose="020E0502030303020204" pitchFamily="34" charset="0"/>
              </a:defRPr>
            </a:lvl1pPr>
          </a:lstStyle>
          <a:p>
            <a:r>
              <a:rPr lang="en-US" dirty="0"/>
              <a:t>Click to edit course title</a:t>
            </a:r>
            <a:endParaRPr lang="en-GB" dirty="0"/>
          </a:p>
        </p:txBody>
      </p:sp>
    </p:spTree>
    <p:extLst>
      <p:ext uri="{BB962C8B-B14F-4D97-AF65-F5344CB8AC3E}">
        <p14:creationId xmlns:p14="http://schemas.microsoft.com/office/powerpoint/2010/main" val="39304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0101" y="2013055"/>
            <a:ext cx="9181148" cy="1389038"/>
          </a:xfrm>
          <a:prstGeom prst="rect">
            <a:avLst/>
          </a:prstGeo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620203" y="3672099"/>
            <a:ext cx="7560945" cy="1656045"/>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sp>
        <p:nvSpPr>
          <p:cNvPr id="5" name="Date Placeholder 3"/>
          <p:cNvSpPr>
            <a:spLocks noGrp="1"/>
          </p:cNvSpPr>
          <p:nvPr>
            <p:ph type="dt" sz="half" idx="10"/>
          </p:nvPr>
        </p:nvSpPr>
        <p:spPr>
          <a:xfrm>
            <a:off x="540068" y="6006163"/>
            <a:ext cx="2520315" cy="345009"/>
          </a:xfrm>
          <a:prstGeom prst="rect">
            <a:avLst/>
          </a:prstGeom>
        </p:spPr>
        <p:txBody>
          <a:bodyPr/>
          <a:lstStyle>
            <a:lvl1pPr>
              <a:defRPr/>
            </a:lvl1pPr>
          </a:lstStyle>
          <a:p>
            <a:pPr>
              <a:defRPr/>
            </a:pPr>
            <a:fld id="{15EB252A-49E4-4461-ADCC-4A4FAD20862D}" type="datetime1">
              <a:rPr lang="en-US"/>
              <a:pPr>
                <a:defRPr/>
              </a:pPr>
              <a:t>2018-09-26</a:t>
            </a:fld>
            <a:endParaRPr lang="en-US" dirty="0"/>
          </a:p>
        </p:txBody>
      </p:sp>
      <p:sp>
        <p:nvSpPr>
          <p:cNvPr id="6" name="Footer Placeholder 4"/>
          <p:cNvSpPr>
            <a:spLocks noGrp="1"/>
          </p:cNvSpPr>
          <p:nvPr>
            <p:ph type="ftr" sz="quarter" idx="11"/>
          </p:nvPr>
        </p:nvSpPr>
        <p:spPr>
          <a:xfrm>
            <a:off x="3690461" y="6006163"/>
            <a:ext cx="3420428" cy="345009"/>
          </a:xfrm>
          <a:prstGeom prst="rect">
            <a:avLst/>
          </a:prstGeom>
        </p:spPr>
        <p:txBody>
          <a:bodyPr/>
          <a:lstStyle>
            <a:lvl1pPr>
              <a:defRPr dirty="0"/>
            </a:lvl1pPr>
          </a:lstStyle>
          <a:p>
            <a:pPr>
              <a:defRPr/>
            </a:pPr>
            <a:endParaRPr lang="en-US" dirty="0"/>
          </a:p>
        </p:txBody>
      </p:sp>
      <p:sp>
        <p:nvSpPr>
          <p:cNvPr id="7" name="Slide Number Placeholder 5"/>
          <p:cNvSpPr>
            <a:spLocks noGrp="1"/>
          </p:cNvSpPr>
          <p:nvPr>
            <p:ph type="sldNum" sz="quarter" idx="12"/>
          </p:nvPr>
        </p:nvSpPr>
        <p:spPr>
          <a:xfrm>
            <a:off x="7684857" y="5478771"/>
            <a:ext cx="2520315" cy="345009"/>
          </a:xfrm>
          <a:prstGeom prst="rect">
            <a:avLst/>
          </a:prstGeom>
        </p:spPr>
        <p:txBody>
          <a:bodyPr/>
          <a:lstStyle>
            <a:lvl1pPr>
              <a:defRPr/>
            </a:lvl1pPr>
          </a:lstStyle>
          <a:p>
            <a:pPr>
              <a:defRPr/>
            </a:pPr>
            <a:fld id="{5FEE8F7E-81BA-43CF-B015-7893FA3F7CA0}"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0068" y="154283"/>
            <a:ext cx="9721215" cy="1080029"/>
          </a:xfrm>
          <a:prstGeom prst="rect">
            <a:avLst/>
          </a:prstGeom>
        </p:spPr>
        <p:txBody>
          <a:bodyPr/>
          <a:lstStyle>
            <a:lvl1pPr>
              <a:defRPr>
                <a:solidFill>
                  <a:srgbClr val="173776"/>
                </a:solidFill>
              </a:defRPr>
            </a:lvl1pPr>
          </a:lstStyle>
          <a:p>
            <a:r>
              <a:rPr lang="en-GB" dirty="0" smtClean="0"/>
              <a:t>Click to edit Master title style</a:t>
            </a:r>
            <a:endParaRPr lang="en-US" dirty="0"/>
          </a:p>
        </p:txBody>
      </p:sp>
      <p:sp>
        <p:nvSpPr>
          <p:cNvPr id="3" name="Content Placeholder 2"/>
          <p:cNvSpPr>
            <a:spLocks noGrp="1"/>
          </p:cNvSpPr>
          <p:nvPr>
            <p:ph idx="1"/>
          </p:nvPr>
        </p:nvSpPr>
        <p:spPr>
          <a:xfrm>
            <a:off x="540068" y="1512041"/>
            <a:ext cx="9721215" cy="4276616"/>
          </a:xfrm>
          <a:prstGeom prst="rect">
            <a:avLst/>
          </a:prstGeom>
        </p:spPr>
        <p:txBody>
          <a:bodyPr/>
          <a:lstStyle>
            <a:lvl1pPr>
              <a:defRPr>
                <a:solidFill>
                  <a:srgbClr val="173776"/>
                </a:solidFill>
              </a:defRPr>
            </a:lvl1pPr>
            <a:lvl2pPr>
              <a:defRPr>
                <a:solidFill>
                  <a:srgbClr val="173776"/>
                </a:solidFill>
              </a:defRPr>
            </a:lvl2pPr>
            <a:lvl3pPr>
              <a:defRPr>
                <a:solidFill>
                  <a:srgbClr val="173776"/>
                </a:solidFill>
              </a:defRPr>
            </a:lvl3pPr>
            <a:lvl4pPr>
              <a:defRPr>
                <a:solidFill>
                  <a:srgbClr val="173776"/>
                </a:solidFill>
              </a:defRPr>
            </a:lvl4pPr>
            <a:lvl5pPr>
              <a:defRPr>
                <a:solidFill>
                  <a:srgbClr val="173776"/>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Date Placeholder 3"/>
          <p:cNvSpPr>
            <a:spLocks noGrp="1"/>
          </p:cNvSpPr>
          <p:nvPr>
            <p:ph type="dt" sz="half" idx="10"/>
          </p:nvPr>
        </p:nvSpPr>
        <p:spPr>
          <a:xfrm>
            <a:off x="540068" y="6006163"/>
            <a:ext cx="2520315" cy="345009"/>
          </a:xfrm>
          <a:prstGeom prst="rect">
            <a:avLst/>
          </a:prstGeom>
        </p:spPr>
        <p:txBody>
          <a:bodyPr/>
          <a:lstStyle>
            <a:lvl1pPr>
              <a:defRPr/>
            </a:lvl1pPr>
          </a:lstStyle>
          <a:p>
            <a:pPr>
              <a:defRPr/>
            </a:pPr>
            <a:fld id="{D2E89633-7AD4-486F-A25C-EF956992312E}" type="datetime1">
              <a:rPr lang="en-US"/>
              <a:pPr>
                <a:defRPr/>
              </a:pPr>
              <a:t>2018-09-26</a:t>
            </a:fld>
            <a:endParaRPr lang="en-US" dirty="0"/>
          </a:p>
        </p:txBody>
      </p:sp>
      <p:sp>
        <p:nvSpPr>
          <p:cNvPr id="6" name="Footer Placeholder 4"/>
          <p:cNvSpPr>
            <a:spLocks noGrp="1"/>
          </p:cNvSpPr>
          <p:nvPr>
            <p:ph type="ftr" sz="quarter" idx="11"/>
          </p:nvPr>
        </p:nvSpPr>
        <p:spPr>
          <a:xfrm>
            <a:off x="3690461" y="6006163"/>
            <a:ext cx="3420428" cy="345009"/>
          </a:xfrm>
          <a:prstGeom prst="rect">
            <a:avLst/>
          </a:prstGeom>
        </p:spPr>
        <p:txBody>
          <a:bodyPr/>
          <a:lstStyle>
            <a:lvl1pPr>
              <a:defRPr dirty="0"/>
            </a:lvl1pPr>
          </a:lstStyle>
          <a:p>
            <a:pPr>
              <a:defRPr/>
            </a:pPr>
            <a:endParaRPr lang="en-US" dirty="0"/>
          </a:p>
        </p:txBody>
      </p:sp>
      <p:sp>
        <p:nvSpPr>
          <p:cNvPr id="7" name="Slide Number Placeholder 5"/>
          <p:cNvSpPr>
            <a:spLocks noGrp="1"/>
          </p:cNvSpPr>
          <p:nvPr>
            <p:ph type="sldNum" sz="quarter" idx="12"/>
          </p:nvPr>
        </p:nvSpPr>
        <p:spPr>
          <a:xfrm>
            <a:off x="7740968" y="6006163"/>
            <a:ext cx="2520315" cy="345009"/>
          </a:xfrm>
          <a:prstGeom prst="rect">
            <a:avLst/>
          </a:prstGeom>
        </p:spPr>
        <p:txBody>
          <a:bodyPr/>
          <a:lstStyle>
            <a:lvl1pPr>
              <a:defRPr/>
            </a:lvl1pPr>
          </a:lstStyle>
          <a:p>
            <a:pPr>
              <a:defRPr/>
            </a:pPr>
            <a:fld id="{7921CDAE-65C3-4CB8-83F0-4AF34A186CC3}"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7_Custom Layout">
    <p:spTree>
      <p:nvGrpSpPr>
        <p:cNvPr id="1" name=""/>
        <p:cNvGrpSpPr/>
        <p:nvPr/>
      </p:nvGrpSpPr>
      <p:grpSpPr>
        <a:xfrm>
          <a:off x="0" y="0"/>
          <a:ext cx="0" cy="0"/>
          <a:chOff x="0" y="0"/>
          <a:chExt cx="0" cy="0"/>
        </a:xfrm>
      </p:grpSpPr>
      <p:cxnSp>
        <p:nvCxnSpPr>
          <p:cNvPr id="18" name="Straight Connector 17"/>
          <p:cNvCxnSpPr/>
          <p:nvPr userDrawn="1"/>
        </p:nvCxnSpPr>
        <p:spPr>
          <a:xfrm>
            <a:off x="531957" y="1174343"/>
            <a:ext cx="7867683" cy="0"/>
          </a:xfrm>
          <a:prstGeom prst="line">
            <a:avLst/>
          </a:prstGeom>
          <a:ln>
            <a:solidFill>
              <a:srgbClr val="7B4A57"/>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p:nvPr>
        </p:nvSpPr>
        <p:spPr>
          <a:xfrm>
            <a:off x="532567" y="651124"/>
            <a:ext cx="7867073" cy="523220"/>
          </a:xfrm>
          <a:prstGeom prst="rect">
            <a:avLst/>
          </a:prstGeom>
        </p:spPr>
        <p:txBody>
          <a:bodyPr wrap="square" lIns="0" anchor="b">
            <a:spAutoFit/>
          </a:bodyPr>
          <a:lstStyle>
            <a:lvl1pPr marL="0" indent="0">
              <a:buNone/>
              <a:defRPr lang="en-US" sz="2800" kern="1200" dirty="0">
                <a:solidFill>
                  <a:srgbClr val="591333"/>
                </a:solidFill>
                <a:latin typeface="Trebuchet MS" panose="020B0603020202020204" pitchFamily="34" charset="0"/>
                <a:ea typeface="+mn-ea"/>
                <a:cs typeface="+mn-cs"/>
              </a:defRPr>
            </a:lvl1pPr>
          </a:lstStyle>
          <a:p>
            <a:pPr lvl="0"/>
            <a:r>
              <a:rPr lang="en-US" dirty="0" smtClean="0"/>
              <a:t>Click to edit Master text styles</a:t>
            </a:r>
          </a:p>
        </p:txBody>
      </p:sp>
      <p:sp>
        <p:nvSpPr>
          <p:cNvPr id="8" name="Text Placeholder 17"/>
          <p:cNvSpPr>
            <a:spLocks noGrp="1"/>
          </p:cNvSpPr>
          <p:nvPr>
            <p:ph type="body" sz="quarter" idx="10" hasCustomPrompt="1"/>
          </p:nvPr>
        </p:nvSpPr>
        <p:spPr>
          <a:xfrm>
            <a:off x="541944" y="1824052"/>
            <a:ext cx="7857697" cy="3986108"/>
          </a:xfrm>
          <a:prstGeom prst="rect">
            <a:avLst/>
          </a:prstGeom>
        </p:spPr>
        <p:txBody>
          <a:bodyPr>
            <a:noAutofit/>
          </a:bodyPr>
          <a:lstStyle>
            <a:lvl1pPr marL="285750" marR="0" indent="-285750" algn="l" defTabSz="914400" rtl="0" eaLnBrk="1" fontAlgn="auto" latinLnBrk="0" hangingPunct="1">
              <a:lnSpc>
                <a:spcPct val="100000"/>
              </a:lnSpc>
              <a:spcBef>
                <a:spcPct val="20000"/>
              </a:spcBef>
              <a:spcAft>
                <a:spcPts val="0"/>
              </a:spcAft>
              <a:buClrTx/>
              <a:buSzPct val="150000"/>
              <a:buFont typeface="Arial" panose="020B0604020202020204" pitchFamily="34" charset="0"/>
              <a:buChar char="•"/>
              <a:tabLst/>
              <a:defRPr lang="en-US" sz="1800" kern="1200" dirty="0" smtClean="0">
                <a:solidFill>
                  <a:srgbClr val="0070C0"/>
                </a:solidFill>
                <a:latin typeface="+mn-lt"/>
                <a:ea typeface="+mn-ea"/>
                <a:cs typeface="+mn-cs"/>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lang="en-US" sz="1800" kern="1200">
                <a:solidFill>
                  <a:srgbClr val="0070C0"/>
                </a:solidFill>
                <a:latin typeface="+mn-lt"/>
                <a:ea typeface="+mn-ea"/>
                <a:cs typeface="+mn-cs"/>
              </a:defRPr>
            </a:lvl2pPr>
            <a:lvl3pPr marL="11430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lang="en-US" sz="1800" kern="1200">
                <a:solidFill>
                  <a:srgbClr val="0070C0"/>
                </a:solidFill>
                <a:latin typeface="+mn-lt"/>
                <a:ea typeface="+mn-ea"/>
                <a:cs typeface="+mn-cs"/>
              </a:defRPr>
            </a:lvl3pPr>
            <a:lvl4pPr marL="16002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lang="en-US" sz="1800" kern="1200">
                <a:solidFill>
                  <a:srgbClr val="0070C0"/>
                </a:solidFill>
                <a:latin typeface="+mn-lt"/>
                <a:ea typeface="+mn-ea"/>
                <a:cs typeface="+mn-cs"/>
              </a:defRPr>
            </a:lvl4pPr>
            <a:lvl5pPr marL="2057400" marR="0"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lang="en-US" sz="1800" kern="1200">
                <a:solidFill>
                  <a:srgbClr val="0070C0"/>
                </a:solidFill>
                <a:latin typeface="+mn-lt"/>
                <a:ea typeface="+mn-ea"/>
                <a:cs typeface="+mn-cs"/>
              </a:defRPr>
            </a:lvl5pPr>
          </a:lstStyle>
          <a:p>
            <a:r>
              <a:rPr lang="en-GB" dirty="0" smtClean="0">
                <a:solidFill>
                  <a:srgbClr val="C71E25"/>
                </a:solidFill>
              </a:rPr>
              <a:t>Lorem ipsum </a:t>
            </a:r>
            <a:r>
              <a:rPr lang="en-GB" dirty="0" err="1" smtClean="0">
                <a:solidFill>
                  <a:srgbClr val="C71E25"/>
                </a:solidFill>
              </a:rPr>
              <a:t>dolor</a:t>
            </a:r>
            <a:r>
              <a:rPr lang="en-GB" dirty="0" smtClean="0">
                <a:solidFill>
                  <a:srgbClr val="C71E25"/>
                </a:solidFill>
              </a:rPr>
              <a:t> sit </a:t>
            </a:r>
            <a:r>
              <a:rPr lang="en-GB" dirty="0" err="1" smtClean="0">
                <a:solidFill>
                  <a:srgbClr val="C71E25"/>
                </a:solidFill>
              </a:rPr>
              <a:t>amet</a:t>
            </a:r>
            <a:r>
              <a:rPr lang="en-GB" dirty="0" smtClean="0">
                <a:solidFill>
                  <a:srgbClr val="C71E25"/>
                </a:solidFill>
              </a:rPr>
              <a:t>, </a:t>
            </a:r>
            <a:r>
              <a:rPr lang="en-GB" dirty="0" err="1" smtClean="0">
                <a:solidFill>
                  <a:srgbClr val="C71E25"/>
                </a:solidFill>
              </a:rPr>
              <a:t>consectetuer</a:t>
            </a:r>
            <a:r>
              <a:rPr lang="en-GB" dirty="0" smtClean="0">
                <a:solidFill>
                  <a:srgbClr val="C71E25"/>
                </a:solidFill>
              </a:rPr>
              <a:t> </a:t>
            </a:r>
            <a:r>
              <a:rPr lang="en-GB" dirty="0" err="1" smtClean="0">
                <a:solidFill>
                  <a:srgbClr val="C71E25"/>
                </a:solidFill>
              </a:rPr>
              <a:t>adipiscing</a:t>
            </a:r>
            <a:r>
              <a:rPr lang="en-GB" dirty="0" smtClean="0">
                <a:solidFill>
                  <a:srgbClr val="C71E25"/>
                </a:solidFill>
              </a:rPr>
              <a:t> </a:t>
            </a:r>
            <a:r>
              <a:rPr lang="en-GB" dirty="0" err="1" smtClean="0">
                <a:solidFill>
                  <a:srgbClr val="C71E25"/>
                </a:solidFill>
              </a:rPr>
              <a:t>elit</a:t>
            </a:r>
            <a:r>
              <a:rPr lang="en-GB" dirty="0" smtClean="0">
                <a:solidFill>
                  <a:srgbClr val="C71E25"/>
                </a:solidFill>
              </a:rPr>
              <a:t>. </a:t>
            </a:r>
          </a:p>
          <a:p>
            <a:r>
              <a:rPr lang="en-GB" dirty="0" smtClean="0">
                <a:solidFill>
                  <a:srgbClr val="C71E25"/>
                </a:solidFill>
              </a:rPr>
              <a:t>Maecenas </a:t>
            </a:r>
            <a:r>
              <a:rPr lang="en-GB" dirty="0" err="1" smtClean="0">
                <a:solidFill>
                  <a:srgbClr val="C71E25"/>
                </a:solidFill>
              </a:rPr>
              <a:t>porttitor</a:t>
            </a:r>
            <a:r>
              <a:rPr lang="en-GB" dirty="0" smtClean="0">
                <a:solidFill>
                  <a:srgbClr val="C71E25"/>
                </a:solidFill>
              </a:rPr>
              <a:t> </a:t>
            </a:r>
            <a:r>
              <a:rPr lang="en-GB" dirty="0" err="1" smtClean="0">
                <a:solidFill>
                  <a:srgbClr val="C71E25"/>
                </a:solidFill>
              </a:rPr>
              <a:t>congue</a:t>
            </a:r>
            <a:r>
              <a:rPr lang="en-GB" dirty="0" smtClean="0">
                <a:solidFill>
                  <a:srgbClr val="C71E25"/>
                </a:solidFill>
              </a:rPr>
              <a:t> </a:t>
            </a:r>
            <a:r>
              <a:rPr lang="en-GB" dirty="0" err="1" smtClean="0">
                <a:solidFill>
                  <a:srgbClr val="C71E25"/>
                </a:solidFill>
              </a:rPr>
              <a:t>massa</a:t>
            </a:r>
            <a:r>
              <a:rPr lang="en-GB" dirty="0" smtClean="0">
                <a:solidFill>
                  <a:srgbClr val="C71E25"/>
                </a:solidFill>
              </a:rPr>
              <a:t>. </a:t>
            </a:r>
            <a:r>
              <a:rPr lang="en-GB" dirty="0" err="1" smtClean="0">
                <a:solidFill>
                  <a:srgbClr val="C71E25"/>
                </a:solidFill>
              </a:rPr>
              <a:t>Fusce</a:t>
            </a:r>
            <a:r>
              <a:rPr lang="en-GB" dirty="0" smtClean="0">
                <a:solidFill>
                  <a:srgbClr val="C71E25"/>
                </a:solidFill>
              </a:rPr>
              <a:t> </a:t>
            </a:r>
            <a:r>
              <a:rPr lang="en-GB" dirty="0" err="1" smtClean="0">
                <a:solidFill>
                  <a:srgbClr val="C71E25"/>
                </a:solidFill>
              </a:rPr>
              <a:t>posuere</a:t>
            </a:r>
            <a:r>
              <a:rPr lang="en-GB" dirty="0" smtClean="0">
                <a:solidFill>
                  <a:srgbClr val="C71E25"/>
                </a:solidFill>
              </a:rPr>
              <a:t>, magna</a:t>
            </a:r>
          </a:p>
          <a:p>
            <a:r>
              <a:rPr lang="en-GB" dirty="0" err="1" smtClean="0">
                <a:solidFill>
                  <a:srgbClr val="C71E25"/>
                </a:solidFill>
              </a:rPr>
              <a:t>sed</a:t>
            </a:r>
            <a:r>
              <a:rPr lang="en-GB" dirty="0" smtClean="0">
                <a:solidFill>
                  <a:srgbClr val="C71E25"/>
                </a:solidFill>
              </a:rPr>
              <a:t> </a:t>
            </a:r>
            <a:r>
              <a:rPr lang="en-GB" dirty="0" err="1" smtClean="0">
                <a:solidFill>
                  <a:srgbClr val="C71E25"/>
                </a:solidFill>
              </a:rPr>
              <a:t>pulvinar</a:t>
            </a:r>
            <a:r>
              <a:rPr lang="en-GB" dirty="0" smtClean="0">
                <a:solidFill>
                  <a:srgbClr val="C71E25"/>
                </a:solidFill>
              </a:rPr>
              <a:t> </a:t>
            </a:r>
            <a:r>
              <a:rPr lang="en-GB" dirty="0" err="1" smtClean="0">
                <a:solidFill>
                  <a:srgbClr val="C71E25"/>
                </a:solidFill>
              </a:rPr>
              <a:t>ultricies</a:t>
            </a:r>
            <a:r>
              <a:rPr lang="en-GB" dirty="0" smtClean="0">
                <a:solidFill>
                  <a:srgbClr val="C71E25"/>
                </a:solidFill>
              </a:rPr>
              <a:t>, </a:t>
            </a:r>
            <a:r>
              <a:rPr lang="en-GB" dirty="0" err="1" smtClean="0">
                <a:solidFill>
                  <a:srgbClr val="C71E25"/>
                </a:solidFill>
              </a:rPr>
              <a:t>purus</a:t>
            </a:r>
            <a:r>
              <a:rPr lang="en-GB" dirty="0" smtClean="0">
                <a:solidFill>
                  <a:srgbClr val="C71E25"/>
                </a:solidFill>
              </a:rPr>
              <a:t> </a:t>
            </a:r>
            <a:r>
              <a:rPr lang="en-GB" dirty="0" err="1" smtClean="0">
                <a:solidFill>
                  <a:srgbClr val="C71E25"/>
                </a:solidFill>
              </a:rPr>
              <a:t>lectus</a:t>
            </a:r>
            <a:r>
              <a:rPr lang="en-GB" dirty="0" smtClean="0">
                <a:solidFill>
                  <a:srgbClr val="C71E25"/>
                </a:solidFill>
              </a:rPr>
              <a:t> </a:t>
            </a:r>
            <a:r>
              <a:rPr lang="en-GB" dirty="0" err="1" smtClean="0">
                <a:solidFill>
                  <a:srgbClr val="C71E25"/>
                </a:solidFill>
              </a:rPr>
              <a:t>malesuada</a:t>
            </a:r>
            <a:r>
              <a:rPr lang="en-GB" dirty="0" smtClean="0">
                <a:solidFill>
                  <a:srgbClr val="C71E25"/>
                </a:solidFill>
              </a:rPr>
              <a:t> libero, sit </a:t>
            </a:r>
          </a:p>
          <a:p>
            <a:r>
              <a:rPr lang="en-GB" dirty="0" err="1" smtClean="0">
                <a:solidFill>
                  <a:srgbClr val="C71E25"/>
                </a:solidFill>
              </a:rPr>
              <a:t>amet</a:t>
            </a:r>
            <a:r>
              <a:rPr lang="en-GB" dirty="0" smtClean="0">
                <a:solidFill>
                  <a:srgbClr val="C71E25"/>
                </a:solidFill>
              </a:rPr>
              <a:t> </a:t>
            </a:r>
            <a:r>
              <a:rPr lang="en-GB" dirty="0" err="1" smtClean="0">
                <a:solidFill>
                  <a:srgbClr val="C71E25"/>
                </a:solidFill>
              </a:rPr>
              <a:t>commodo</a:t>
            </a:r>
            <a:r>
              <a:rPr lang="en-GB" dirty="0" smtClean="0">
                <a:solidFill>
                  <a:srgbClr val="C71E25"/>
                </a:solidFill>
              </a:rPr>
              <a:t> magna </a:t>
            </a:r>
            <a:r>
              <a:rPr lang="en-GB" dirty="0" err="1" smtClean="0">
                <a:solidFill>
                  <a:srgbClr val="C71E25"/>
                </a:solidFill>
              </a:rPr>
              <a:t>eros</a:t>
            </a:r>
            <a:r>
              <a:rPr lang="en-GB" dirty="0" smtClean="0">
                <a:solidFill>
                  <a:srgbClr val="C71E25"/>
                </a:solidFill>
              </a:rPr>
              <a:t> </a:t>
            </a:r>
            <a:r>
              <a:rPr lang="en-GB" dirty="0" err="1" smtClean="0">
                <a:solidFill>
                  <a:srgbClr val="C71E25"/>
                </a:solidFill>
              </a:rPr>
              <a:t>quis</a:t>
            </a:r>
            <a:r>
              <a:rPr lang="en-GB" dirty="0" smtClean="0">
                <a:solidFill>
                  <a:srgbClr val="C71E25"/>
                </a:solidFill>
              </a:rPr>
              <a:t> </a:t>
            </a:r>
            <a:r>
              <a:rPr lang="en-GB" dirty="0" err="1" smtClean="0">
                <a:solidFill>
                  <a:srgbClr val="C71E25"/>
                </a:solidFill>
              </a:rPr>
              <a:t>urna</a:t>
            </a:r>
            <a:r>
              <a:rPr lang="en-GB" dirty="0" smtClean="0">
                <a:solidFill>
                  <a:srgbClr val="C71E25"/>
                </a:solidFill>
              </a:rPr>
              <a:t>.</a:t>
            </a:r>
          </a:p>
          <a:p>
            <a:endParaRPr lang="en-GB" dirty="0" smtClean="0">
              <a:solidFill>
                <a:srgbClr val="C71E25"/>
              </a:solidFill>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BF0A2A"/>
                </a:solidFill>
                <a:effectLst/>
                <a:uLnTx/>
                <a:uFillTx/>
                <a:latin typeface="+mn-lt"/>
                <a:ea typeface="+mn-ea"/>
                <a:cs typeface="+mn-cs"/>
              </a:rPr>
              <a:t>Second level</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mn-lt"/>
                <a:ea typeface="+mn-ea"/>
                <a:cs typeface="+mn-cs"/>
              </a:rPr>
              <a:t>Third level</a:t>
            </a:r>
          </a:p>
          <a:p>
            <a:pPr marL="1600200" marR="0" lvl="3"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Fourth level</a:t>
            </a:r>
          </a:p>
          <a:p>
            <a:pPr marL="2057400" marR="0" lvl="4"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Fifth level</a:t>
            </a:r>
            <a:endParaRPr kumimoji="0" lang="en-GB" sz="14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4856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par>
                                <p:cTn id="8" presetID="10" presetClass="entr" presetSubtype="0" fill="hold" grpId="0" nodeType="withEffect">
                                  <p:stCondLst>
                                    <p:cond delay="0"/>
                                  </p:stCondLst>
                                  <p:iterate type="lt">
                                    <p:tmPct val="6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par>
                          <p:cTn id="11" fill="hold">
                            <p:stCondLst>
                              <p:cond delay="1280"/>
                            </p:stCondLst>
                            <p:childTnLst>
                              <p:par>
                                <p:cTn id="12" presetID="10" presetClass="entr" presetSubtype="0" fill="hold" grpId="0"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par>
                          <p:cTn id="15" fill="hold">
                            <p:stCondLst>
                              <p:cond delay="178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par>
                          <p:cTn id="19" fill="hold">
                            <p:stCondLst>
                              <p:cond delay="2280"/>
                            </p:stCondLst>
                            <p:childTnLst>
                              <p:par>
                                <p:cTn id="20" presetID="10" presetClass="entr" presetSubtype="0" fill="hold" grpId="0" nodeType="after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par>
                          <p:cTn id="23" fill="hold">
                            <p:stCondLst>
                              <p:cond delay="2780"/>
                            </p:stCondLst>
                            <p:childTnLst>
                              <p:par>
                                <p:cTn id="24" presetID="10" presetClass="entr" presetSubtype="0" fill="hold" grpId="0"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iterate type="lt">
                    <p:tmPct val="6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0068" y="2700073"/>
            <a:ext cx="9721215" cy="1080029"/>
          </a:xfrm>
          <a:prstGeom prst="rect">
            <a:avLst/>
          </a:prstGeom>
        </p:spPr>
        <p:txBody>
          <a:bodyPr/>
          <a:lstStyle>
            <a:lvl1pPr algn="ctr">
              <a:defRPr b="0">
                <a:solidFill>
                  <a:srgbClr val="173776"/>
                </a:solidFill>
              </a:defRPr>
            </a:lvl1pPr>
          </a:lstStyle>
          <a:p>
            <a:r>
              <a:rPr lang="en-GB" dirty="0" smtClean="0"/>
              <a:t>Click to edit Master title style</a:t>
            </a:r>
            <a:endParaRPr lang="en-US" dirty="0"/>
          </a:p>
        </p:txBody>
      </p:sp>
      <p:sp>
        <p:nvSpPr>
          <p:cNvPr id="6" name="Date Placeholder 2"/>
          <p:cNvSpPr>
            <a:spLocks noGrp="1"/>
          </p:cNvSpPr>
          <p:nvPr>
            <p:ph type="dt" sz="half" idx="10"/>
          </p:nvPr>
        </p:nvSpPr>
        <p:spPr>
          <a:xfrm>
            <a:off x="540068" y="6006163"/>
            <a:ext cx="2520315" cy="345009"/>
          </a:xfrm>
          <a:prstGeom prst="rect">
            <a:avLst/>
          </a:prstGeom>
        </p:spPr>
        <p:txBody>
          <a:bodyPr/>
          <a:lstStyle>
            <a:lvl1pPr>
              <a:defRPr/>
            </a:lvl1pPr>
          </a:lstStyle>
          <a:p>
            <a:pPr>
              <a:defRPr/>
            </a:pPr>
            <a:fld id="{202B0785-0D14-4DDE-A9D1-0D70B143B25B}" type="datetime1">
              <a:rPr lang="en-US"/>
              <a:pPr>
                <a:defRPr/>
              </a:pPr>
              <a:t>2018-09-26</a:t>
            </a:fld>
            <a:endParaRPr lang="en-US" dirty="0"/>
          </a:p>
        </p:txBody>
      </p:sp>
      <p:sp>
        <p:nvSpPr>
          <p:cNvPr id="7" name="Footer Placeholder 3"/>
          <p:cNvSpPr>
            <a:spLocks noGrp="1"/>
          </p:cNvSpPr>
          <p:nvPr>
            <p:ph type="ftr" sz="quarter" idx="11"/>
          </p:nvPr>
        </p:nvSpPr>
        <p:spPr>
          <a:xfrm>
            <a:off x="3690461" y="6006163"/>
            <a:ext cx="3420428" cy="345009"/>
          </a:xfrm>
          <a:prstGeom prst="rect">
            <a:avLst/>
          </a:prstGeom>
        </p:spPr>
        <p:txBody>
          <a:bodyPr/>
          <a:lstStyle>
            <a:lvl1pPr>
              <a:defRPr dirty="0"/>
            </a:lvl1pPr>
          </a:lstStyle>
          <a:p>
            <a:pPr>
              <a:defRPr/>
            </a:pPr>
            <a:endParaRPr lang="en-US" dirty="0"/>
          </a:p>
        </p:txBody>
      </p:sp>
      <p:sp>
        <p:nvSpPr>
          <p:cNvPr id="8" name="Slide Number Placeholder 4"/>
          <p:cNvSpPr>
            <a:spLocks noGrp="1"/>
          </p:cNvSpPr>
          <p:nvPr>
            <p:ph type="sldNum" sz="quarter" idx="12"/>
          </p:nvPr>
        </p:nvSpPr>
        <p:spPr>
          <a:xfrm>
            <a:off x="7740968" y="6006163"/>
            <a:ext cx="2520315" cy="345009"/>
          </a:xfrm>
          <a:prstGeom prst="rect">
            <a:avLst/>
          </a:prstGeom>
        </p:spPr>
        <p:txBody>
          <a:bodyPr/>
          <a:lstStyle>
            <a:lvl1pPr>
              <a:defRPr/>
            </a:lvl1pPr>
          </a:lstStyle>
          <a:p>
            <a:pPr>
              <a:defRPr/>
            </a:pPr>
            <a:fld id="{748DC62C-1EBB-48C8-A94B-E823C82FAB62}"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0" descr="APM Group logo white.eps"/>
          <p:cNvPicPr>
            <a:picLocks noChangeAspect="1"/>
          </p:cNvPicPr>
          <p:nvPr userDrawn="1"/>
        </p:nvPicPr>
        <p:blipFill>
          <a:blip r:embed="rId2"/>
          <a:srcRect/>
          <a:stretch>
            <a:fillRect/>
          </a:stretch>
        </p:blipFill>
        <p:spPr bwMode="auto">
          <a:xfrm>
            <a:off x="8551069" y="5854659"/>
            <a:ext cx="1715840" cy="258007"/>
          </a:xfrm>
          <a:prstGeom prst="rect">
            <a:avLst/>
          </a:prstGeom>
          <a:noFill/>
          <a:ln w="9525">
            <a:noFill/>
            <a:miter lim="800000"/>
            <a:headEnd/>
            <a:tailEnd/>
          </a:ln>
        </p:spPr>
      </p:pic>
      <p:pic>
        <p:nvPicPr>
          <p:cNvPr id="4" name="Picture 13" descr="Pages from APM Group372m.jpg"/>
          <p:cNvPicPr>
            <a:picLocks noChangeAspect="1"/>
          </p:cNvPicPr>
          <p:nvPr userDrawn="1"/>
        </p:nvPicPr>
        <p:blipFill>
          <a:blip r:embed="rId3"/>
          <a:srcRect/>
          <a:stretch>
            <a:fillRect/>
          </a:stretch>
        </p:blipFill>
        <p:spPr bwMode="auto">
          <a:xfrm>
            <a:off x="2878486" y="1776048"/>
            <a:ext cx="5074384" cy="3510095"/>
          </a:xfrm>
          <a:prstGeom prst="rect">
            <a:avLst/>
          </a:prstGeom>
          <a:noFill/>
          <a:ln w="9525">
            <a:noFill/>
            <a:miter lim="800000"/>
            <a:headEnd/>
            <a:tailEnd/>
          </a:ln>
        </p:spPr>
      </p:pic>
      <p:sp>
        <p:nvSpPr>
          <p:cNvPr id="2" name="Title 1"/>
          <p:cNvSpPr>
            <a:spLocks noGrp="1"/>
          </p:cNvSpPr>
          <p:nvPr>
            <p:ph type="title"/>
          </p:nvPr>
        </p:nvSpPr>
        <p:spPr>
          <a:xfrm>
            <a:off x="853232" y="720021"/>
            <a:ext cx="9181148" cy="864023"/>
          </a:xfrm>
          <a:prstGeom prst="rect">
            <a:avLst/>
          </a:prstGeom>
        </p:spPr>
        <p:txBody>
          <a:bodyPr anchor="t"/>
          <a:lstStyle>
            <a:lvl1pPr algn="ctr">
              <a:defRPr sz="3200" b="0" cap="all"/>
            </a:lvl1pPr>
          </a:lstStyle>
          <a:p>
            <a:r>
              <a:rPr lang="en-GB" dirty="0" smtClean="0"/>
              <a:t>Click to edit Master title style</a:t>
            </a:r>
            <a:endParaRPr lang="en-US" dirty="0"/>
          </a:p>
        </p:txBody>
      </p:sp>
      <p:sp>
        <p:nvSpPr>
          <p:cNvPr id="5" name="Date Placeholder 3"/>
          <p:cNvSpPr>
            <a:spLocks noGrp="1"/>
          </p:cNvSpPr>
          <p:nvPr>
            <p:ph type="dt" sz="half" idx="10"/>
          </p:nvPr>
        </p:nvSpPr>
        <p:spPr>
          <a:xfrm>
            <a:off x="540068" y="6006163"/>
            <a:ext cx="2520315" cy="345009"/>
          </a:xfrm>
          <a:prstGeom prst="rect">
            <a:avLst/>
          </a:prstGeom>
        </p:spPr>
        <p:txBody>
          <a:bodyPr/>
          <a:lstStyle>
            <a:lvl1pPr>
              <a:defRPr/>
            </a:lvl1pPr>
          </a:lstStyle>
          <a:p>
            <a:pPr>
              <a:defRPr/>
            </a:pPr>
            <a:fld id="{4F2A55C6-459C-4FF9-B141-4BC9756A7929}" type="datetime1">
              <a:rPr lang="en-US"/>
              <a:pPr>
                <a:defRPr/>
              </a:pPr>
              <a:t>2018-09-26</a:t>
            </a:fld>
            <a:endParaRPr lang="en-US" dirty="0"/>
          </a:p>
        </p:txBody>
      </p:sp>
      <p:sp>
        <p:nvSpPr>
          <p:cNvPr id="6" name="Footer Placeholder 4"/>
          <p:cNvSpPr>
            <a:spLocks noGrp="1"/>
          </p:cNvSpPr>
          <p:nvPr>
            <p:ph type="ftr" sz="quarter" idx="11"/>
          </p:nvPr>
        </p:nvSpPr>
        <p:spPr>
          <a:xfrm>
            <a:off x="3690461" y="6006163"/>
            <a:ext cx="3420428" cy="345009"/>
          </a:xfrm>
          <a:prstGeom prst="rect">
            <a:avLst/>
          </a:prstGeom>
        </p:spPr>
        <p:txBody>
          <a:bodyPr/>
          <a:lstStyle>
            <a:lvl1pPr>
              <a:defRPr dirty="0"/>
            </a:lvl1pPr>
          </a:lstStyle>
          <a:p>
            <a:pPr>
              <a:defRPr/>
            </a:pPr>
            <a:endParaRPr lang="en-US" dirty="0"/>
          </a:p>
        </p:txBody>
      </p:sp>
      <p:sp>
        <p:nvSpPr>
          <p:cNvPr id="7" name="Slide Number Placeholder 5"/>
          <p:cNvSpPr>
            <a:spLocks noGrp="1"/>
          </p:cNvSpPr>
          <p:nvPr>
            <p:ph type="sldNum" sz="quarter" idx="12"/>
          </p:nvPr>
        </p:nvSpPr>
        <p:spPr>
          <a:xfrm>
            <a:off x="7740968" y="6006163"/>
            <a:ext cx="2520315" cy="345009"/>
          </a:xfrm>
          <a:prstGeom prst="rect">
            <a:avLst/>
          </a:prstGeom>
        </p:spPr>
        <p:txBody>
          <a:bodyPr/>
          <a:lstStyle>
            <a:lvl1pPr>
              <a:defRPr/>
            </a:lvl1pPr>
          </a:lstStyle>
          <a:p>
            <a:pPr>
              <a:defRPr/>
            </a:pPr>
            <a:fld id="{8C52E1CE-5DCB-4386-8BD2-A1DBEDAB4D5D}"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wal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0976"/>
            <a:ext cx="10797408" cy="4631634"/>
          </a:xfrm>
          <a:prstGeom prst="rect">
            <a:avLst/>
          </a:prstGeom>
        </p:spPr>
      </p:pic>
      <p:pic>
        <p:nvPicPr>
          <p:cNvPr id="7" name="top_shadow"/>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801350" cy="2253553"/>
          </a:xfrm>
          <a:prstGeom prst="rect">
            <a:avLst/>
          </a:prstGeom>
        </p:spPr>
      </p:pic>
      <p:pic>
        <p:nvPicPr>
          <p:cNvPr id="8" name="light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39503" y="-1059237"/>
            <a:ext cx="1485849" cy="1905631"/>
          </a:xfrm>
          <a:prstGeom prst="rect">
            <a:avLst/>
          </a:prstGeom>
        </p:spPr>
      </p:pic>
      <p:pic>
        <p:nvPicPr>
          <p:cNvPr id="9" name="light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7927" y="-1056853"/>
            <a:ext cx="1485849" cy="1905631"/>
          </a:xfrm>
          <a:prstGeom prst="rect">
            <a:avLst/>
          </a:prstGeom>
        </p:spPr>
      </p:pic>
      <p:pic>
        <p:nvPicPr>
          <p:cNvPr id="10" name="light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108" y="-1059237"/>
            <a:ext cx="1485849" cy="1905631"/>
          </a:xfrm>
          <a:prstGeom prst="rect">
            <a:avLst/>
          </a:prstGeom>
        </p:spPr>
      </p:pic>
      <p:pic>
        <p:nvPicPr>
          <p:cNvPr id="11"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48842" y="605416"/>
            <a:ext cx="2429459" cy="3368521"/>
          </a:xfrm>
          <a:prstGeom prst="rect">
            <a:avLst/>
          </a:prstGeom>
        </p:spPr>
      </p:pic>
      <p:pic>
        <p:nvPicPr>
          <p:cNvPr id="12"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10218" y="605416"/>
            <a:ext cx="2429459" cy="3368521"/>
          </a:xfrm>
          <a:prstGeom prst="rect">
            <a:avLst/>
          </a:prstGeom>
        </p:spPr>
      </p:pic>
      <p:pic>
        <p:nvPicPr>
          <p:cNvPr id="13"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79752" y="592730"/>
            <a:ext cx="2429459" cy="3368521"/>
          </a:xfrm>
          <a:prstGeom prst="rect">
            <a:avLst/>
          </a:prstGeom>
        </p:spPr>
      </p:pic>
    </p:spTree>
    <p:extLst>
      <p:ext uri="{BB962C8B-B14F-4D97-AF65-F5344CB8AC3E}">
        <p14:creationId xmlns:p14="http://schemas.microsoft.com/office/powerpoint/2010/main" val="158574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A607E3-2388-45F6-8334-9551E5D4165E}" type="datetimeFigureOut">
              <a:rPr lang="en-US" smtClean="0">
                <a:solidFill>
                  <a:srgbClr val="000000">
                    <a:tint val="75000"/>
                  </a:srgbClr>
                </a:solidFill>
              </a:rPr>
              <a:pPr/>
              <a:t>2018-09-26</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F7606BC-8AB3-4269-911F-2A8DC2C0517E}"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76563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50" name="Picture 2" descr="E:\Project\Sangz\other\Picture1clrlogo.png"/>
          <p:cNvPicPr>
            <a:picLocks noChangeAspect="1" noChangeArrowheads="1"/>
          </p:cNvPicPr>
          <p:nvPr userDrawn="1"/>
        </p:nvPicPr>
        <p:blipFill>
          <a:blip r:embed="rId2" cstate="print"/>
          <a:srcRect/>
          <a:stretch>
            <a:fillRect/>
          </a:stretch>
        </p:blipFill>
        <p:spPr bwMode="auto">
          <a:xfrm>
            <a:off x="2471717" y="2025641"/>
            <a:ext cx="5957008" cy="647955"/>
          </a:xfrm>
          <a:prstGeom prst="rect">
            <a:avLst/>
          </a:prstGeom>
          <a:noFill/>
        </p:spPr>
      </p:pic>
      <p:sp>
        <p:nvSpPr>
          <p:cNvPr id="4" name="Rectangle 3"/>
          <p:cNvSpPr/>
          <p:nvPr userDrawn="1"/>
        </p:nvSpPr>
        <p:spPr>
          <a:xfrm>
            <a:off x="0" y="0"/>
            <a:ext cx="10801350" cy="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IN">
              <a:solidFill>
                <a:prstClr val="white"/>
              </a:solidFill>
            </a:endParaRPr>
          </a:p>
        </p:txBody>
      </p:sp>
      <p:sp>
        <p:nvSpPr>
          <p:cNvPr id="6" name="Title 5"/>
          <p:cNvSpPr>
            <a:spLocks noGrp="1"/>
          </p:cNvSpPr>
          <p:nvPr>
            <p:ph type="title" hasCustomPrompt="1"/>
          </p:nvPr>
        </p:nvSpPr>
        <p:spPr>
          <a:xfrm>
            <a:off x="2471717" y="3312095"/>
            <a:ext cx="5957008" cy="1036513"/>
          </a:xfrm>
          <a:prstGeom prst="rect">
            <a:avLst/>
          </a:prstGeom>
        </p:spPr>
        <p:txBody>
          <a:bodyPr/>
          <a:lstStyle>
            <a:lvl1pPr>
              <a:defRPr sz="2800">
                <a:latin typeface="Candara" panose="020E0502030303020204" pitchFamily="34" charset="0"/>
              </a:defRPr>
            </a:lvl1pPr>
          </a:lstStyle>
          <a:p>
            <a:r>
              <a:rPr lang="en-US" dirty="0"/>
              <a:t>Click to edit course title</a:t>
            </a:r>
            <a:endParaRPr lang="en-GB" dirty="0"/>
          </a:p>
        </p:txBody>
      </p:sp>
    </p:spTree>
    <p:extLst>
      <p:ext uri="{BB962C8B-B14F-4D97-AF65-F5344CB8AC3E}">
        <p14:creationId xmlns:p14="http://schemas.microsoft.com/office/powerpoint/2010/main" val="3864413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bout TKA">
    <p:spTree>
      <p:nvGrpSpPr>
        <p:cNvPr id="1" name=""/>
        <p:cNvGrpSpPr/>
        <p:nvPr/>
      </p:nvGrpSpPr>
      <p:grpSpPr>
        <a:xfrm>
          <a:off x="0" y="0"/>
          <a:ext cx="0" cy="0"/>
          <a:chOff x="0" y="0"/>
          <a:chExt cx="0" cy="0"/>
        </a:xfrm>
      </p:grpSpPr>
      <p:sp>
        <p:nvSpPr>
          <p:cNvPr id="5" name="Rectangle 4"/>
          <p:cNvSpPr/>
          <p:nvPr userDrawn="1"/>
        </p:nvSpPr>
        <p:spPr>
          <a:xfrm>
            <a:off x="-571" y="4740285"/>
            <a:ext cx="10801350" cy="857256"/>
          </a:xfrm>
          <a:prstGeom prst="rect">
            <a:avLst/>
          </a:prstGeom>
          <a:solidFill>
            <a:srgbClr val="0669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dirty="0">
              <a:solidFill>
                <a:prstClr val="white"/>
              </a:solidFill>
            </a:endParaRPr>
          </a:p>
        </p:txBody>
      </p:sp>
      <p:sp>
        <p:nvSpPr>
          <p:cNvPr id="8" name="TextBox 7"/>
          <p:cNvSpPr txBox="1"/>
          <p:nvPr/>
        </p:nvSpPr>
        <p:spPr>
          <a:xfrm>
            <a:off x="1505333" y="4811723"/>
            <a:ext cx="1252136" cy="707885"/>
          </a:xfrm>
          <a:prstGeom prst="rect">
            <a:avLst/>
          </a:prstGeom>
          <a:noFill/>
        </p:spPr>
        <p:txBody>
          <a:bodyPr wrap="square" rtlCol="0">
            <a:spAutoFit/>
          </a:bodyPr>
          <a:lstStyle/>
          <a:p>
            <a:pPr algn="ctr" defTabSz="914400" fontAlgn="auto">
              <a:spcBef>
                <a:spcPts val="0"/>
              </a:spcBef>
              <a:spcAft>
                <a:spcPts val="0"/>
              </a:spcAft>
            </a:pPr>
            <a:r>
              <a:rPr lang="en-US" sz="1000" dirty="0">
                <a:solidFill>
                  <a:srgbClr val="FFFFFF"/>
                </a:solidFill>
                <a:latin typeface="Candara" pitchFamily="34" charset="0"/>
                <a:ea typeface="+mn-ea"/>
                <a:cs typeface="Verdana"/>
              </a:rPr>
              <a:t>Business  Architecture &amp; Systems </a:t>
            </a:r>
          </a:p>
          <a:p>
            <a:pPr algn="ctr" defTabSz="914400" fontAlgn="auto">
              <a:spcBef>
                <a:spcPts val="0"/>
              </a:spcBef>
              <a:spcAft>
                <a:spcPts val="0"/>
              </a:spcAft>
            </a:pPr>
            <a:r>
              <a:rPr lang="en-US" sz="1000" dirty="0">
                <a:solidFill>
                  <a:srgbClr val="FFFFFF"/>
                </a:solidFill>
                <a:latin typeface="Candara" pitchFamily="34" charset="0"/>
                <a:ea typeface="+mn-ea"/>
                <a:cs typeface="Verdana"/>
              </a:rPr>
              <a:t>Design</a:t>
            </a:r>
          </a:p>
        </p:txBody>
      </p:sp>
      <p:sp>
        <p:nvSpPr>
          <p:cNvPr id="9" name="TextBox 8"/>
          <p:cNvSpPr txBox="1"/>
          <p:nvPr userDrawn="1"/>
        </p:nvSpPr>
        <p:spPr>
          <a:xfrm>
            <a:off x="42825" y="4865583"/>
            <a:ext cx="1445693" cy="600164"/>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prstClr val="white"/>
                </a:solidFill>
                <a:latin typeface="Candara" pitchFamily="34" charset="0"/>
                <a:ea typeface="+mn-ea"/>
                <a:cs typeface="Verdana"/>
              </a:rPr>
              <a:t>Project Management,</a:t>
            </a:r>
          </a:p>
          <a:p>
            <a:pPr algn="ctr" defTabSz="914400" fontAlgn="auto">
              <a:lnSpc>
                <a:spcPct val="110000"/>
              </a:lnSpc>
              <a:spcBef>
                <a:spcPts val="0"/>
              </a:spcBef>
              <a:spcAft>
                <a:spcPts val="0"/>
              </a:spcAft>
            </a:pPr>
            <a:r>
              <a:rPr lang="en-US" sz="1000" dirty="0">
                <a:solidFill>
                  <a:prstClr val="white"/>
                </a:solidFill>
                <a:latin typeface="Candara" pitchFamily="34" charset="0"/>
                <a:ea typeface="+mn-ea"/>
                <a:cs typeface="Verdana"/>
              </a:rPr>
              <a:t>Management </a:t>
            </a:r>
          </a:p>
          <a:p>
            <a:pPr algn="ctr" defTabSz="914400" fontAlgn="auto">
              <a:lnSpc>
                <a:spcPct val="110000"/>
              </a:lnSpc>
              <a:spcBef>
                <a:spcPts val="0"/>
              </a:spcBef>
              <a:spcAft>
                <a:spcPts val="0"/>
              </a:spcAft>
            </a:pPr>
            <a:r>
              <a:rPr lang="en-US" sz="1000" dirty="0">
                <a:solidFill>
                  <a:prstClr val="white"/>
                </a:solidFill>
                <a:latin typeface="Candara" pitchFamily="34" charset="0"/>
                <a:ea typeface="+mn-ea"/>
                <a:cs typeface="Verdana"/>
              </a:rPr>
              <a:t>&amp; Leadership</a:t>
            </a:r>
            <a:endParaRPr lang="en-US" sz="1000" dirty="0">
              <a:solidFill>
                <a:prstClr val="white"/>
              </a:solidFill>
              <a:latin typeface="Candara" pitchFamily="34" charset="0"/>
              <a:ea typeface="+mn-ea"/>
              <a:cs typeface="+mn-cs"/>
            </a:endParaRPr>
          </a:p>
        </p:txBody>
      </p:sp>
      <p:sp>
        <p:nvSpPr>
          <p:cNvPr id="10" name="TextBox 9"/>
          <p:cNvSpPr txBox="1"/>
          <p:nvPr/>
        </p:nvSpPr>
        <p:spPr>
          <a:xfrm>
            <a:off x="4186229" y="5026037"/>
            <a:ext cx="1445693" cy="253146"/>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Computer Software</a:t>
            </a:r>
            <a:endParaRPr lang="en-US" sz="1000" dirty="0">
              <a:solidFill>
                <a:prstClr val="black"/>
              </a:solidFill>
              <a:latin typeface="Candara" pitchFamily="34" charset="0"/>
              <a:ea typeface="+mn-ea"/>
              <a:cs typeface="+mn-cs"/>
            </a:endParaRPr>
          </a:p>
        </p:txBody>
      </p:sp>
      <p:sp>
        <p:nvSpPr>
          <p:cNvPr id="11" name="TextBox 10"/>
          <p:cNvSpPr txBox="1"/>
          <p:nvPr/>
        </p:nvSpPr>
        <p:spPr>
          <a:xfrm>
            <a:off x="5701915" y="4954454"/>
            <a:ext cx="1445693" cy="422423"/>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Business &amp; </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Corporate</a:t>
            </a:r>
            <a:endParaRPr lang="en-US" sz="1000" dirty="0">
              <a:solidFill>
                <a:prstClr val="black"/>
              </a:solidFill>
              <a:latin typeface="Candara" pitchFamily="34" charset="0"/>
              <a:ea typeface="+mn-ea"/>
              <a:cs typeface="+mn-cs"/>
            </a:endParaRPr>
          </a:p>
        </p:txBody>
      </p:sp>
      <p:sp>
        <p:nvSpPr>
          <p:cNvPr id="12" name="TextBox 11"/>
          <p:cNvSpPr txBox="1"/>
          <p:nvPr/>
        </p:nvSpPr>
        <p:spPr>
          <a:xfrm>
            <a:off x="7071661" y="4950222"/>
            <a:ext cx="1115097" cy="430886"/>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Web,  Marketing, </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PR &amp;Social</a:t>
            </a:r>
          </a:p>
        </p:txBody>
      </p:sp>
      <p:sp>
        <p:nvSpPr>
          <p:cNvPr id="13" name="TextBox 12"/>
          <p:cNvSpPr txBox="1"/>
          <p:nvPr/>
        </p:nvSpPr>
        <p:spPr>
          <a:xfrm>
            <a:off x="8224573" y="4950222"/>
            <a:ext cx="1105192" cy="430887"/>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Legal,  Finance &amp;</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Accounting</a:t>
            </a:r>
            <a:endParaRPr lang="en-US" dirty="0">
              <a:solidFill>
                <a:srgbClr val="FFFFFF"/>
              </a:solidFill>
              <a:latin typeface="Candara" pitchFamily="34" charset="0"/>
              <a:ea typeface="+mn-ea"/>
              <a:cs typeface="+mn-cs"/>
            </a:endParaRPr>
          </a:p>
        </p:txBody>
      </p:sp>
      <p:sp>
        <p:nvSpPr>
          <p:cNvPr id="14" name="TextBox 13"/>
          <p:cNvSpPr txBox="1"/>
          <p:nvPr/>
        </p:nvSpPr>
        <p:spPr>
          <a:xfrm>
            <a:off x="9428489" y="4965610"/>
            <a:ext cx="946093" cy="400110"/>
          </a:xfrm>
          <a:prstGeom prst="rect">
            <a:avLst/>
          </a:prstGeom>
          <a:noFill/>
        </p:spPr>
        <p:txBody>
          <a:bodyPr wrap="none" rtlCol="0">
            <a:spAutoFit/>
          </a:bodyPr>
          <a:lstStyle/>
          <a:p>
            <a:pPr algn="ctr" defTabSz="914400" fontAlgn="auto">
              <a:spcBef>
                <a:spcPts val="0"/>
              </a:spcBef>
              <a:spcAft>
                <a:spcPts val="0"/>
              </a:spcAft>
            </a:pPr>
            <a:r>
              <a:rPr lang="en-US" sz="1000" dirty="0">
                <a:solidFill>
                  <a:srgbClr val="FFFFFF"/>
                </a:solidFill>
                <a:latin typeface="Candara" pitchFamily="34" charset="0"/>
                <a:ea typeface="+mn-ea"/>
                <a:cs typeface="Verdana"/>
              </a:rPr>
              <a:t>Workplace </a:t>
            </a:r>
          </a:p>
          <a:p>
            <a:pPr algn="ctr" defTabSz="914400" fontAlgn="auto">
              <a:spcBef>
                <a:spcPts val="0"/>
              </a:spcBef>
              <a:spcAft>
                <a:spcPts val="0"/>
              </a:spcAft>
            </a:pPr>
            <a:r>
              <a:rPr lang="en-US" sz="1000" dirty="0">
                <a:solidFill>
                  <a:srgbClr val="FFFFFF"/>
                </a:solidFill>
                <a:latin typeface="Candara" pitchFamily="34" charset="0"/>
                <a:ea typeface="+mn-ea"/>
                <a:cs typeface="Verdana"/>
              </a:rPr>
              <a:t>Requirements</a:t>
            </a:r>
          </a:p>
        </p:txBody>
      </p:sp>
      <p:sp>
        <p:nvSpPr>
          <p:cNvPr id="15" name="TextBox 14"/>
          <p:cNvSpPr txBox="1"/>
          <p:nvPr/>
        </p:nvSpPr>
        <p:spPr>
          <a:xfrm>
            <a:off x="2828907" y="4950222"/>
            <a:ext cx="1304933" cy="430887"/>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Technical &amp;</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Programming</a:t>
            </a:r>
          </a:p>
        </p:txBody>
      </p:sp>
      <p:grpSp>
        <p:nvGrpSpPr>
          <p:cNvPr id="16" name="Group 15"/>
          <p:cNvGrpSpPr/>
          <p:nvPr userDrawn="1"/>
        </p:nvGrpSpPr>
        <p:grpSpPr>
          <a:xfrm>
            <a:off x="1471585" y="4769469"/>
            <a:ext cx="7858180" cy="792088"/>
            <a:chOff x="1021760" y="5517232"/>
            <a:chExt cx="7858180" cy="792088"/>
          </a:xfrm>
        </p:grpSpPr>
        <p:cxnSp>
          <p:nvCxnSpPr>
            <p:cNvPr id="17" name="Straight Connector 16"/>
            <p:cNvCxnSpPr/>
            <p:nvPr/>
          </p:nvCxnSpPr>
          <p:spPr>
            <a:xfrm>
              <a:off x="1021760"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307644"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36404"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879940"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236602"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593924"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36932"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3074"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sp>
        <p:nvSpPr>
          <p:cNvPr id="24" name="TextBox 23"/>
          <p:cNvSpPr txBox="1"/>
          <p:nvPr userDrawn="1"/>
        </p:nvSpPr>
        <p:spPr>
          <a:xfrm>
            <a:off x="467543" y="908720"/>
            <a:ext cx="6433329" cy="4247317"/>
          </a:xfrm>
          <a:prstGeom prst="rect">
            <a:avLst/>
          </a:prstGeom>
          <a:noFill/>
        </p:spPr>
        <p:txBody>
          <a:bodyPr wrap="square">
            <a:spAutoFit/>
          </a:bodyPr>
          <a:lstStyle/>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World Class Training Solutions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Subject Matter Experts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Highest Quality Training Material</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Accelerated Learning Techniques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Project, Programme and Change  Management, </a:t>
            </a:r>
          </a:p>
          <a:p>
            <a:pPr defTabSz="914400" fontAlgn="auto">
              <a:lnSpc>
                <a:spcPct val="140000"/>
              </a:lnSpc>
              <a:spcBef>
                <a:spcPts val="0"/>
              </a:spcBef>
              <a:spcAft>
                <a:spcPts val="0"/>
              </a:spcAft>
              <a:defRPr/>
            </a:pPr>
            <a:r>
              <a:rPr lang="en-GB" dirty="0">
                <a:solidFill>
                  <a:prstClr val="black"/>
                </a:solidFill>
                <a:latin typeface="Candara" pitchFamily="34" charset="0"/>
                <a:ea typeface="Verdana" panose="020B0604030504040204" pitchFamily="34" charset="0"/>
                <a:cs typeface="Verdana" panose="020B0604030504040204" pitchFamily="34" charset="0"/>
              </a:rPr>
              <a:t>     ITIL Consultancy</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Bespoke tailor made training solutions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PRINCE2®, MSP®, Change Management, </a:t>
            </a:r>
          </a:p>
          <a:p>
            <a:pPr defTabSz="914400" fontAlgn="auto">
              <a:lnSpc>
                <a:spcPct val="140000"/>
              </a:lnSpc>
              <a:spcBef>
                <a:spcPts val="0"/>
              </a:spcBef>
              <a:spcAft>
                <a:spcPts val="0"/>
              </a:spcAft>
              <a:defRPr/>
            </a:pPr>
            <a:r>
              <a:rPr lang="en-GB" dirty="0">
                <a:solidFill>
                  <a:prstClr val="black"/>
                </a:solidFill>
                <a:latin typeface="Candara" pitchFamily="34" charset="0"/>
                <a:ea typeface="Verdana" panose="020B0604030504040204" pitchFamily="34" charset="0"/>
                <a:cs typeface="Verdana" panose="020B0604030504040204" pitchFamily="34" charset="0"/>
              </a:rPr>
              <a:t>     ITIL and Soft skills and more</a:t>
            </a:r>
          </a:p>
          <a:p>
            <a:pPr defTabSz="914400" fontAlgn="auto">
              <a:spcBef>
                <a:spcPts val="0"/>
              </a:spcBef>
              <a:spcAft>
                <a:spcPts val="0"/>
              </a:spcAft>
            </a:pPr>
            <a:endParaRPr lang="en-US" dirty="0">
              <a:solidFill>
                <a:prstClr val="black"/>
              </a:solidFill>
              <a:latin typeface="Candara" pitchFamily="34" charset="0"/>
              <a:ea typeface="Verdana" panose="020B0604030504040204" pitchFamily="34" charset="0"/>
              <a:cs typeface="Verdana" panose="020B0604030504040204" pitchFamily="34" charset="0"/>
            </a:endParaRPr>
          </a:p>
          <a:p>
            <a:pPr marL="285750" indent="-285750" defTabSz="914400" fontAlgn="auto">
              <a:lnSpc>
                <a:spcPct val="140000"/>
              </a:lnSpc>
              <a:spcBef>
                <a:spcPts val="0"/>
              </a:spcBef>
              <a:spcAft>
                <a:spcPts val="0"/>
              </a:spcAft>
              <a:buFont typeface="Courier New"/>
              <a:buChar char="o"/>
              <a:defRPr/>
            </a:pPr>
            <a:endParaRPr lang="en-GB" dirty="0">
              <a:solidFill>
                <a:prstClr val="black"/>
              </a:solidFill>
              <a:latin typeface="Candara" pitchFamily="34" charset="0"/>
              <a:ea typeface="Verdana" panose="020B0604030504040204" pitchFamily="34" charset="0"/>
              <a:cs typeface="Verdana" panose="020B0604030504040204" pitchFamily="34" charset="0"/>
            </a:endParaRPr>
          </a:p>
        </p:txBody>
      </p:sp>
      <p:sp>
        <p:nvSpPr>
          <p:cNvPr id="25" name="Title 1"/>
          <p:cNvSpPr txBox="1">
            <a:spLocks/>
          </p:cNvSpPr>
          <p:nvPr userDrawn="1"/>
        </p:nvSpPr>
        <p:spPr>
          <a:xfrm>
            <a:off x="467544" y="-27384"/>
            <a:ext cx="75795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GB" altLang="en-US" sz="4000" dirty="0">
                <a:solidFill>
                  <a:prstClr val="black"/>
                </a:solidFill>
                <a:latin typeface="Candara" pitchFamily="34" charset="0"/>
                <a:ea typeface="Verdana" panose="020B0604030504040204" pitchFamily="34" charset="0"/>
                <a:cs typeface="Verdana" panose="020B0604030504040204" pitchFamily="34" charset="0"/>
              </a:rPr>
              <a:t>About The Knowledge Academy</a:t>
            </a:r>
          </a:p>
        </p:txBody>
      </p:sp>
      <p:pic>
        <p:nvPicPr>
          <p:cNvPr id="26" name="Picture 2" descr="E:\Project\Sangz\other\CourseTemp\10256182_xl.jpg"/>
          <p:cNvPicPr>
            <a:picLocks noChangeAspect="1" noChangeArrowheads="1"/>
          </p:cNvPicPr>
          <p:nvPr userDrawn="1"/>
        </p:nvPicPr>
        <p:blipFill>
          <a:blip r:embed="rId3" cstate="print"/>
          <a:srcRect/>
          <a:stretch>
            <a:fillRect/>
          </a:stretch>
        </p:blipFill>
        <p:spPr bwMode="auto">
          <a:xfrm>
            <a:off x="7758129" y="954071"/>
            <a:ext cx="2566372" cy="3200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785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dministration">
    <p:spTree>
      <p:nvGrpSpPr>
        <p:cNvPr id="1" name=""/>
        <p:cNvGrpSpPr/>
        <p:nvPr/>
      </p:nvGrpSpPr>
      <p:grpSpPr>
        <a:xfrm>
          <a:off x="0" y="0"/>
          <a:ext cx="0" cy="0"/>
          <a:chOff x="0" y="0"/>
          <a:chExt cx="0" cy="0"/>
        </a:xfrm>
      </p:grpSpPr>
      <p:sp>
        <p:nvSpPr>
          <p:cNvPr id="3" name="TextBox 2"/>
          <p:cNvSpPr txBox="1"/>
          <p:nvPr userDrawn="1"/>
        </p:nvSpPr>
        <p:spPr>
          <a:xfrm>
            <a:off x="467543" y="908720"/>
            <a:ext cx="6433329" cy="3546484"/>
          </a:xfrm>
          <a:prstGeom prst="rect">
            <a:avLst/>
          </a:prstGeom>
          <a:noFill/>
        </p:spPr>
        <p:txBody>
          <a:bodyPr wrap="square">
            <a:spAutoFit/>
          </a:bodyPr>
          <a:lstStyle/>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Trainer</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Fire Procedures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Facilities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Days/Times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Breaks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Special Needs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Delegate ID check</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Phones &amp; Mobile devices</a:t>
            </a:r>
          </a:p>
          <a:p>
            <a:pPr marL="285750" indent="-285750" defTabSz="914400" fontAlgn="auto">
              <a:lnSpc>
                <a:spcPct val="140000"/>
              </a:lnSpc>
              <a:spcBef>
                <a:spcPts val="0"/>
              </a:spcBef>
              <a:spcAft>
                <a:spcPts val="0"/>
              </a:spcAft>
              <a:buFont typeface="Courier New"/>
              <a:buChar char="o"/>
              <a:defRPr/>
            </a:pPr>
            <a:endParaRPr lang="en-IN" dirty="0">
              <a:solidFill>
                <a:prstClr val="black"/>
              </a:solidFill>
              <a:latin typeface="Candara" pitchFamily="34" charset="0"/>
              <a:ea typeface="Verdana" panose="020B0604030504040204" pitchFamily="34" charset="0"/>
              <a:cs typeface="Verdana" panose="020B0604030504040204" pitchFamily="34" charset="0"/>
            </a:endParaRPr>
          </a:p>
        </p:txBody>
      </p:sp>
      <p:sp>
        <p:nvSpPr>
          <p:cNvPr id="4" name="Title 1"/>
          <p:cNvSpPr txBox="1">
            <a:spLocks/>
          </p:cNvSpPr>
          <p:nvPr userDrawn="1"/>
        </p:nvSpPr>
        <p:spPr>
          <a:xfrm>
            <a:off x="467544" y="-27384"/>
            <a:ext cx="75795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GB" altLang="en-US" sz="4000" dirty="0">
                <a:solidFill>
                  <a:prstClr val="black"/>
                </a:solidFill>
                <a:latin typeface="Candara" pitchFamily="34" charset="0"/>
                <a:ea typeface="Verdana" panose="020B0604030504040204" pitchFamily="34" charset="0"/>
                <a:cs typeface="Verdana" panose="020B0604030504040204" pitchFamily="34" charset="0"/>
              </a:rPr>
              <a:t>Administration</a:t>
            </a:r>
          </a:p>
        </p:txBody>
      </p:sp>
      <p:pic>
        <p:nvPicPr>
          <p:cNvPr id="5" name="Picture 4" descr="29744174_l.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9250" t="9434" r="5893" b="5355"/>
          <a:stretch/>
        </p:blipFill>
        <p:spPr>
          <a:xfrm>
            <a:off x="7615253" y="882633"/>
            <a:ext cx="2475809" cy="3721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2" descr="E:\Project\Sangz\other\Picture211.jpg"/>
          <p:cNvPicPr>
            <a:picLocks noChangeAspect="1" noChangeArrowheads="1"/>
          </p:cNvPicPr>
          <p:nvPr userDrawn="1"/>
        </p:nvPicPr>
        <p:blipFill>
          <a:blip r:embed="rId3" cstate="print"/>
          <a:srcRect/>
          <a:stretch>
            <a:fillRect/>
          </a:stretch>
        </p:blipFill>
        <p:spPr bwMode="auto">
          <a:xfrm>
            <a:off x="0" y="5597541"/>
            <a:ext cx="10801350" cy="612577"/>
          </a:xfrm>
          <a:prstGeom prst="rect">
            <a:avLst/>
          </a:prstGeom>
          <a:noFill/>
        </p:spPr>
      </p:pic>
    </p:spTree>
    <p:extLst>
      <p:ext uri="{BB962C8B-B14F-4D97-AF65-F5344CB8AC3E}">
        <p14:creationId xmlns:p14="http://schemas.microsoft.com/office/powerpoint/2010/main" val="40266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About TKA">
    <p:spTree>
      <p:nvGrpSpPr>
        <p:cNvPr id="1" name=""/>
        <p:cNvGrpSpPr/>
        <p:nvPr/>
      </p:nvGrpSpPr>
      <p:grpSpPr>
        <a:xfrm>
          <a:off x="0" y="0"/>
          <a:ext cx="0" cy="0"/>
          <a:chOff x="0" y="0"/>
          <a:chExt cx="0" cy="0"/>
        </a:xfrm>
      </p:grpSpPr>
      <p:sp>
        <p:nvSpPr>
          <p:cNvPr id="5" name="Rectangle 4"/>
          <p:cNvSpPr/>
          <p:nvPr userDrawn="1"/>
        </p:nvSpPr>
        <p:spPr>
          <a:xfrm>
            <a:off x="-571" y="4740285"/>
            <a:ext cx="10801350" cy="857256"/>
          </a:xfrm>
          <a:prstGeom prst="rect">
            <a:avLst/>
          </a:prstGeom>
          <a:solidFill>
            <a:srgbClr val="0669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dirty="0">
              <a:solidFill>
                <a:prstClr val="white"/>
              </a:solidFill>
            </a:endParaRPr>
          </a:p>
        </p:txBody>
      </p:sp>
      <p:sp>
        <p:nvSpPr>
          <p:cNvPr id="8" name="TextBox 7"/>
          <p:cNvSpPr txBox="1"/>
          <p:nvPr/>
        </p:nvSpPr>
        <p:spPr>
          <a:xfrm>
            <a:off x="1505333" y="4811723"/>
            <a:ext cx="1252136" cy="707885"/>
          </a:xfrm>
          <a:prstGeom prst="rect">
            <a:avLst/>
          </a:prstGeom>
          <a:noFill/>
        </p:spPr>
        <p:txBody>
          <a:bodyPr wrap="square" rtlCol="0">
            <a:spAutoFit/>
          </a:bodyPr>
          <a:lstStyle/>
          <a:p>
            <a:pPr algn="ctr" defTabSz="914400" fontAlgn="auto">
              <a:spcBef>
                <a:spcPts val="0"/>
              </a:spcBef>
              <a:spcAft>
                <a:spcPts val="0"/>
              </a:spcAft>
            </a:pPr>
            <a:r>
              <a:rPr lang="en-US" sz="1000" dirty="0">
                <a:solidFill>
                  <a:srgbClr val="FFFFFF"/>
                </a:solidFill>
                <a:latin typeface="Candara" pitchFamily="34" charset="0"/>
                <a:ea typeface="+mn-ea"/>
                <a:cs typeface="Verdana"/>
              </a:rPr>
              <a:t>Business  Architecture &amp; Systems </a:t>
            </a:r>
          </a:p>
          <a:p>
            <a:pPr algn="ctr" defTabSz="914400" fontAlgn="auto">
              <a:spcBef>
                <a:spcPts val="0"/>
              </a:spcBef>
              <a:spcAft>
                <a:spcPts val="0"/>
              </a:spcAft>
            </a:pPr>
            <a:r>
              <a:rPr lang="en-US" sz="1000" dirty="0">
                <a:solidFill>
                  <a:srgbClr val="FFFFFF"/>
                </a:solidFill>
                <a:latin typeface="Candara" pitchFamily="34" charset="0"/>
                <a:ea typeface="+mn-ea"/>
                <a:cs typeface="Verdana"/>
              </a:rPr>
              <a:t>Design</a:t>
            </a:r>
          </a:p>
        </p:txBody>
      </p:sp>
      <p:sp>
        <p:nvSpPr>
          <p:cNvPr id="9" name="TextBox 8"/>
          <p:cNvSpPr txBox="1"/>
          <p:nvPr userDrawn="1"/>
        </p:nvSpPr>
        <p:spPr>
          <a:xfrm>
            <a:off x="42825" y="4865583"/>
            <a:ext cx="1445693" cy="600164"/>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prstClr val="white"/>
                </a:solidFill>
                <a:latin typeface="Candara" pitchFamily="34" charset="0"/>
                <a:ea typeface="+mn-ea"/>
                <a:cs typeface="Verdana"/>
              </a:rPr>
              <a:t>Project Management,</a:t>
            </a:r>
          </a:p>
          <a:p>
            <a:pPr algn="ctr" defTabSz="914400" fontAlgn="auto">
              <a:lnSpc>
                <a:spcPct val="110000"/>
              </a:lnSpc>
              <a:spcBef>
                <a:spcPts val="0"/>
              </a:spcBef>
              <a:spcAft>
                <a:spcPts val="0"/>
              </a:spcAft>
            </a:pPr>
            <a:r>
              <a:rPr lang="en-US" sz="1000" dirty="0">
                <a:solidFill>
                  <a:prstClr val="white"/>
                </a:solidFill>
                <a:latin typeface="Candara" pitchFamily="34" charset="0"/>
                <a:ea typeface="+mn-ea"/>
                <a:cs typeface="Verdana"/>
              </a:rPr>
              <a:t>Management </a:t>
            </a:r>
          </a:p>
          <a:p>
            <a:pPr algn="ctr" defTabSz="914400" fontAlgn="auto">
              <a:lnSpc>
                <a:spcPct val="110000"/>
              </a:lnSpc>
              <a:spcBef>
                <a:spcPts val="0"/>
              </a:spcBef>
              <a:spcAft>
                <a:spcPts val="0"/>
              </a:spcAft>
            </a:pPr>
            <a:r>
              <a:rPr lang="en-US" sz="1000" dirty="0">
                <a:solidFill>
                  <a:prstClr val="white"/>
                </a:solidFill>
                <a:latin typeface="Candara" pitchFamily="34" charset="0"/>
                <a:ea typeface="+mn-ea"/>
                <a:cs typeface="Verdana"/>
              </a:rPr>
              <a:t>&amp; Leadership</a:t>
            </a:r>
            <a:endParaRPr lang="en-US" sz="1000" dirty="0">
              <a:solidFill>
                <a:prstClr val="white"/>
              </a:solidFill>
              <a:latin typeface="Candara" pitchFamily="34" charset="0"/>
              <a:ea typeface="+mn-ea"/>
              <a:cs typeface="+mn-cs"/>
            </a:endParaRPr>
          </a:p>
        </p:txBody>
      </p:sp>
      <p:sp>
        <p:nvSpPr>
          <p:cNvPr id="10" name="TextBox 9"/>
          <p:cNvSpPr txBox="1"/>
          <p:nvPr/>
        </p:nvSpPr>
        <p:spPr>
          <a:xfrm>
            <a:off x="4186229" y="5026037"/>
            <a:ext cx="1445693" cy="253146"/>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Computer Software</a:t>
            </a:r>
            <a:endParaRPr lang="en-US" sz="1000" dirty="0">
              <a:solidFill>
                <a:prstClr val="black"/>
              </a:solidFill>
              <a:latin typeface="Candara" pitchFamily="34" charset="0"/>
              <a:ea typeface="+mn-ea"/>
              <a:cs typeface="+mn-cs"/>
            </a:endParaRPr>
          </a:p>
        </p:txBody>
      </p:sp>
      <p:sp>
        <p:nvSpPr>
          <p:cNvPr id="11" name="TextBox 10"/>
          <p:cNvSpPr txBox="1"/>
          <p:nvPr/>
        </p:nvSpPr>
        <p:spPr>
          <a:xfrm>
            <a:off x="5701915" y="4954454"/>
            <a:ext cx="1445693" cy="422423"/>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Business &amp; </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Corporate</a:t>
            </a:r>
            <a:endParaRPr lang="en-US" sz="1000" dirty="0">
              <a:solidFill>
                <a:prstClr val="black"/>
              </a:solidFill>
              <a:latin typeface="Candara" pitchFamily="34" charset="0"/>
              <a:ea typeface="+mn-ea"/>
              <a:cs typeface="+mn-cs"/>
            </a:endParaRPr>
          </a:p>
        </p:txBody>
      </p:sp>
      <p:sp>
        <p:nvSpPr>
          <p:cNvPr id="12" name="TextBox 11"/>
          <p:cNvSpPr txBox="1"/>
          <p:nvPr/>
        </p:nvSpPr>
        <p:spPr>
          <a:xfrm>
            <a:off x="7071661" y="4950222"/>
            <a:ext cx="1115097" cy="430886"/>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Web,  Marketing, </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PR &amp;Social</a:t>
            </a:r>
          </a:p>
        </p:txBody>
      </p:sp>
      <p:sp>
        <p:nvSpPr>
          <p:cNvPr id="13" name="TextBox 12"/>
          <p:cNvSpPr txBox="1"/>
          <p:nvPr/>
        </p:nvSpPr>
        <p:spPr>
          <a:xfrm>
            <a:off x="8224573" y="4950222"/>
            <a:ext cx="1105192" cy="430887"/>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Legal,  Finance &amp;</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Accounting</a:t>
            </a:r>
            <a:endParaRPr lang="en-US" dirty="0">
              <a:solidFill>
                <a:srgbClr val="FFFFFF"/>
              </a:solidFill>
              <a:latin typeface="Candara" pitchFamily="34" charset="0"/>
              <a:ea typeface="+mn-ea"/>
              <a:cs typeface="+mn-cs"/>
            </a:endParaRPr>
          </a:p>
        </p:txBody>
      </p:sp>
      <p:sp>
        <p:nvSpPr>
          <p:cNvPr id="14" name="TextBox 13"/>
          <p:cNvSpPr txBox="1"/>
          <p:nvPr/>
        </p:nvSpPr>
        <p:spPr>
          <a:xfrm>
            <a:off x="9428489" y="4965610"/>
            <a:ext cx="946093" cy="400110"/>
          </a:xfrm>
          <a:prstGeom prst="rect">
            <a:avLst/>
          </a:prstGeom>
          <a:noFill/>
        </p:spPr>
        <p:txBody>
          <a:bodyPr wrap="none" rtlCol="0">
            <a:spAutoFit/>
          </a:bodyPr>
          <a:lstStyle/>
          <a:p>
            <a:pPr algn="ctr" defTabSz="914400" fontAlgn="auto">
              <a:spcBef>
                <a:spcPts val="0"/>
              </a:spcBef>
              <a:spcAft>
                <a:spcPts val="0"/>
              </a:spcAft>
            </a:pPr>
            <a:r>
              <a:rPr lang="en-US" sz="1000" dirty="0">
                <a:solidFill>
                  <a:srgbClr val="FFFFFF"/>
                </a:solidFill>
                <a:latin typeface="Candara" pitchFamily="34" charset="0"/>
                <a:ea typeface="+mn-ea"/>
                <a:cs typeface="Verdana"/>
              </a:rPr>
              <a:t>Workplace </a:t>
            </a:r>
          </a:p>
          <a:p>
            <a:pPr algn="ctr" defTabSz="914400" fontAlgn="auto">
              <a:spcBef>
                <a:spcPts val="0"/>
              </a:spcBef>
              <a:spcAft>
                <a:spcPts val="0"/>
              </a:spcAft>
            </a:pPr>
            <a:r>
              <a:rPr lang="en-US" sz="1000" dirty="0">
                <a:solidFill>
                  <a:srgbClr val="FFFFFF"/>
                </a:solidFill>
                <a:latin typeface="Candara" pitchFamily="34" charset="0"/>
                <a:ea typeface="+mn-ea"/>
                <a:cs typeface="Verdana"/>
              </a:rPr>
              <a:t>Requirements</a:t>
            </a:r>
          </a:p>
        </p:txBody>
      </p:sp>
      <p:sp>
        <p:nvSpPr>
          <p:cNvPr id="15" name="TextBox 14"/>
          <p:cNvSpPr txBox="1"/>
          <p:nvPr/>
        </p:nvSpPr>
        <p:spPr>
          <a:xfrm>
            <a:off x="2828907" y="4950222"/>
            <a:ext cx="1304933" cy="430887"/>
          </a:xfrm>
          <a:prstGeom prst="rect">
            <a:avLst/>
          </a:prstGeom>
          <a:noFill/>
        </p:spPr>
        <p:txBody>
          <a:bodyPr wrap="square" rtlCol="0">
            <a:spAutoFit/>
          </a:bodyPr>
          <a:lstStyle/>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Technical &amp;</a:t>
            </a:r>
          </a:p>
          <a:p>
            <a:pPr algn="ctr" defTabSz="914400" fontAlgn="auto">
              <a:lnSpc>
                <a:spcPct val="110000"/>
              </a:lnSpc>
              <a:spcBef>
                <a:spcPts val="0"/>
              </a:spcBef>
              <a:spcAft>
                <a:spcPts val="0"/>
              </a:spcAft>
            </a:pPr>
            <a:r>
              <a:rPr lang="en-US" sz="1000" dirty="0">
                <a:solidFill>
                  <a:srgbClr val="FFFFFF"/>
                </a:solidFill>
                <a:latin typeface="Candara" pitchFamily="34" charset="0"/>
                <a:ea typeface="+mn-ea"/>
                <a:cs typeface="Verdana"/>
              </a:rPr>
              <a:t>Programming</a:t>
            </a:r>
          </a:p>
        </p:txBody>
      </p:sp>
      <p:grpSp>
        <p:nvGrpSpPr>
          <p:cNvPr id="16" name="Group 15"/>
          <p:cNvGrpSpPr/>
          <p:nvPr userDrawn="1"/>
        </p:nvGrpSpPr>
        <p:grpSpPr>
          <a:xfrm>
            <a:off x="1471585" y="4769469"/>
            <a:ext cx="7858180" cy="792088"/>
            <a:chOff x="1021760" y="5517232"/>
            <a:chExt cx="7858180" cy="792088"/>
          </a:xfrm>
        </p:grpSpPr>
        <p:cxnSp>
          <p:nvCxnSpPr>
            <p:cNvPr id="17" name="Straight Connector 16"/>
            <p:cNvCxnSpPr/>
            <p:nvPr/>
          </p:nvCxnSpPr>
          <p:spPr>
            <a:xfrm>
              <a:off x="1021760"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307644"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36404"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879940"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236602"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593924"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36932" y="5517232"/>
              <a:ext cx="0" cy="7920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3074"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sp>
        <p:nvSpPr>
          <p:cNvPr id="24" name="TextBox 23"/>
          <p:cNvSpPr txBox="1"/>
          <p:nvPr userDrawn="1"/>
        </p:nvSpPr>
        <p:spPr>
          <a:xfrm>
            <a:off x="467543" y="908720"/>
            <a:ext cx="6433329" cy="4247317"/>
          </a:xfrm>
          <a:prstGeom prst="rect">
            <a:avLst/>
          </a:prstGeom>
          <a:noFill/>
        </p:spPr>
        <p:txBody>
          <a:bodyPr wrap="square">
            <a:spAutoFit/>
          </a:bodyPr>
          <a:lstStyle/>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World Class Training Solutions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Subject Matter Experts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Highest Quality Training Material</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Accelerated Learning Techniques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Project, Programme and Change  Management, </a:t>
            </a:r>
          </a:p>
          <a:p>
            <a:pPr defTabSz="914400" fontAlgn="auto">
              <a:lnSpc>
                <a:spcPct val="140000"/>
              </a:lnSpc>
              <a:spcBef>
                <a:spcPts val="0"/>
              </a:spcBef>
              <a:spcAft>
                <a:spcPts val="0"/>
              </a:spcAft>
              <a:defRPr/>
            </a:pPr>
            <a:r>
              <a:rPr lang="en-GB" dirty="0">
                <a:solidFill>
                  <a:prstClr val="black"/>
                </a:solidFill>
                <a:latin typeface="Candara" pitchFamily="34" charset="0"/>
                <a:ea typeface="Verdana" panose="020B0604030504040204" pitchFamily="34" charset="0"/>
                <a:cs typeface="Verdana" panose="020B0604030504040204" pitchFamily="34" charset="0"/>
              </a:rPr>
              <a:t>     ITIL Consultancy</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Bespoke tailor made training solutions</a:t>
            </a:r>
          </a:p>
          <a:p>
            <a:pPr marL="285750" indent="-285750" defTabSz="914400" fontAlgn="auto">
              <a:lnSpc>
                <a:spcPct val="140000"/>
              </a:lnSpc>
              <a:spcBef>
                <a:spcPts val="0"/>
              </a:spcBef>
              <a:spcAft>
                <a:spcPts val="0"/>
              </a:spcAft>
              <a:buFont typeface="Courier New"/>
              <a:buChar char="o"/>
              <a:defRPr/>
            </a:pPr>
            <a:r>
              <a:rPr lang="en-GB" dirty="0">
                <a:solidFill>
                  <a:prstClr val="black"/>
                </a:solidFill>
                <a:latin typeface="Candara" pitchFamily="34" charset="0"/>
                <a:ea typeface="Verdana" panose="020B0604030504040204" pitchFamily="34" charset="0"/>
                <a:cs typeface="Verdana" panose="020B0604030504040204" pitchFamily="34" charset="0"/>
              </a:rPr>
              <a:t>PRINCE2®, MSP®, Change Management, </a:t>
            </a:r>
          </a:p>
          <a:p>
            <a:pPr defTabSz="914400" fontAlgn="auto">
              <a:lnSpc>
                <a:spcPct val="140000"/>
              </a:lnSpc>
              <a:spcBef>
                <a:spcPts val="0"/>
              </a:spcBef>
              <a:spcAft>
                <a:spcPts val="0"/>
              </a:spcAft>
              <a:defRPr/>
            </a:pPr>
            <a:r>
              <a:rPr lang="en-GB" dirty="0">
                <a:solidFill>
                  <a:prstClr val="black"/>
                </a:solidFill>
                <a:latin typeface="Candara" pitchFamily="34" charset="0"/>
                <a:ea typeface="Verdana" panose="020B0604030504040204" pitchFamily="34" charset="0"/>
                <a:cs typeface="Verdana" panose="020B0604030504040204" pitchFamily="34" charset="0"/>
              </a:rPr>
              <a:t>     ITIL and Soft skills and more</a:t>
            </a:r>
          </a:p>
          <a:p>
            <a:pPr defTabSz="914400" fontAlgn="auto">
              <a:spcBef>
                <a:spcPts val="0"/>
              </a:spcBef>
              <a:spcAft>
                <a:spcPts val="0"/>
              </a:spcAft>
            </a:pPr>
            <a:endParaRPr lang="en-US" dirty="0">
              <a:solidFill>
                <a:prstClr val="black"/>
              </a:solidFill>
              <a:latin typeface="Candara" pitchFamily="34" charset="0"/>
              <a:ea typeface="Verdana" panose="020B0604030504040204" pitchFamily="34" charset="0"/>
              <a:cs typeface="Verdana" panose="020B0604030504040204" pitchFamily="34" charset="0"/>
            </a:endParaRPr>
          </a:p>
          <a:p>
            <a:pPr marL="285750" indent="-285750" defTabSz="914400" fontAlgn="auto">
              <a:lnSpc>
                <a:spcPct val="140000"/>
              </a:lnSpc>
              <a:spcBef>
                <a:spcPts val="0"/>
              </a:spcBef>
              <a:spcAft>
                <a:spcPts val="0"/>
              </a:spcAft>
              <a:buFont typeface="Courier New"/>
              <a:buChar char="o"/>
              <a:defRPr/>
            </a:pPr>
            <a:endParaRPr lang="en-GB" dirty="0">
              <a:solidFill>
                <a:prstClr val="black"/>
              </a:solidFill>
              <a:latin typeface="Candara" pitchFamily="34" charset="0"/>
              <a:ea typeface="Verdana" panose="020B0604030504040204" pitchFamily="34" charset="0"/>
              <a:cs typeface="Verdana" panose="020B0604030504040204" pitchFamily="34" charset="0"/>
            </a:endParaRPr>
          </a:p>
        </p:txBody>
      </p:sp>
      <p:sp>
        <p:nvSpPr>
          <p:cNvPr id="25" name="Title 1"/>
          <p:cNvSpPr txBox="1">
            <a:spLocks/>
          </p:cNvSpPr>
          <p:nvPr userDrawn="1"/>
        </p:nvSpPr>
        <p:spPr>
          <a:xfrm>
            <a:off x="467544" y="-27384"/>
            <a:ext cx="75795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GB" altLang="en-US" sz="4000" dirty="0">
                <a:solidFill>
                  <a:prstClr val="black"/>
                </a:solidFill>
                <a:latin typeface="Candara" pitchFamily="34" charset="0"/>
                <a:ea typeface="Verdana" panose="020B0604030504040204" pitchFamily="34" charset="0"/>
                <a:cs typeface="Verdana" panose="020B0604030504040204" pitchFamily="34" charset="0"/>
              </a:rPr>
              <a:t>About The Knowledge Academy</a:t>
            </a:r>
          </a:p>
        </p:txBody>
      </p:sp>
      <p:pic>
        <p:nvPicPr>
          <p:cNvPr id="26" name="Picture 2" descr="E:\Project\Sangz\other\CourseTemp\10256182_xl.jpg"/>
          <p:cNvPicPr>
            <a:picLocks noChangeAspect="1" noChangeArrowheads="1"/>
          </p:cNvPicPr>
          <p:nvPr userDrawn="1"/>
        </p:nvPicPr>
        <p:blipFill>
          <a:blip r:embed="rId3" cstate="print"/>
          <a:srcRect/>
          <a:stretch>
            <a:fillRect/>
          </a:stretch>
        </p:blipFill>
        <p:spPr bwMode="auto">
          <a:xfrm>
            <a:off x="7758129" y="954071"/>
            <a:ext cx="2566372" cy="3200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6804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eader">
    <p:spTree>
      <p:nvGrpSpPr>
        <p:cNvPr id="1" name=""/>
        <p:cNvGrpSpPr/>
        <p:nvPr/>
      </p:nvGrpSpPr>
      <p:grpSpPr>
        <a:xfrm>
          <a:off x="0" y="0"/>
          <a:ext cx="0" cy="0"/>
          <a:chOff x="0" y="0"/>
          <a:chExt cx="0" cy="0"/>
        </a:xfrm>
      </p:grpSpPr>
      <p:pic>
        <p:nvPicPr>
          <p:cNvPr id="3074"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sp>
        <p:nvSpPr>
          <p:cNvPr id="2" name="Title 1"/>
          <p:cNvSpPr>
            <a:spLocks noGrp="1"/>
          </p:cNvSpPr>
          <p:nvPr>
            <p:ph type="title" hasCustomPrompt="1"/>
          </p:nvPr>
        </p:nvSpPr>
        <p:spPr>
          <a:xfrm>
            <a:off x="742950" y="2375991"/>
            <a:ext cx="9315450" cy="1252537"/>
          </a:xfrm>
          <a:prstGeom prst="rect">
            <a:avLst/>
          </a:prstGeom>
        </p:spPr>
        <p:txBody>
          <a:bodyPr/>
          <a:lstStyle>
            <a:lvl1pPr>
              <a:defRPr sz="2800">
                <a:latin typeface="Candara" panose="020E0502030303020204" pitchFamily="34" charset="0"/>
              </a:defRPr>
            </a:lvl1pPr>
          </a:lstStyle>
          <a:p>
            <a:r>
              <a:rPr lang="en-US" dirty="0"/>
              <a:t>Click to edit header</a:t>
            </a:r>
            <a:endParaRPr lang="en-GB" dirty="0"/>
          </a:p>
        </p:txBody>
      </p:sp>
    </p:spTree>
    <p:extLst>
      <p:ext uri="{BB962C8B-B14F-4D97-AF65-F5344CB8AC3E}">
        <p14:creationId xmlns:p14="http://schemas.microsoft.com/office/powerpoint/2010/main" val="20595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xam">
    <p:spTree>
      <p:nvGrpSpPr>
        <p:cNvPr id="1" name=""/>
        <p:cNvGrpSpPr/>
        <p:nvPr/>
      </p:nvGrpSpPr>
      <p:grpSpPr>
        <a:xfrm>
          <a:off x="0" y="0"/>
          <a:ext cx="0" cy="0"/>
          <a:chOff x="0" y="0"/>
          <a:chExt cx="0" cy="0"/>
        </a:xfrm>
      </p:grpSpPr>
      <p:pic>
        <p:nvPicPr>
          <p:cNvPr id="3074"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6625" y="954071"/>
            <a:ext cx="3178738" cy="3405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hasCustomPrompt="1"/>
          </p:nvPr>
        </p:nvSpPr>
        <p:spPr>
          <a:xfrm>
            <a:off x="467544" y="143743"/>
            <a:ext cx="9315450" cy="764977"/>
          </a:xfrm>
          <a:prstGeom prst="rect">
            <a:avLst/>
          </a:prstGeom>
        </p:spPr>
        <p:txBody>
          <a:bodyPr/>
          <a:lstStyle>
            <a:lvl1pPr>
              <a:defRPr sz="4000">
                <a:latin typeface="Candara" panose="020E0502030303020204" pitchFamily="34" charset="0"/>
              </a:defRPr>
            </a:lvl1pPr>
          </a:lstStyle>
          <a:p>
            <a:r>
              <a:rPr lang="en-US" dirty="0"/>
              <a:t>Click to edit examination title</a:t>
            </a:r>
            <a:endParaRPr lang="en-GB" dirty="0"/>
          </a:p>
        </p:txBody>
      </p:sp>
      <p:sp>
        <p:nvSpPr>
          <p:cNvPr id="7" name="Text Placeholder 6"/>
          <p:cNvSpPr>
            <a:spLocks noGrp="1"/>
          </p:cNvSpPr>
          <p:nvPr>
            <p:ph type="body" sz="quarter" idx="10"/>
          </p:nvPr>
        </p:nvSpPr>
        <p:spPr>
          <a:xfrm>
            <a:off x="468313" y="1368425"/>
            <a:ext cx="6012482" cy="2735758"/>
          </a:xfrm>
          <a:prstGeom prst="rect">
            <a:avLst/>
          </a:prstGeom>
        </p:spPr>
        <p:txBody>
          <a:bodyPr/>
          <a:lstStyle>
            <a:lvl1pPr>
              <a:defRPr sz="2400">
                <a:latin typeface="Candara" panose="020E0502030303020204" pitchFamily="34" charset="0"/>
              </a:defRPr>
            </a:lvl1pPr>
            <a:lvl2pPr>
              <a:defRPr sz="2400">
                <a:latin typeface="Candara" panose="020E0502030303020204" pitchFamily="34" charset="0"/>
              </a:defRPr>
            </a:lvl2pPr>
            <a:lvl3pPr>
              <a:defRPr sz="2400">
                <a:latin typeface="Candara" panose="020E0502030303020204" pitchFamily="34" charset="0"/>
              </a:defRPr>
            </a:lvl3pPr>
            <a:lvl4pPr>
              <a:defRPr sz="2400">
                <a:latin typeface="Candara" panose="020E0502030303020204" pitchFamily="34" charset="0"/>
              </a:defRPr>
            </a:lvl4pPr>
            <a:lvl5pPr>
              <a:defRPr sz="2400">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858667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and Pic">
    <p:spTree>
      <p:nvGrpSpPr>
        <p:cNvPr id="1" name=""/>
        <p:cNvGrpSpPr/>
        <p:nvPr/>
      </p:nvGrpSpPr>
      <p:grpSpPr>
        <a:xfrm>
          <a:off x="0" y="0"/>
          <a:ext cx="0" cy="0"/>
          <a:chOff x="0" y="0"/>
          <a:chExt cx="0" cy="0"/>
        </a:xfrm>
      </p:grpSpPr>
      <p:pic>
        <p:nvPicPr>
          <p:cNvPr id="3" name="Picture 2" descr="E:\Project\Sangz\other\Picture1clrlogo.png"/>
          <p:cNvPicPr>
            <a:picLocks noChangeAspect="1" noChangeArrowheads="1"/>
          </p:cNvPicPr>
          <p:nvPr userDrawn="1"/>
        </p:nvPicPr>
        <p:blipFill>
          <a:blip r:embed="rId2" cstate="print"/>
          <a:srcRect/>
          <a:stretch>
            <a:fillRect/>
          </a:stretch>
        </p:blipFill>
        <p:spPr bwMode="auto">
          <a:xfrm>
            <a:off x="7632923" y="6198935"/>
            <a:ext cx="2585595" cy="281240"/>
          </a:xfrm>
          <a:prstGeom prst="rect">
            <a:avLst/>
          </a:prstGeom>
          <a:noFill/>
        </p:spPr>
      </p:pic>
      <p:sp>
        <p:nvSpPr>
          <p:cNvPr id="2" name="Title 1"/>
          <p:cNvSpPr>
            <a:spLocks noGrp="1"/>
          </p:cNvSpPr>
          <p:nvPr>
            <p:ph type="title"/>
          </p:nvPr>
        </p:nvSpPr>
        <p:spPr>
          <a:xfrm>
            <a:off x="216099" y="71735"/>
            <a:ext cx="9315450" cy="663351"/>
          </a:xfrm>
          <a:prstGeom prst="rect">
            <a:avLst/>
          </a:prstGeom>
        </p:spPr>
        <p:txBody>
          <a:bodyPr/>
          <a:lstStyle>
            <a:lvl1pPr algn="l">
              <a:defRPr sz="4000">
                <a:latin typeface="Candara" panose="020E0502030303020204" pitchFamily="34" charset="0"/>
              </a:defRPr>
            </a:lvl1pPr>
          </a:lstStyle>
          <a:p>
            <a:r>
              <a:rPr lang="en-US" smtClean="0"/>
              <a:t>Click to edit Master title style</a:t>
            </a:r>
            <a:endParaRPr lang="en-GB" dirty="0"/>
          </a:p>
        </p:txBody>
      </p:sp>
      <p:sp>
        <p:nvSpPr>
          <p:cNvPr id="5" name="Text Placeholder 4"/>
          <p:cNvSpPr>
            <a:spLocks noGrp="1"/>
          </p:cNvSpPr>
          <p:nvPr>
            <p:ph type="body" sz="quarter" idx="10"/>
          </p:nvPr>
        </p:nvSpPr>
        <p:spPr>
          <a:xfrm>
            <a:off x="742950" y="1367879"/>
            <a:ext cx="4535488"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Picture Placeholder 6"/>
          <p:cNvSpPr>
            <a:spLocks noGrp="1"/>
          </p:cNvSpPr>
          <p:nvPr>
            <p:ph type="pic" sz="quarter" idx="11"/>
          </p:nvPr>
        </p:nvSpPr>
        <p:spPr>
          <a:xfrm>
            <a:off x="6337300" y="1367879"/>
            <a:ext cx="4032250" cy="4608511"/>
          </a:xfrm>
          <a:prstGeom prst="rect">
            <a:avLst/>
          </a:prstGeom>
        </p:spPr>
        <p:txBody>
          <a:bodyPr/>
          <a:lstStyle/>
          <a:p>
            <a:r>
              <a:rPr lang="en-US" smtClean="0"/>
              <a:t>Click icon to add picture</a:t>
            </a:r>
            <a:endParaRPr lang="en-GB"/>
          </a:p>
        </p:txBody>
      </p:sp>
    </p:spTree>
    <p:extLst>
      <p:ext uri="{BB962C8B-B14F-4D97-AF65-F5344CB8AC3E}">
        <p14:creationId xmlns:p14="http://schemas.microsoft.com/office/powerpoint/2010/main" val="2062335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p:spTree>
      <p:nvGrpSpPr>
        <p:cNvPr id="1" name=""/>
        <p:cNvGrpSpPr/>
        <p:nvPr/>
      </p:nvGrpSpPr>
      <p:grpSpPr>
        <a:xfrm>
          <a:off x="0" y="0"/>
          <a:ext cx="0" cy="0"/>
          <a:chOff x="0" y="0"/>
          <a:chExt cx="0" cy="0"/>
        </a:xfrm>
      </p:grpSpPr>
      <p:pic>
        <p:nvPicPr>
          <p:cNvPr id="3" name="Picture 2" descr="E:\Project\Sangz\other\Picture1clrlogo.png"/>
          <p:cNvPicPr>
            <a:picLocks noChangeAspect="1" noChangeArrowheads="1"/>
          </p:cNvPicPr>
          <p:nvPr userDrawn="1"/>
        </p:nvPicPr>
        <p:blipFill>
          <a:blip r:embed="rId2" cstate="print"/>
          <a:srcRect/>
          <a:stretch>
            <a:fillRect/>
          </a:stretch>
        </p:blipFill>
        <p:spPr bwMode="auto">
          <a:xfrm>
            <a:off x="7632923" y="6198935"/>
            <a:ext cx="2585595" cy="281240"/>
          </a:xfrm>
          <a:prstGeom prst="rect">
            <a:avLst/>
          </a:prstGeom>
          <a:noFill/>
        </p:spPr>
      </p:pic>
      <p:sp>
        <p:nvSpPr>
          <p:cNvPr id="5" name="Text Placeholder 4"/>
          <p:cNvSpPr>
            <a:spLocks noGrp="1"/>
          </p:cNvSpPr>
          <p:nvPr>
            <p:ph type="body" sz="quarter" idx="10"/>
          </p:nvPr>
        </p:nvSpPr>
        <p:spPr>
          <a:xfrm>
            <a:off x="742950" y="1371139"/>
            <a:ext cx="9265221"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1"/>
          <p:cNvSpPr>
            <a:spLocks noGrp="1"/>
          </p:cNvSpPr>
          <p:nvPr>
            <p:ph type="title"/>
          </p:nvPr>
        </p:nvSpPr>
        <p:spPr>
          <a:xfrm>
            <a:off x="216099" y="71735"/>
            <a:ext cx="9315450" cy="663351"/>
          </a:xfrm>
          <a:prstGeom prst="rect">
            <a:avLst/>
          </a:prstGeom>
        </p:spPr>
        <p:txBody>
          <a:bodyPr/>
          <a:lstStyle>
            <a:lvl1pPr algn="l">
              <a:defRPr sz="4000">
                <a:latin typeface="Candara" panose="020E0502030303020204" pitchFamily="34"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3118356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and Text">
    <p:spTree>
      <p:nvGrpSpPr>
        <p:cNvPr id="1" name=""/>
        <p:cNvGrpSpPr/>
        <p:nvPr/>
      </p:nvGrpSpPr>
      <p:grpSpPr>
        <a:xfrm>
          <a:off x="0" y="0"/>
          <a:ext cx="0" cy="0"/>
          <a:chOff x="0" y="0"/>
          <a:chExt cx="0" cy="0"/>
        </a:xfrm>
      </p:grpSpPr>
      <p:pic>
        <p:nvPicPr>
          <p:cNvPr id="3" name="Picture 2" descr="E:\Project\Sangz\other\Picture1clrlogo.png"/>
          <p:cNvPicPr>
            <a:picLocks noChangeAspect="1" noChangeArrowheads="1"/>
          </p:cNvPicPr>
          <p:nvPr userDrawn="1"/>
        </p:nvPicPr>
        <p:blipFill>
          <a:blip r:embed="rId2" cstate="print"/>
          <a:srcRect/>
          <a:stretch>
            <a:fillRect/>
          </a:stretch>
        </p:blipFill>
        <p:spPr bwMode="auto">
          <a:xfrm>
            <a:off x="7632923" y="6198935"/>
            <a:ext cx="2585595" cy="281240"/>
          </a:xfrm>
          <a:prstGeom prst="rect">
            <a:avLst/>
          </a:prstGeom>
          <a:noFill/>
        </p:spPr>
      </p:pic>
      <p:sp>
        <p:nvSpPr>
          <p:cNvPr id="5" name="Text Placeholder 4"/>
          <p:cNvSpPr>
            <a:spLocks noGrp="1"/>
          </p:cNvSpPr>
          <p:nvPr>
            <p:ph type="body" sz="quarter" idx="10"/>
          </p:nvPr>
        </p:nvSpPr>
        <p:spPr>
          <a:xfrm>
            <a:off x="742950" y="1372946"/>
            <a:ext cx="4535488"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4"/>
          <p:cNvSpPr>
            <a:spLocks noGrp="1"/>
          </p:cNvSpPr>
          <p:nvPr>
            <p:ph type="body" sz="quarter" idx="11"/>
          </p:nvPr>
        </p:nvSpPr>
        <p:spPr>
          <a:xfrm>
            <a:off x="5522912" y="1372946"/>
            <a:ext cx="4535488"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itle 1"/>
          <p:cNvSpPr>
            <a:spLocks noGrp="1"/>
          </p:cNvSpPr>
          <p:nvPr>
            <p:ph type="title"/>
          </p:nvPr>
        </p:nvSpPr>
        <p:spPr>
          <a:xfrm>
            <a:off x="216099" y="71735"/>
            <a:ext cx="9315450" cy="663351"/>
          </a:xfrm>
          <a:prstGeom prst="rect">
            <a:avLst/>
          </a:prstGeom>
        </p:spPr>
        <p:txBody>
          <a:bodyPr/>
          <a:lstStyle>
            <a:lvl1pPr algn="l">
              <a:defRPr sz="4000">
                <a:latin typeface="Candara" panose="020E0502030303020204" pitchFamily="34"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103153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gratulations">
    <p:spTree>
      <p:nvGrpSpPr>
        <p:cNvPr id="1" name=""/>
        <p:cNvGrpSpPr/>
        <p:nvPr/>
      </p:nvGrpSpPr>
      <p:grpSpPr>
        <a:xfrm>
          <a:off x="0" y="0"/>
          <a:ext cx="0" cy="0"/>
          <a:chOff x="0" y="0"/>
          <a:chExt cx="0" cy="0"/>
        </a:xfrm>
      </p:grpSpPr>
      <p:pic>
        <p:nvPicPr>
          <p:cNvPr id="6"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sp>
        <p:nvSpPr>
          <p:cNvPr id="7" name="Title 1"/>
          <p:cNvSpPr txBox="1">
            <a:spLocks/>
          </p:cNvSpPr>
          <p:nvPr userDrawn="1"/>
        </p:nvSpPr>
        <p:spPr>
          <a:xfrm>
            <a:off x="3614725" y="-16096"/>
            <a:ext cx="37901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GB" altLang="en-US" sz="4000" dirty="0">
                <a:solidFill>
                  <a:prstClr val="black"/>
                </a:solidFill>
                <a:latin typeface="Candara" pitchFamily="34" charset="0"/>
                <a:ea typeface="Verdana" panose="020B0604030504040204" pitchFamily="34" charset="0"/>
                <a:cs typeface="Verdana" panose="020B0604030504040204" pitchFamily="34" charset="0"/>
              </a:rPr>
              <a:t>Congratulations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1849" y="1055474"/>
            <a:ext cx="3901440" cy="2613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p:cNvSpPr txBox="1">
            <a:spLocks/>
          </p:cNvSpPr>
          <p:nvPr userDrawn="1"/>
        </p:nvSpPr>
        <p:spPr>
          <a:xfrm>
            <a:off x="2686031" y="3883029"/>
            <a:ext cx="5429288" cy="164307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lnSpc>
                <a:spcPct val="140000"/>
              </a:lnSpc>
              <a:spcAft>
                <a:spcPts val="0"/>
              </a:spcAft>
            </a:pPr>
            <a:r>
              <a:rPr lang="en-GB" altLang="en-US" sz="2000" dirty="0">
                <a:solidFill>
                  <a:prstClr val="black"/>
                </a:solidFill>
                <a:latin typeface="Candara" pitchFamily="34" charset="0"/>
                <a:ea typeface="Verdana" panose="020B0604030504040204" pitchFamily="34" charset="0"/>
                <a:cs typeface="Verdana" panose="020B0604030504040204" pitchFamily="34" charset="0"/>
              </a:rPr>
              <a:t>Congratulations on completing this course! </a:t>
            </a:r>
          </a:p>
          <a:p>
            <a:pPr fontAlgn="auto">
              <a:lnSpc>
                <a:spcPct val="140000"/>
              </a:lnSpc>
              <a:spcAft>
                <a:spcPts val="0"/>
              </a:spcAft>
            </a:pPr>
            <a:r>
              <a:rPr lang="en-GB" altLang="en-US" sz="2000" dirty="0">
                <a:solidFill>
                  <a:prstClr val="black"/>
                </a:solidFill>
                <a:latin typeface="Candara" pitchFamily="34" charset="0"/>
                <a:ea typeface="Verdana" panose="020B0604030504040204" pitchFamily="34" charset="0"/>
                <a:cs typeface="Verdana" panose="020B0604030504040204" pitchFamily="34" charset="0"/>
              </a:rPr>
              <a:t>Keep in touch</a:t>
            </a:r>
          </a:p>
          <a:p>
            <a:pPr fontAlgn="auto">
              <a:lnSpc>
                <a:spcPct val="140000"/>
              </a:lnSpc>
              <a:spcAft>
                <a:spcPts val="0"/>
              </a:spcAft>
            </a:pPr>
            <a:r>
              <a:rPr lang="en-GB" altLang="en-US" sz="2000" u="sng" dirty="0">
                <a:solidFill>
                  <a:prstClr val="black"/>
                </a:solidFill>
                <a:latin typeface="Candara" pitchFamily="34" charset="0"/>
                <a:ea typeface="Verdana" panose="020B0604030504040204" pitchFamily="34" charset="0"/>
                <a:cs typeface="Verdana" panose="020B0604030504040204" pitchFamily="34" charset="0"/>
              </a:rPr>
              <a:t>info@theknowledgeacademy.com</a:t>
            </a:r>
          </a:p>
          <a:p>
            <a:pPr fontAlgn="auto">
              <a:lnSpc>
                <a:spcPct val="140000"/>
              </a:lnSpc>
              <a:spcAft>
                <a:spcPts val="0"/>
              </a:spcAft>
            </a:pPr>
            <a:r>
              <a:rPr lang="en-GB" altLang="en-US" sz="2000" dirty="0">
                <a:solidFill>
                  <a:prstClr val="black"/>
                </a:solidFill>
                <a:latin typeface="Candara" pitchFamily="34" charset="0"/>
                <a:ea typeface="Verdana" panose="020B0604030504040204" pitchFamily="34" charset="0"/>
                <a:cs typeface="Verdana" panose="020B0604030504040204" pitchFamily="34" charset="0"/>
              </a:rPr>
              <a:t>Thank you</a:t>
            </a:r>
          </a:p>
        </p:txBody>
      </p:sp>
    </p:spTree>
    <p:extLst>
      <p:ext uri="{BB962C8B-B14F-4D97-AF65-F5344CB8AC3E}">
        <p14:creationId xmlns:p14="http://schemas.microsoft.com/office/powerpoint/2010/main" val="631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dministration">
    <p:spTree>
      <p:nvGrpSpPr>
        <p:cNvPr id="1" name=""/>
        <p:cNvGrpSpPr/>
        <p:nvPr/>
      </p:nvGrpSpPr>
      <p:grpSpPr>
        <a:xfrm>
          <a:off x="0" y="0"/>
          <a:ext cx="0" cy="0"/>
          <a:chOff x="0" y="0"/>
          <a:chExt cx="0" cy="0"/>
        </a:xfrm>
      </p:grpSpPr>
      <p:sp>
        <p:nvSpPr>
          <p:cNvPr id="3" name="TextBox 2"/>
          <p:cNvSpPr txBox="1"/>
          <p:nvPr userDrawn="1"/>
        </p:nvSpPr>
        <p:spPr>
          <a:xfrm>
            <a:off x="467543" y="908720"/>
            <a:ext cx="6433329" cy="3546484"/>
          </a:xfrm>
          <a:prstGeom prst="rect">
            <a:avLst/>
          </a:prstGeom>
          <a:noFill/>
        </p:spPr>
        <p:txBody>
          <a:bodyPr wrap="square">
            <a:spAutoFit/>
          </a:bodyPr>
          <a:lstStyle/>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Trainer</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Fire Procedures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Facilities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Days/Times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Breaks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Special Needs</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Delegate ID check</a:t>
            </a:r>
          </a:p>
          <a:p>
            <a:pPr marL="285750" indent="-285750" defTabSz="914400" fontAlgn="auto">
              <a:lnSpc>
                <a:spcPct val="140000"/>
              </a:lnSpc>
              <a:spcBef>
                <a:spcPts val="0"/>
              </a:spcBef>
              <a:spcAft>
                <a:spcPts val="0"/>
              </a:spcAft>
              <a:buFont typeface="Courier New"/>
              <a:buChar char="o"/>
              <a:defRPr/>
            </a:pPr>
            <a:r>
              <a:rPr lang="en-IN" dirty="0">
                <a:solidFill>
                  <a:prstClr val="black"/>
                </a:solidFill>
                <a:latin typeface="Candara" pitchFamily="34" charset="0"/>
                <a:ea typeface="Verdana" panose="020B0604030504040204" pitchFamily="34" charset="0"/>
                <a:cs typeface="Verdana" panose="020B0604030504040204" pitchFamily="34" charset="0"/>
              </a:rPr>
              <a:t>Phones &amp; Mobile devices</a:t>
            </a:r>
          </a:p>
          <a:p>
            <a:pPr marL="285750" indent="-285750" defTabSz="914400" fontAlgn="auto">
              <a:lnSpc>
                <a:spcPct val="140000"/>
              </a:lnSpc>
              <a:spcBef>
                <a:spcPts val="0"/>
              </a:spcBef>
              <a:spcAft>
                <a:spcPts val="0"/>
              </a:spcAft>
              <a:buFont typeface="Courier New"/>
              <a:buChar char="o"/>
              <a:defRPr/>
            </a:pPr>
            <a:endParaRPr lang="en-IN" dirty="0">
              <a:solidFill>
                <a:prstClr val="black"/>
              </a:solidFill>
              <a:latin typeface="Candara" pitchFamily="34" charset="0"/>
              <a:ea typeface="Verdana" panose="020B0604030504040204" pitchFamily="34" charset="0"/>
              <a:cs typeface="Verdana" panose="020B0604030504040204" pitchFamily="34" charset="0"/>
            </a:endParaRPr>
          </a:p>
        </p:txBody>
      </p:sp>
      <p:sp>
        <p:nvSpPr>
          <p:cNvPr id="4" name="Title 1"/>
          <p:cNvSpPr txBox="1">
            <a:spLocks/>
          </p:cNvSpPr>
          <p:nvPr userDrawn="1"/>
        </p:nvSpPr>
        <p:spPr>
          <a:xfrm>
            <a:off x="467544" y="-27384"/>
            <a:ext cx="75795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GB" altLang="en-US" sz="4000" dirty="0">
                <a:solidFill>
                  <a:prstClr val="black"/>
                </a:solidFill>
                <a:latin typeface="Candara" pitchFamily="34" charset="0"/>
                <a:ea typeface="Verdana" panose="020B0604030504040204" pitchFamily="34" charset="0"/>
                <a:cs typeface="Verdana" panose="020B0604030504040204" pitchFamily="34" charset="0"/>
              </a:rPr>
              <a:t>Administration</a:t>
            </a:r>
          </a:p>
        </p:txBody>
      </p:sp>
      <p:pic>
        <p:nvPicPr>
          <p:cNvPr id="5" name="Picture 4" descr="29744174_l.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9250" t="9434" r="5893" b="5355"/>
          <a:stretch/>
        </p:blipFill>
        <p:spPr>
          <a:xfrm>
            <a:off x="7615253" y="882633"/>
            <a:ext cx="2475809" cy="3721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2" descr="E:\Project\Sangz\other\Picture211.jpg"/>
          <p:cNvPicPr>
            <a:picLocks noChangeAspect="1" noChangeArrowheads="1"/>
          </p:cNvPicPr>
          <p:nvPr userDrawn="1"/>
        </p:nvPicPr>
        <p:blipFill>
          <a:blip r:embed="rId3" cstate="print"/>
          <a:srcRect/>
          <a:stretch>
            <a:fillRect/>
          </a:stretch>
        </p:blipFill>
        <p:spPr bwMode="auto">
          <a:xfrm>
            <a:off x="0" y="5597541"/>
            <a:ext cx="10801350" cy="612577"/>
          </a:xfrm>
          <a:prstGeom prst="rect">
            <a:avLst/>
          </a:prstGeom>
          <a:noFill/>
        </p:spPr>
      </p:pic>
    </p:spTree>
    <p:extLst>
      <p:ext uri="{BB962C8B-B14F-4D97-AF65-F5344CB8AC3E}">
        <p14:creationId xmlns:p14="http://schemas.microsoft.com/office/powerpoint/2010/main" val="34865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eader">
    <p:spTree>
      <p:nvGrpSpPr>
        <p:cNvPr id="1" name=""/>
        <p:cNvGrpSpPr/>
        <p:nvPr/>
      </p:nvGrpSpPr>
      <p:grpSpPr>
        <a:xfrm>
          <a:off x="0" y="0"/>
          <a:ext cx="0" cy="0"/>
          <a:chOff x="0" y="0"/>
          <a:chExt cx="0" cy="0"/>
        </a:xfrm>
      </p:grpSpPr>
      <p:pic>
        <p:nvPicPr>
          <p:cNvPr id="3074"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sp>
        <p:nvSpPr>
          <p:cNvPr id="2" name="Title 1"/>
          <p:cNvSpPr>
            <a:spLocks noGrp="1"/>
          </p:cNvSpPr>
          <p:nvPr>
            <p:ph type="title" hasCustomPrompt="1"/>
          </p:nvPr>
        </p:nvSpPr>
        <p:spPr>
          <a:xfrm>
            <a:off x="742950" y="2375991"/>
            <a:ext cx="9315450" cy="1252537"/>
          </a:xfrm>
          <a:prstGeom prst="rect">
            <a:avLst/>
          </a:prstGeom>
        </p:spPr>
        <p:txBody>
          <a:bodyPr/>
          <a:lstStyle>
            <a:lvl1pPr>
              <a:defRPr sz="2800">
                <a:latin typeface="Candara" panose="020E0502030303020204" pitchFamily="34" charset="0"/>
              </a:defRPr>
            </a:lvl1pPr>
          </a:lstStyle>
          <a:p>
            <a:r>
              <a:rPr lang="en-US" dirty="0"/>
              <a:t>Click to edit header</a:t>
            </a:r>
            <a:endParaRPr lang="en-GB" dirty="0"/>
          </a:p>
        </p:txBody>
      </p:sp>
    </p:spTree>
    <p:extLst>
      <p:ext uri="{BB962C8B-B14F-4D97-AF65-F5344CB8AC3E}">
        <p14:creationId xmlns:p14="http://schemas.microsoft.com/office/powerpoint/2010/main" val="87492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xam">
    <p:spTree>
      <p:nvGrpSpPr>
        <p:cNvPr id="1" name=""/>
        <p:cNvGrpSpPr/>
        <p:nvPr/>
      </p:nvGrpSpPr>
      <p:grpSpPr>
        <a:xfrm>
          <a:off x="0" y="0"/>
          <a:ext cx="0" cy="0"/>
          <a:chOff x="0" y="0"/>
          <a:chExt cx="0" cy="0"/>
        </a:xfrm>
      </p:grpSpPr>
      <p:pic>
        <p:nvPicPr>
          <p:cNvPr id="3074"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6625" y="954071"/>
            <a:ext cx="3178738" cy="3405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hasCustomPrompt="1"/>
          </p:nvPr>
        </p:nvSpPr>
        <p:spPr>
          <a:xfrm>
            <a:off x="467544" y="143743"/>
            <a:ext cx="9315450" cy="764977"/>
          </a:xfrm>
          <a:prstGeom prst="rect">
            <a:avLst/>
          </a:prstGeom>
        </p:spPr>
        <p:txBody>
          <a:bodyPr/>
          <a:lstStyle>
            <a:lvl1pPr>
              <a:defRPr sz="4000">
                <a:latin typeface="Candara" panose="020E0502030303020204" pitchFamily="34" charset="0"/>
              </a:defRPr>
            </a:lvl1pPr>
          </a:lstStyle>
          <a:p>
            <a:r>
              <a:rPr lang="en-US" dirty="0"/>
              <a:t>Click to edit examination title</a:t>
            </a:r>
            <a:endParaRPr lang="en-GB" dirty="0"/>
          </a:p>
        </p:txBody>
      </p:sp>
      <p:sp>
        <p:nvSpPr>
          <p:cNvPr id="7" name="Text Placeholder 6"/>
          <p:cNvSpPr>
            <a:spLocks noGrp="1"/>
          </p:cNvSpPr>
          <p:nvPr>
            <p:ph type="body" sz="quarter" idx="10"/>
          </p:nvPr>
        </p:nvSpPr>
        <p:spPr>
          <a:xfrm>
            <a:off x="468313" y="1368425"/>
            <a:ext cx="6012482" cy="2735758"/>
          </a:xfrm>
          <a:prstGeom prst="rect">
            <a:avLst/>
          </a:prstGeom>
        </p:spPr>
        <p:txBody>
          <a:bodyPr/>
          <a:lstStyle>
            <a:lvl1pPr>
              <a:defRPr sz="2400">
                <a:latin typeface="Candara" panose="020E0502030303020204" pitchFamily="34" charset="0"/>
              </a:defRPr>
            </a:lvl1pPr>
            <a:lvl2pPr>
              <a:defRPr sz="2400">
                <a:latin typeface="Candara" panose="020E0502030303020204" pitchFamily="34" charset="0"/>
              </a:defRPr>
            </a:lvl2pPr>
            <a:lvl3pPr>
              <a:defRPr sz="2400">
                <a:latin typeface="Candara" panose="020E0502030303020204" pitchFamily="34" charset="0"/>
              </a:defRPr>
            </a:lvl3pPr>
            <a:lvl4pPr>
              <a:defRPr sz="2400">
                <a:latin typeface="Candara" panose="020E0502030303020204" pitchFamily="34" charset="0"/>
              </a:defRPr>
            </a:lvl4pPr>
            <a:lvl5pPr>
              <a:defRPr sz="2400">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34712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and Pic">
    <p:spTree>
      <p:nvGrpSpPr>
        <p:cNvPr id="1" name=""/>
        <p:cNvGrpSpPr/>
        <p:nvPr/>
      </p:nvGrpSpPr>
      <p:grpSpPr>
        <a:xfrm>
          <a:off x="0" y="0"/>
          <a:ext cx="0" cy="0"/>
          <a:chOff x="0" y="0"/>
          <a:chExt cx="0" cy="0"/>
        </a:xfrm>
      </p:grpSpPr>
      <p:pic>
        <p:nvPicPr>
          <p:cNvPr id="3" name="Picture 2" descr="E:\Project\Sangz\other\Picture1clrlogo.png"/>
          <p:cNvPicPr>
            <a:picLocks noChangeAspect="1" noChangeArrowheads="1"/>
          </p:cNvPicPr>
          <p:nvPr userDrawn="1"/>
        </p:nvPicPr>
        <p:blipFill>
          <a:blip r:embed="rId2" cstate="print"/>
          <a:srcRect/>
          <a:stretch>
            <a:fillRect/>
          </a:stretch>
        </p:blipFill>
        <p:spPr bwMode="auto">
          <a:xfrm>
            <a:off x="7632923" y="6198935"/>
            <a:ext cx="2585595" cy="281240"/>
          </a:xfrm>
          <a:prstGeom prst="rect">
            <a:avLst/>
          </a:prstGeom>
          <a:noFill/>
        </p:spPr>
      </p:pic>
      <p:sp>
        <p:nvSpPr>
          <p:cNvPr id="2" name="Title 1"/>
          <p:cNvSpPr>
            <a:spLocks noGrp="1"/>
          </p:cNvSpPr>
          <p:nvPr>
            <p:ph type="title"/>
          </p:nvPr>
        </p:nvSpPr>
        <p:spPr>
          <a:xfrm>
            <a:off x="216099" y="71735"/>
            <a:ext cx="9315450" cy="663351"/>
          </a:xfrm>
          <a:prstGeom prst="rect">
            <a:avLst/>
          </a:prstGeom>
        </p:spPr>
        <p:txBody>
          <a:bodyPr/>
          <a:lstStyle>
            <a:lvl1pPr algn="l">
              <a:defRPr sz="4000">
                <a:latin typeface="Candara" panose="020E0502030303020204" pitchFamily="34" charset="0"/>
              </a:defRPr>
            </a:lvl1pPr>
          </a:lstStyle>
          <a:p>
            <a:r>
              <a:rPr lang="en-US" smtClean="0"/>
              <a:t>Click to edit Master title style</a:t>
            </a:r>
            <a:endParaRPr lang="en-GB" dirty="0"/>
          </a:p>
        </p:txBody>
      </p:sp>
      <p:sp>
        <p:nvSpPr>
          <p:cNvPr id="5" name="Text Placeholder 4"/>
          <p:cNvSpPr>
            <a:spLocks noGrp="1"/>
          </p:cNvSpPr>
          <p:nvPr>
            <p:ph type="body" sz="quarter" idx="10"/>
          </p:nvPr>
        </p:nvSpPr>
        <p:spPr>
          <a:xfrm>
            <a:off x="742950" y="1367879"/>
            <a:ext cx="4535488"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Picture Placeholder 6"/>
          <p:cNvSpPr>
            <a:spLocks noGrp="1"/>
          </p:cNvSpPr>
          <p:nvPr>
            <p:ph type="pic" sz="quarter" idx="11"/>
          </p:nvPr>
        </p:nvSpPr>
        <p:spPr>
          <a:xfrm>
            <a:off x="6337300" y="1367879"/>
            <a:ext cx="4032250" cy="4608511"/>
          </a:xfrm>
          <a:prstGeom prst="rect">
            <a:avLst/>
          </a:prstGeom>
        </p:spPr>
        <p:txBody>
          <a:bodyPr/>
          <a:lstStyle/>
          <a:p>
            <a:r>
              <a:rPr lang="en-US" smtClean="0"/>
              <a:t>Click icon to add picture</a:t>
            </a:r>
            <a:endParaRPr lang="en-GB"/>
          </a:p>
        </p:txBody>
      </p:sp>
    </p:spTree>
    <p:extLst>
      <p:ext uri="{BB962C8B-B14F-4D97-AF65-F5344CB8AC3E}">
        <p14:creationId xmlns:p14="http://schemas.microsoft.com/office/powerpoint/2010/main" val="5394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p:spTree>
      <p:nvGrpSpPr>
        <p:cNvPr id="1" name=""/>
        <p:cNvGrpSpPr/>
        <p:nvPr/>
      </p:nvGrpSpPr>
      <p:grpSpPr>
        <a:xfrm>
          <a:off x="0" y="0"/>
          <a:ext cx="0" cy="0"/>
          <a:chOff x="0" y="0"/>
          <a:chExt cx="0" cy="0"/>
        </a:xfrm>
      </p:grpSpPr>
      <p:pic>
        <p:nvPicPr>
          <p:cNvPr id="3" name="Picture 2" descr="E:\Project\Sangz\other\Picture1clrlogo.png"/>
          <p:cNvPicPr>
            <a:picLocks noChangeAspect="1" noChangeArrowheads="1"/>
          </p:cNvPicPr>
          <p:nvPr userDrawn="1"/>
        </p:nvPicPr>
        <p:blipFill>
          <a:blip r:embed="rId2" cstate="print"/>
          <a:srcRect/>
          <a:stretch>
            <a:fillRect/>
          </a:stretch>
        </p:blipFill>
        <p:spPr bwMode="auto">
          <a:xfrm>
            <a:off x="7632923" y="6198935"/>
            <a:ext cx="2585595" cy="281240"/>
          </a:xfrm>
          <a:prstGeom prst="rect">
            <a:avLst/>
          </a:prstGeom>
          <a:noFill/>
        </p:spPr>
      </p:pic>
      <p:sp>
        <p:nvSpPr>
          <p:cNvPr id="5" name="Text Placeholder 4"/>
          <p:cNvSpPr>
            <a:spLocks noGrp="1"/>
          </p:cNvSpPr>
          <p:nvPr>
            <p:ph type="body" sz="quarter" idx="10"/>
          </p:nvPr>
        </p:nvSpPr>
        <p:spPr>
          <a:xfrm>
            <a:off x="742950" y="1371139"/>
            <a:ext cx="9265221"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1"/>
          <p:cNvSpPr>
            <a:spLocks noGrp="1"/>
          </p:cNvSpPr>
          <p:nvPr>
            <p:ph type="title"/>
          </p:nvPr>
        </p:nvSpPr>
        <p:spPr>
          <a:xfrm>
            <a:off x="216099" y="71735"/>
            <a:ext cx="9315450" cy="663351"/>
          </a:xfrm>
          <a:prstGeom prst="rect">
            <a:avLst/>
          </a:prstGeom>
        </p:spPr>
        <p:txBody>
          <a:bodyPr/>
          <a:lstStyle>
            <a:lvl1pPr algn="l">
              <a:defRPr sz="4000">
                <a:latin typeface="Candara" panose="020E0502030303020204" pitchFamily="34"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223103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and Text">
    <p:spTree>
      <p:nvGrpSpPr>
        <p:cNvPr id="1" name=""/>
        <p:cNvGrpSpPr/>
        <p:nvPr/>
      </p:nvGrpSpPr>
      <p:grpSpPr>
        <a:xfrm>
          <a:off x="0" y="0"/>
          <a:ext cx="0" cy="0"/>
          <a:chOff x="0" y="0"/>
          <a:chExt cx="0" cy="0"/>
        </a:xfrm>
      </p:grpSpPr>
      <p:pic>
        <p:nvPicPr>
          <p:cNvPr id="3" name="Picture 2" descr="E:\Project\Sangz\other\Picture1clrlogo.png"/>
          <p:cNvPicPr>
            <a:picLocks noChangeAspect="1" noChangeArrowheads="1"/>
          </p:cNvPicPr>
          <p:nvPr userDrawn="1"/>
        </p:nvPicPr>
        <p:blipFill>
          <a:blip r:embed="rId2" cstate="print"/>
          <a:srcRect/>
          <a:stretch>
            <a:fillRect/>
          </a:stretch>
        </p:blipFill>
        <p:spPr bwMode="auto">
          <a:xfrm>
            <a:off x="7632923" y="6198935"/>
            <a:ext cx="2585595" cy="281240"/>
          </a:xfrm>
          <a:prstGeom prst="rect">
            <a:avLst/>
          </a:prstGeom>
          <a:noFill/>
        </p:spPr>
      </p:pic>
      <p:sp>
        <p:nvSpPr>
          <p:cNvPr id="5" name="Text Placeholder 4"/>
          <p:cNvSpPr>
            <a:spLocks noGrp="1"/>
          </p:cNvSpPr>
          <p:nvPr>
            <p:ph type="body" sz="quarter" idx="10"/>
          </p:nvPr>
        </p:nvSpPr>
        <p:spPr>
          <a:xfrm>
            <a:off x="742950" y="1372946"/>
            <a:ext cx="4535488"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4"/>
          <p:cNvSpPr>
            <a:spLocks noGrp="1"/>
          </p:cNvSpPr>
          <p:nvPr>
            <p:ph type="body" sz="quarter" idx="11"/>
          </p:nvPr>
        </p:nvSpPr>
        <p:spPr>
          <a:xfrm>
            <a:off x="5522912" y="1372946"/>
            <a:ext cx="4535488" cy="4608512"/>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itle 1"/>
          <p:cNvSpPr>
            <a:spLocks noGrp="1"/>
          </p:cNvSpPr>
          <p:nvPr>
            <p:ph type="title"/>
          </p:nvPr>
        </p:nvSpPr>
        <p:spPr>
          <a:xfrm>
            <a:off x="216099" y="71735"/>
            <a:ext cx="9315450" cy="663351"/>
          </a:xfrm>
          <a:prstGeom prst="rect">
            <a:avLst/>
          </a:prstGeom>
        </p:spPr>
        <p:txBody>
          <a:bodyPr/>
          <a:lstStyle>
            <a:lvl1pPr algn="l">
              <a:defRPr sz="4000">
                <a:latin typeface="Candara" panose="020E0502030303020204" pitchFamily="34"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289837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gratulations">
    <p:spTree>
      <p:nvGrpSpPr>
        <p:cNvPr id="1" name=""/>
        <p:cNvGrpSpPr/>
        <p:nvPr/>
      </p:nvGrpSpPr>
      <p:grpSpPr>
        <a:xfrm>
          <a:off x="0" y="0"/>
          <a:ext cx="0" cy="0"/>
          <a:chOff x="0" y="0"/>
          <a:chExt cx="0" cy="0"/>
        </a:xfrm>
      </p:grpSpPr>
      <p:pic>
        <p:nvPicPr>
          <p:cNvPr id="6" name="Picture 2" descr="E:\Project\Sangz\other\Picture211.jpg"/>
          <p:cNvPicPr>
            <a:picLocks noChangeAspect="1" noChangeArrowheads="1"/>
          </p:cNvPicPr>
          <p:nvPr userDrawn="1"/>
        </p:nvPicPr>
        <p:blipFill>
          <a:blip r:embed="rId2" cstate="print"/>
          <a:srcRect/>
          <a:stretch>
            <a:fillRect/>
          </a:stretch>
        </p:blipFill>
        <p:spPr bwMode="auto">
          <a:xfrm>
            <a:off x="0" y="5597541"/>
            <a:ext cx="10801350" cy="612577"/>
          </a:xfrm>
          <a:prstGeom prst="rect">
            <a:avLst/>
          </a:prstGeom>
          <a:noFill/>
        </p:spPr>
      </p:pic>
      <p:sp>
        <p:nvSpPr>
          <p:cNvPr id="7" name="Title 1"/>
          <p:cNvSpPr txBox="1">
            <a:spLocks/>
          </p:cNvSpPr>
          <p:nvPr userDrawn="1"/>
        </p:nvSpPr>
        <p:spPr>
          <a:xfrm>
            <a:off x="3614725" y="-16096"/>
            <a:ext cx="37901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GB" altLang="en-US" sz="4000" dirty="0">
                <a:solidFill>
                  <a:prstClr val="black"/>
                </a:solidFill>
                <a:latin typeface="Candara" pitchFamily="34" charset="0"/>
                <a:ea typeface="Verdana" panose="020B0604030504040204" pitchFamily="34" charset="0"/>
                <a:cs typeface="Verdana" panose="020B0604030504040204" pitchFamily="34" charset="0"/>
              </a:rPr>
              <a:t>Congratulations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1849" y="1055474"/>
            <a:ext cx="3901440" cy="2613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p:cNvSpPr txBox="1">
            <a:spLocks/>
          </p:cNvSpPr>
          <p:nvPr userDrawn="1"/>
        </p:nvSpPr>
        <p:spPr>
          <a:xfrm>
            <a:off x="2686031" y="3883029"/>
            <a:ext cx="5429288" cy="164307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lnSpc>
                <a:spcPct val="140000"/>
              </a:lnSpc>
              <a:spcAft>
                <a:spcPts val="0"/>
              </a:spcAft>
            </a:pPr>
            <a:r>
              <a:rPr lang="en-GB" altLang="en-US" sz="2000" dirty="0">
                <a:solidFill>
                  <a:prstClr val="black"/>
                </a:solidFill>
                <a:latin typeface="Candara" pitchFamily="34" charset="0"/>
                <a:ea typeface="Verdana" panose="020B0604030504040204" pitchFamily="34" charset="0"/>
                <a:cs typeface="Verdana" panose="020B0604030504040204" pitchFamily="34" charset="0"/>
              </a:rPr>
              <a:t>Congratulations on completing this course! </a:t>
            </a:r>
          </a:p>
          <a:p>
            <a:pPr fontAlgn="auto">
              <a:lnSpc>
                <a:spcPct val="140000"/>
              </a:lnSpc>
              <a:spcAft>
                <a:spcPts val="0"/>
              </a:spcAft>
            </a:pPr>
            <a:r>
              <a:rPr lang="en-GB" altLang="en-US" sz="2000" dirty="0">
                <a:solidFill>
                  <a:prstClr val="black"/>
                </a:solidFill>
                <a:latin typeface="Candara" pitchFamily="34" charset="0"/>
                <a:ea typeface="Verdana" panose="020B0604030504040204" pitchFamily="34" charset="0"/>
                <a:cs typeface="Verdana" panose="020B0604030504040204" pitchFamily="34" charset="0"/>
              </a:rPr>
              <a:t>Keep in touch</a:t>
            </a:r>
          </a:p>
          <a:p>
            <a:pPr fontAlgn="auto">
              <a:lnSpc>
                <a:spcPct val="140000"/>
              </a:lnSpc>
              <a:spcAft>
                <a:spcPts val="0"/>
              </a:spcAft>
            </a:pPr>
            <a:r>
              <a:rPr lang="en-GB" altLang="en-US" sz="2000" u="sng" dirty="0">
                <a:solidFill>
                  <a:prstClr val="black"/>
                </a:solidFill>
                <a:latin typeface="Candara" pitchFamily="34" charset="0"/>
                <a:ea typeface="Verdana" panose="020B0604030504040204" pitchFamily="34" charset="0"/>
                <a:cs typeface="Verdana" panose="020B0604030504040204" pitchFamily="34" charset="0"/>
              </a:rPr>
              <a:t>info@theknowledgeacademy.com</a:t>
            </a:r>
          </a:p>
          <a:p>
            <a:pPr fontAlgn="auto">
              <a:lnSpc>
                <a:spcPct val="140000"/>
              </a:lnSpc>
              <a:spcAft>
                <a:spcPts val="0"/>
              </a:spcAft>
            </a:pPr>
            <a:r>
              <a:rPr lang="en-GB" altLang="en-US" sz="2000" dirty="0">
                <a:solidFill>
                  <a:prstClr val="black"/>
                </a:solidFill>
                <a:latin typeface="Candara" pitchFamily="34" charset="0"/>
                <a:ea typeface="Verdana" panose="020B0604030504040204" pitchFamily="34" charset="0"/>
                <a:cs typeface="Verdana" panose="020B0604030504040204" pitchFamily="34" charset="0"/>
              </a:rPr>
              <a:t>Thank you</a:t>
            </a:r>
          </a:p>
        </p:txBody>
      </p:sp>
    </p:spTree>
    <p:extLst>
      <p:ext uri="{BB962C8B-B14F-4D97-AF65-F5344CB8AC3E}">
        <p14:creationId xmlns:p14="http://schemas.microsoft.com/office/powerpoint/2010/main" val="170722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10397529" y="6233954"/>
            <a:ext cx="4042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fontAlgn="auto" hangingPunct="1">
              <a:spcBef>
                <a:spcPts val="0"/>
              </a:spcBef>
              <a:spcAft>
                <a:spcPts val="0"/>
              </a:spcAft>
              <a:defRPr/>
            </a:pPr>
            <a:fld id="{12D2F8CC-FB62-4F60-A205-7D8FE3829B90}" type="slidenum">
              <a:rPr lang="en-GB" altLang="en-US" sz="1000" smtClean="0">
                <a:solidFill>
                  <a:prstClr val="black"/>
                </a:solidFill>
                <a:latin typeface="Verdana" panose="020B0604030504040204" pitchFamily="34" charset="0"/>
                <a:ea typeface="Verdana" panose="020B0604030504040204" pitchFamily="34" charset="0"/>
                <a:cs typeface="Verdana" panose="020B0604030504040204" pitchFamily="34" charset="0"/>
              </a:rPr>
              <a:pPr defTabSz="914400" eaLnBrk="1" fontAlgn="auto" hangingPunct="1">
                <a:spcBef>
                  <a:spcPts val="0"/>
                </a:spcBef>
                <a:spcAft>
                  <a:spcPts val="0"/>
                </a:spcAft>
                <a:defRPr/>
              </a:pPr>
              <a:t>‹#›</a:t>
            </a:fld>
            <a:endParaRPr lang="en-GB" alt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p:cNvSpPr>
            <a:spLocks noChangeArrowheads="1"/>
          </p:cNvSpPr>
          <p:nvPr/>
        </p:nvSpPr>
        <p:spPr bwMode="auto">
          <a:xfrm>
            <a:off x="0" y="6233954"/>
            <a:ext cx="2353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fontAlgn="auto" hangingPunct="1">
              <a:spcBef>
                <a:spcPts val="0"/>
              </a:spcBef>
              <a:spcAft>
                <a:spcPts val="0"/>
              </a:spcAft>
              <a:defRPr/>
            </a:pPr>
            <a:r>
              <a:rPr lang="en-GB" altLang="en-US" sz="900" dirty="0">
                <a:solidFill>
                  <a:prstClr val="black"/>
                </a:solidFill>
                <a:latin typeface="Verdana" panose="020B0604030504040204" pitchFamily="34" charset="0"/>
                <a:ea typeface="Verdana" panose="020B0604030504040204" pitchFamily="34" charset="0"/>
                <a:cs typeface="Verdana" panose="020B0604030504040204" pitchFamily="34" charset="0"/>
              </a:rPr>
              <a:t>© 2016 The Knowledge Academy Ltd</a:t>
            </a:r>
          </a:p>
        </p:txBody>
      </p:sp>
      <p:sp>
        <p:nvSpPr>
          <p:cNvPr id="4" name="Rectangle 3"/>
          <p:cNvSpPr/>
          <p:nvPr/>
        </p:nvSpPr>
        <p:spPr>
          <a:xfrm>
            <a:off x="0" y="0"/>
            <a:ext cx="10801350" cy="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IN">
              <a:solidFill>
                <a:prstClr val="white"/>
              </a:solidFill>
            </a:endParaRPr>
          </a:p>
        </p:txBody>
      </p:sp>
      <p:pic>
        <p:nvPicPr>
          <p:cNvPr id="5" name="Picture 4" descr="E:\Project\Sangz\other\Picture1clrlogo.png"/>
          <p:cNvPicPr>
            <a:picLocks noChangeAspect="1" noChangeArrowheads="1"/>
          </p:cNvPicPr>
          <p:nvPr userDrawn="1"/>
        </p:nvPicPr>
        <p:blipFill>
          <a:blip r:embed="rId16" cstate="print"/>
          <a:srcRect/>
          <a:stretch>
            <a:fillRect/>
          </a:stretch>
        </p:blipFill>
        <p:spPr bwMode="auto">
          <a:xfrm>
            <a:off x="7632923" y="6198935"/>
            <a:ext cx="2585595" cy="281240"/>
          </a:xfrm>
          <a:prstGeom prst="rect">
            <a:avLst/>
          </a:prstGeom>
          <a:noFill/>
        </p:spPr>
      </p:pic>
    </p:spTree>
    <p:extLst>
      <p:ext uri="{BB962C8B-B14F-4D97-AF65-F5344CB8AC3E}">
        <p14:creationId xmlns:p14="http://schemas.microsoft.com/office/powerpoint/2010/main" val="2296391834"/>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7" r:id="rId11"/>
    <p:sldLayoutId id="2147484048" r:id="rId12"/>
    <p:sldLayoutId id="2147484049" r:id="rId13"/>
    <p:sldLayoutId id="214748402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42593" y="345011"/>
            <a:ext cx="9316164" cy="12525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42593" y="1725046"/>
            <a:ext cx="9316164" cy="411161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42593" y="6006164"/>
            <a:ext cx="2430304" cy="345009"/>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a:spcBef>
                <a:spcPts val="0"/>
              </a:spcBef>
              <a:spcAft>
                <a:spcPts val="0"/>
              </a:spcAft>
            </a:pPr>
            <a:fld id="{38A607E3-2388-45F6-8334-9551E5D4165E}" type="datetimeFigureOut">
              <a:rPr lang="en-US" smtClean="0">
                <a:solidFill>
                  <a:srgbClr val="000000">
                    <a:tint val="75000"/>
                  </a:srgbClr>
                </a:solidFill>
                <a:latin typeface="Calibri"/>
                <a:ea typeface="+mn-ea"/>
                <a:cs typeface="+mn-cs"/>
              </a:rPr>
              <a:pPr defTabSz="914400" fontAlgn="auto">
                <a:spcBef>
                  <a:spcPts val="0"/>
                </a:spcBef>
                <a:spcAft>
                  <a:spcPts val="0"/>
                </a:spcAft>
              </a:pPr>
              <a:t>2018-09-26</a:t>
            </a:fld>
            <a:endParaRPr lang="en-US">
              <a:solidFill>
                <a:srgbClr val="000000">
                  <a:tint val="75000"/>
                </a:srgbClr>
              </a:solidFill>
              <a:latin typeface="Calibri"/>
              <a:ea typeface="+mn-ea"/>
              <a:cs typeface="+mn-cs"/>
            </a:endParaRPr>
          </a:p>
        </p:txBody>
      </p:sp>
      <p:sp>
        <p:nvSpPr>
          <p:cNvPr id="5" name="Footer Placeholder 4"/>
          <p:cNvSpPr>
            <a:spLocks noGrp="1"/>
          </p:cNvSpPr>
          <p:nvPr>
            <p:ph type="ftr" sz="quarter" idx="3"/>
          </p:nvPr>
        </p:nvSpPr>
        <p:spPr>
          <a:xfrm>
            <a:off x="3577947" y="6006164"/>
            <a:ext cx="3645456" cy="345009"/>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a:spcBef>
                <a:spcPts val="0"/>
              </a:spcBef>
              <a:spcAft>
                <a:spcPts val="0"/>
              </a:spcAft>
            </a:pPr>
            <a:endParaRPr lang="en-US">
              <a:solidFill>
                <a:srgbClr val="000000">
                  <a:tint val="75000"/>
                </a:srgbClr>
              </a:solidFill>
              <a:latin typeface="Calibri"/>
              <a:ea typeface="+mn-ea"/>
              <a:cs typeface="+mn-cs"/>
            </a:endParaRPr>
          </a:p>
        </p:txBody>
      </p:sp>
      <p:sp>
        <p:nvSpPr>
          <p:cNvPr id="6" name="Slide Number Placeholder 5"/>
          <p:cNvSpPr>
            <a:spLocks noGrp="1"/>
          </p:cNvSpPr>
          <p:nvPr>
            <p:ph type="sldNum" sz="quarter" idx="4"/>
          </p:nvPr>
        </p:nvSpPr>
        <p:spPr>
          <a:xfrm>
            <a:off x="7628453" y="6006164"/>
            <a:ext cx="2430304" cy="345009"/>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a:spcBef>
                <a:spcPts val="0"/>
              </a:spcBef>
              <a:spcAft>
                <a:spcPts val="0"/>
              </a:spcAft>
            </a:pPr>
            <a:fld id="{5F7606BC-8AB3-4269-911F-2A8DC2C0517E}" type="slidenum">
              <a:rPr lang="en-US" smtClean="0">
                <a:solidFill>
                  <a:srgbClr val="000000">
                    <a:tint val="75000"/>
                  </a:srgbClr>
                </a:solidFill>
                <a:latin typeface="Calibri"/>
                <a:ea typeface="+mn-ea"/>
                <a:cs typeface="+mn-cs"/>
              </a:rPr>
              <a:pPr defTabSz="914400" fontAlgn="auto">
                <a:spcBef>
                  <a:spcPts val="0"/>
                </a:spcBef>
                <a:spcAft>
                  <a:spcPts val="0"/>
                </a:spcAft>
              </a:pPr>
              <a:t>‹#›</a:t>
            </a:fld>
            <a:endParaRPr lang="en-US">
              <a:solidFill>
                <a:srgbClr val="000000">
                  <a:tint val="75000"/>
                </a:srgbClr>
              </a:solidFill>
              <a:latin typeface="Calibri"/>
              <a:ea typeface="+mn-ea"/>
              <a:cs typeface="+mn-cs"/>
            </a:endParaRPr>
          </a:p>
        </p:txBody>
      </p:sp>
    </p:spTree>
    <p:extLst>
      <p:ext uri="{BB962C8B-B14F-4D97-AF65-F5344CB8AC3E}">
        <p14:creationId xmlns:p14="http://schemas.microsoft.com/office/powerpoint/2010/main" val="2592464270"/>
      </p:ext>
    </p:extLst>
  </p:cSld>
  <p:clrMap bg1="lt1" tx1="dk1" bg2="lt2" tx2="dk2" accent1="accent1" accent2="accent2" accent3="accent3" accent4="accent4" accent5="accent5" accent6="accent6" hlink="hlink" folHlink="folHlink"/>
  <p:sldLayoutIdLst>
    <p:sldLayoutId id="2147484032" r:id="rId1"/>
    <p:sldLayoutId id="214748403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10397529" y="6233954"/>
            <a:ext cx="4042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fontAlgn="auto" hangingPunct="1">
              <a:spcBef>
                <a:spcPts val="0"/>
              </a:spcBef>
              <a:spcAft>
                <a:spcPts val="0"/>
              </a:spcAft>
              <a:defRPr/>
            </a:pPr>
            <a:fld id="{12D2F8CC-FB62-4F60-A205-7D8FE3829B90}" type="slidenum">
              <a:rPr lang="en-GB" altLang="en-US" sz="1000" smtClean="0">
                <a:solidFill>
                  <a:prstClr val="black"/>
                </a:solidFill>
                <a:latin typeface="Verdana" panose="020B0604030504040204" pitchFamily="34" charset="0"/>
                <a:ea typeface="Verdana" panose="020B0604030504040204" pitchFamily="34" charset="0"/>
                <a:cs typeface="Verdana" panose="020B0604030504040204" pitchFamily="34" charset="0"/>
              </a:rPr>
              <a:pPr defTabSz="914400" eaLnBrk="1" fontAlgn="auto" hangingPunct="1">
                <a:spcBef>
                  <a:spcPts val="0"/>
                </a:spcBef>
                <a:spcAft>
                  <a:spcPts val="0"/>
                </a:spcAft>
                <a:defRPr/>
              </a:pPr>
              <a:t>‹#›</a:t>
            </a:fld>
            <a:endParaRPr lang="en-GB" alt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p:cNvSpPr>
            <a:spLocks noChangeArrowheads="1"/>
          </p:cNvSpPr>
          <p:nvPr/>
        </p:nvSpPr>
        <p:spPr bwMode="auto">
          <a:xfrm>
            <a:off x="0" y="6233954"/>
            <a:ext cx="2353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fontAlgn="auto" hangingPunct="1">
              <a:spcBef>
                <a:spcPts val="0"/>
              </a:spcBef>
              <a:spcAft>
                <a:spcPts val="0"/>
              </a:spcAft>
              <a:defRPr/>
            </a:pPr>
            <a:r>
              <a:rPr lang="en-GB" altLang="en-US" sz="900" dirty="0">
                <a:solidFill>
                  <a:prstClr val="black"/>
                </a:solidFill>
                <a:latin typeface="Verdana" panose="020B0604030504040204" pitchFamily="34" charset="0"/>
                <a:ea typeface="Verdana" panose="020B0604030504040204" pitchFamily="34" charset="0"/>
                <a:cs typeface="Verdana" panose="020B0604030504040204" pitchFamily="34" charset="0"/>
              </a:rPr>
              <a:t>© 2016 The Knowledge Academy Ltd</a:t>
            </a:r>
          </a:p>
        </p:txBody>
      </p:sp>
      <p:sp>
        <p:nvSpPr>
          <p:cNvPr id="4" name="Rectangle 3"/>
          <p:cNvSpPr/>
          <p:nvPr/>
        </p:nvSpPr>
        <p:spPr>
          <a:xfrm>
            <a:off x="0" y="0"/>
            <a:ext cx="10801350" cy="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IN">
              <a:solidFill>
                <a:prstClr val="white"/>
              </a:solidFill>
            </a:endParaRPr>
          </a:p>
        </p:txBody>
      </p:sp>
    </p:spTree>
    <p:extLst>
      <p:ext uri="{BB962C8B-B14F-4D97-AF65-F5344CB8AC3E}">
        <p14:creationId xmlns:p14="http://schemas.microsoft.com/office/powerpoint/2010/main" val="1053764173"/>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4.png"/><Relationship Id="rId7"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7.gif"/><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gif"/></Relationships>
</file>

<file path=ppt/slides/_rels/slide2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3.gif"/><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1.gif"/><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slideLayout" Target="../slideLayouts/slideLayout16.xml"/><Relationship Id="rId7" Type="http://schemas.openxmlformats.org/officeDocument/2006/relationships/image" Target="../media/image11.png"/><Relationship Id="rId12" Type="http://schemas.openxmlformats.org/officeDocument/2006/relationships/image" Target="../media/image60.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56.png"/><Relationship Id="rId11" Type="http://schemas.openxmlformats.org/officeDocument/2006/relationships/image" Target="../media/image59.gif"/><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notesSlide" Target="../notesSlides/notesSlide36.xml"/><Relationship Id="rId9"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64.gi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1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descr="E:\Project\Sangz\other\CourseTemp\bgopt\books.png"/>
          <p:cNvPicPr>
            <a:picLocks noChangeAspect="1" noChangeArrowheads="1"/>
          </p:cNvPicPr>
          <p:nvPr/>
        </p:nvPicPr>
        <p:blipFill>
          <a:blip r:embed="rId2" cstate="print"/>
          <a:srcRect/>
          <a:stretch>
            <a:fillRect/>
          </a:stretch>
        </p:blipFill>
        <p:spPr bwMode="auto">
          <a:xfrm>
            <a:off x="1971651" y="4383095"/>
            <a:ext cx="7072362" cy="1997942"/>
          </a:xfrm>
          <a:prstGeom prst="rect">
            <a:avLst/>
          </a:prstGeom>
          <a:noFill/>
        </p:spPr>
      </p:pic>
      <p:sp>
        <p:nvSpPr>
          <p:cNvPr id="3" name="Title 2"/>
          <p:cNvSpPr>
            <a:spLocks noGrp="1"/>
          </p:cNvSpPr>
          <p:nvPr>
            <p:ph type="title"/>
          </p:nvPr>
        </p:nvSpPr>
        <p:spPr/>
        <p:txBody>
          <a:bodyPr/>
          <a:lstStyle/>
          <a:p>
            <a:r>
              <a:rPr lang="en-GB" sz="5400" dirty="0" smtClean="0"/>
              <a:t>Scrum Master</a:t>
            </a:r>
            <a:endParaRPr lang="en-GB" sz="5400" dirty="0"/>
          </a:p>
        </p:txBody>
      </p:sp>
    </p:spTree>
    <p:extLst>
      <p:ext uri="{BB962C8B-B14F-4D97-AF65-F5344CB8AC3E}">
        <p14:creationId xmlns:p14="http://schemas.microsoft.com/office/powerpoint/2010/main" val="503260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figure_top_bod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1730" y="831776"/>
            <a:ext cx="5011068" cy="5741959"/>
          </a:xfrm>
          <a:prstGeom prst="rect">
            <a:avLst/>
          </a:prstGeom>
        </p:spPr>
      </p:pic>
      <p:sp>
        <p:nvSpPr>
          <p:cNvPr id="7" name="AutoShape 3"/>
          <p:cNvSpPr>
            <a:spLocks noChangeAspect="1" noChangeArrowheads="1" noTextEdit="1"/>
          </p:cNvSpPr>
          <p:nvPr/>
        </p:nvSpPr>
        <p:spPr bwMode="auto">
          <a:xfrm>
            <a:off x="1" y="0"/>
            <a:ext cx="6147018"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 name="lightbulb"/>
          <p:cNvGrpSpPr>
            <a:grpSpLocks noChangeAspect="1"/>
          </p:cNvGrpSpPr>
          <p:nvPr/>
        </p:nvGrpSpPr>
        <p:grpSpPr bwMode="auto">
          <a:xfrm>
            <a:off x="7468454" y="1993548"/>
            <a:ext cx="3284763" cy="2883730"/>
            <a:chOff x="1577" y="540"/>
            <a:chExt cx="2277" cy="2499"/>
          </a:xfrm>
        </p:grpSpPr>
        <p:sp>
          <p:nvSpPr>
            <p:cNvPr id="26"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lightbulb"/>
          <p:cNvGrpSpPr>
            <a:grpSpLocks noChangeAspect="1"/>
          </p:cNvGrpSpPr>
          <p:nvPr/>
        </p:nvGrpSpPr>
        <p:grpSpPr bwMode="auto">
          <a:xfrm>
            <a:off x="1301381" y="2019945"/>
            <a:ext cx="1172977" cy="1029770"/>
            <a:chOff x="1577" y="540"/>
            <a:chExt cx="2277" cy="2499"/>
          </a:xfrm>
        </p:grpSpPr>
        <p:sp>
          <p:nvSpPr>
            <p:cNvPr id="36"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lightbulb"/>
          <p:cNvGrpSpPr>
            <a:grpSpLocks noChangeAspect="1"/>
          </p:cNvGrpSpPr>
          <p:nvPr/>
        </p:nvGrpSpPr>
        <p:grpSpPr bwMode="auto">
          <a:xfrm rot="20910159">
            <a:off x="256581" y="2381126"/>
            <a:ext cx="1172977" cy="1029770"/>
            <a:chOff x="1577" y="540"/>
            <a:chExt cx="2277" cy="2499"/>
          </a:xfrm>
        </p:grpSpPr>
        <p:sp>
          <p:nvSpPr>
            <p:cNvPr id="41"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lightbulb"/>
          <p:cNvGrpSpPr>
            <a:grpSpLocks noChangeAspect="1"/>
          </p:cNvGrpSpPr>
          <p:nvPr/>
        </p:nvGrpSpPr>
        <p:grpSpPr bwMode="auto">
          <a:xfrm rot="915098">
            <a:off x="1217600" y="3178652"/>
            <a:ext cx="1172977" cy="1029770"/>
            <a:chOff x="1577" y="540"/>
            <a:chExt cx="2277" cy="2499"/>
          </a:xfrm>
        </p:grpSpPr>
        <p:sp>
          <p:nvSpPr>
            <p:cNvPr id="46"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lightbulb"/>
          <p:cNvGrpSpPr>
            <a:grpSpLocks noChangeAspect="1"/>
          </p:cNvGrpSpPr>
          <p:nvPr/>
        </p:nvGrpSpPr>
        <p:grpSpPr bwMode="auto">
          <a:xfrm rot="20428983">
            <a:off x="79260" y="3411617"/>
            <a:ext cx="1172977" cy="1029770"/>
            <a:chOff x="1577" y="540"/>
            <a:chExt cx="2277" cy="2499"/>
          </a:xfrm>
        </p:grpSpPr>
        <p:sp>
          <p:nvSpPr>
            <p:cNvPr id="52"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lightbulb"/>
          <p:cNvGrpSpPr>
            <a:grpSpLocks noChangeAspect="1"/>
          </p:cNvGrpSpPr>
          <p:nvPr/>
        </p:nvGrpSpPr>
        <p:grpSpPr bwMode="auto">
          <a:xfrm rot="1023401">
            <a:off x="1662229" y="4028718"/>
            <a:ext cx="1172977" cy="1029770"/>
            <a:chOff x="1577" y="540"/>
            <a:chExt cx="2277" cy="2499"/>
          </a:xfrm>
        </p:grpSpPr>
        <p:sp>
          <p:nvSpPr>
            <p:cNvPr id="57"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lightbulb"/>
          <p:cNvGrpSpPr>
            <a:grpSpLocks noChangeAspect="1"/>
          </p:cNvGrpSpPr>
          <p:nvPr/>
        </p:nvGrpSpPr>
        <p:grpSpPr bwMode="auto">
          <a:xfrm>
            <a:off x="2297532" y="2354140"/>
            <a:ext cx="1172977" cy="1029770"/>
            <a:chOff x="1577" y="540"/>
            <a:chExt cx="2277" cy="2499"/>
          </a:xfrm>
        </p:grpSpPr>
        <p:sp>
          <p:nvSpPr>
            <p:cNvPr id="62" name="Freeform 26"/>
            <p:cNvSpPr>
              <a:spLocks noEditPoints="1"/>
            </p:cNvSpPr>
            <p:nvPr/>
          </p:nvSpPr>
          <p:spPr bwMode="auto">
            <a:xfrm>
              <a:off x="1577" y="540"/>
              <a:ext cx="2277" cy="1925"/>
            </a:xfrm>
            <a:custGeom>
              <a:avLst/>
              <a:gdLst>
                <a:gd name="T0" fmla="*/ 592 w 1165"/>
                <a:gd name="T1" fmla="*/ 38 h 985"/>
                <a:gd name="T2" fmla="*/ 633 w 1165"/>
                <a:gd name="T3" fmla="*/ 26 h 985"/>
                <a:gd name="T4" fmla="*/ 634 w 1165"/>
                <a:gd name="T5" fmla="*/ 143 h 985"/>
                <a:gd name="T6" fmla="*/ 597 w 1165"/>
                <a:gd name="T7" fmla="*/ 122 h 985"/>
                <a:gd name="T8" fmla="*/ 592 w 1165"/>
                <a:gd name="T9" fmla="*/ 38 h 985"/>
                <a:gd name="T10" fmla="*/ 981 w 1165"/>
                <a:gd name="T11" fmla="*/ 157 h 985"/>
                <a:gd name="T12" fmla="*/ 904 w 1165"/>
                <a:gd name="T13" fmla="*/ 216 h 985"/>
                <a:gd name="T14" fmla="*/ 904 w 1165"/>
                <a:gd name="T15" fmla="*/ 259 h 985"/>
                <a:gd name="T16" fmla="*/ 1022 w 1165"/>
                <a:gd name="T17" fmla="*/ 168 h 985"/>
                <a:gd name="T18" fmla="*/ 981 w 1165"/>
                <a:gd name="T19" fmla="*/ 157 h 985"/>
                <a:gd name="T20" fmla="*/ 1121 w 1165"/>
                <a:gd name="T21" fmla="*/ 465 h 985"/>
                <a:gd name="T22" fmla="*/ 1035 w 1165"/>
                <a:gd name="T23" fmla="*/ 478 h 985"/>
                <a:gd name="T24" fmla="*/ 1023 w 1165"/>
                <a:gd name="T25" fmla="*/ 519 h 985"/>
                <a:gd name="T26" fmla="*/ 1142 w 1165"/>
                <a:gd name="T27" fmla="*/ 502 h 985"/>
                <a:gd name="T28" fmla="*/ 1121 w 1165"/>
                <a:gd name="T29" fmla="*/ 465 h 985"/>
                <a:gd name="T30" fmla="*/ 1087 w 1165"/>
                <a:gd name="T31" fmla="*/ 787 h 985"/>
                <a:gd name="T32" fmla="*/ 981 w 1165"/>
                <a:gd name="T33" fmla="*/ 709 h 985"/>
                <a:gd name="T34" fmla="*/ 951 w 1165"/>
                <a:gd name="T35" fmla="*/ 739 h 985"/>
                <a:gd name="T36" fmla="*/ 1057 w 1165"/>
                <a:gd name="T37" fmla="*/ 817 h 985"/>
                <a:gd name="T38" fmla="*/ 1087 w 1165"/>
                <a:gd name="T39" fmla="*/ 787 h 985"/>
                <a:gd name="T40" fmla="*/ 211 w 1165"/>
                <a:gd name="T41" fmla="*/ 156 h 985"/>
                <a:gd name="T42" fmla="*/ 272 w 1165"/>
                <a:gd name="T43" fmla="*/ 205 h 985"/>
                <a:gd name="T44" fmla="*/ 302 w 1165"/>
                <a:gd name="T45" fmla="*/ 175 h 985"/>
                <a:gd name="T46" fmla="*/ 233 w 1165"/>
                <a:gd name="T47" fmla="*/ 119 h 985"/>
                <a:gd name="T48" fmla="*/ 203 w 1165"/>
                <a:gd name="T49" fmla="*/ 127 h 985"/>
                <a:gd name="T50" fmla="*/ 211 w 1165"/>
                <a:gd name="T51" fmla="*/ 156 h 985"/>
                <a:gd name="T52" fmla="*/ 140 w 1165"/>
                <a:gd name="T53" fmla="*/ 470 h 985"/>
                <a:gd name="T54" fmla="*/ 27 w 1165"/>
                <a:gd name="T55" fmla="*/ 457 h 985"/>
                <a:gd name="T56" fmla="*/ 27 w 1165"/>
                <a:gd name="T57" fmla="*/ 500 h 985"/>
                <a:gd name="T58" fmla="*/ 140 w 1165"/>
                <a:gd name="T59" fmla="*/ 512 h 985"/>
                <a:gd name="T60" fmla="*/ 140 w 1165"/>
                <a:gd name="T61" fmla="*/ 470 h 985"/>
                <a:gd name="T62" fmla="*/ 252 w 1165"/>
                <a:gd name="T63" fmla="*/ 797 h 985"/>
                <a:gd name="T64" fmla="*/ 249 w 1165"/>
                <a:gd name="T65" fmla="*/ 969 h 985"/>
                <a:gd name="T66" fmla="*/ 270 w 1165"/>
                <a:gd name="T67" fmla="*/ 932 h 985"/>
                <a:gd name="T68" fmla="*/ 293 w 1165"/>
                <a:gd name="T69" fmla="*/ 808 h 985"/>
                <a:gd name="T70" fmla="*/ 252 w 1165"/>
                <a:gd name="T71" fmla="*/ 797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5" h="985">
                  <a:moveTo>
                    <a:pt x="592" y="38"/>
                  </a:moveTo>
                  <a:cubicBezTo>
                    <a:pt x="588" y="11"/>
                    <a:pt x="628" y="0"/>
                    <a:pt x="633" y="26"/>
                  </a:cubicBezTo>
                  <a:cubicBezTo>
                    <a:pt x="640" y="65"/>
                    <a:pt x="657" y="107"/>
                    <a:pt x="634" y="143"/>
                  </a:cubicBezTo>
                  <a:cubicBezTo>
                    <a:pt x="619" y="166"/>
                    <a:pt x="582" y="145"/>
                    <a:pt x="597" y="122"/>
                  </a:cubicBezTo>
                  <a:cubicBezTo>
                    <a:pt x="613" y="97"/>
                    <a:pt x="597" y="64"/>
                    <a:pt x="592" y="38"/>
                  </a:cubicBezTo>
                  <a:close/>
                  <a:moveTo>
                    <a:pt x="981" y="157"/>
                  </a:moveTo>
                  <a:cubicBezTo>
                    <a:pt x="974" y="195"/>
                    <a:pt x="939" y="212"/>
                    <a:pt x="904" y="216"/>
                  </a:cubicBezTo>
                  <a:cubicBezTo>
                    <a:pt x="877" y="220"/>
                    <a:pt x="877" y="262"/>
                    <a:pt x="904" y="259"/>
                  </a:cubicBezTo>
                  <a:cubicBezTo>
                    <a:pt x="957" y="252"/>
                    <a:pt x="1011" y="226"/>
                    <a:pt x="1022" y="168"/>
                  </a:cubicBezTo>
                  <a:cubicBezTo>
                    <a:pt x="1027" y="141"/>
                    <a:pt x="986" y="130"/>
                    <a:pt x="981" y="157"/>
                  </a:cubicBezTo>
                  <a:close/>
                  <a:moveTo>
                    <a:pt x="1121" y="465"/>
                  </a:moveTo>
                  <a:cubicBezTo>
                    <a:pt x="1096" y="482"/>
                    <a:pt x="1064" y="489"/>
                    <a:pt x="1035" y="478"/>
                  </a:cubicBezTo>
                  <a:cubicBezTo>
                    <a:pt x="1009" y="468"/>
                    <a:pt x="998" y="509"/>
                    <a:pt x="1023" y="519"/>
                  </a:cubicBezTo>
                  <a:cubicBezTo>
                    <a:pt x="1062" y="533"/>
                    <a:pt x="1109" y="524"/>
                    <a:pt x="1142" y="502"/>
                  </a:cubicBezTo>
                  <a:cubicBezTo>
                    <a:pt x="1165" y="486"/>
                    <a:pt x="1144" y="449"/>
                    <a:pt x="1121" y="465"/>
                  </a:cubicBezTo>
                  <a:close/>
                  <a:moveTo>
                    <a:pt x="1087" y="787"/>
                  </a:moveTo>
                  <a:cubicBezTo>
                    <a:pt x="1053" y="759"/>
                    <a:pt x="1009" y="743"/>
                    <a:pt x="981" y="709"/>
                  </a:cubicBezTo>
                  <a:cubicBezTo>
                    <a:pt x="964" y="688"/>
                    <a:pt x="934" y="718"/>
                    <a:pt x="951" y="739"/>
                  </a:cubicBezTo>
                  <a:cubicBezTo>
                    <a:pt x="980" y="774"/>
                    <a:pt x="1023" y="789"/>
                    <a:pt x="1057" y="817"/>
                  </a:cubicBezTo>
                  <a:cubicBezTo>
                    <a:pt x="1078" y="834"/>
                    <a:pt x="1108" y="804"/>
                    <a:pt x="1087" y="787"/>
                  </a:cubicBezTo>
                  <a:close/>
                  <a:moveTo>
                    <a:pt x="211" y="156"/>
                  </a:moveTo>
                  <a:cubicBezTo>
                    <a:pt x="232" y="172"/>
                    <a:pt x="253" y="187"/>
                    <a:pt x="272" y="205"/>
                  </a:cubicBezTo>
                  <a:cubicBezTo>
                    <a:pt x="291" y="224"/>
                    <a:pt x="322" y="194"/>
                    <a:pt x="302" y="175"/>
                  </a:cubicBezTo>
                  <a:cubicBezTo>
                    <a:pt x="281" y="154"/>
                    <a:pt x="256" y="137"/>
                    <a:pt x="233" y="119"/>
                  </a:cubicBezTo>
                  <a:cubicBezTo>
                    <a:pt x="223" y="112"/>
                    <a:pt x="209" y="118"/>
                    <a:pt x="203" y="127"/>
                  </a:cubicBezTo>
                  <a:cubicBezTo>
                    <a:pt x="197" y="138"/>
                    <a:pt x="202" y="149"/>
                    <a:pt x="211" y="156"/>
                  </a:cubicBezTo>
                  <a:close/>
                  <a:moveTo>
                    <a:pt x="140" y="470"/>
                  </a:moveTo>
                  <a:cubicBezTo>
                    <a:pt x="102" y="469"/>
                    <a:pt x="65" y="460"/>
                    <a:pt x="27" y="457"/>
                  </a:cubicBezTo>
                  <a:cubicBezTo>
                    <a:pt x="0" y="455"/>
                    <a:pt x="0" y="497"/>
                    <a:pt x="27" y="500"/>
                  </a:cubicBezTo>
                  <a:cubicBezTo>
                    <a:pt x="65" y="503"/>
                    <a:pt x="102" y="511"/>
                    <a:pt x="140" y="512"/>
                  </a:cubicBezTo>
                  <a:cubicBezTo>
                    <a:pt x="168" y="513"/>
                    <a:pt x="167" y="470"/>
                    <a:pt x="140" y="470"/>
                  </a:cubicBezTo>
                  <a:close/>
                  <a:moveTo>
                    <a:pt x="252" y="797"/>
                  </a:moveTo>
                  <a:cubicBezTo>
                    <a:pt x="230" y="852"/>
                    <a:pt x="186" y="924"/>
                    <a:pt x="249" y="969"/>
                  </a:cubicBezTo>
                  <a:cubicBezTo>
                    <a:pt x="271" y="985"/>
                    <a:pt x="292" y="948"/>
                    <a:pt x="270" y="932"/>
                  </a:cubicBezTo>
                  <a:cubicBezTo>
                    <a:pt x="235" y="907"/>
                    <a:pt x="282" y="837"/>
                    <a:pt x="293" y="808"/>
                  </a:cubicBezTo>
                  <a:cubicBezTo>
                    <a:pt x="303" y="783"/>
                    <a:pt x="261" y="772"/>
                    <a:pt x="252" y="7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p:cNvSpPr>
              <a:spLocks noEditPoints="1"/>
            </p:cNvSpPr>
            <p:nvPr/>
          </p:nvSpPr>
          <p:spPr bwMode="auto">
            <a:xfrm>
              <a:off x="2330" y="1386"/>
              <a:ext cx="860" cy="1016"/>
            </a:xfrm>
            <a:custGeom>
              <a:avLst/>
              <a:gdLst>
                <a:gd name="T0" fmla="*/ 360 w 440"/>
                <a:gd name="T1" fmla="*/ 29 h 520"/>
                <a:gd name="T2" fmla="*/ 274 w 440"/>
                <a:gd name="T3" fmla="*/ 202 h 520"/>
                <a:gd name="T4" fmla="*/ 219 w 440"/>
                <a:gd name="T5" fmla="*/ 6 h 520"/>
                <a:gd name="T6" fmla="*/ 205 w 440"/>
                <a:gd name="T7" fmla="*/ 247 h 520"/>
                <a:gd name="T8" fmla="*/ 186 w 440"/>
                <a:gd name="T9" fmla="*/ 227 h 520"/>
                <a:gd name="T10" fmla="*/ 73 w 440"/>
                <a:gd name="T11" fmla="*/ 77 h 520"/>
                <a:gd name="T12" fmla="*/ 46 w 440"/>
                <a:gd name="T13" fmla="*/ 236 h 520"/>
                <a:gd name="T14" fmla="*/ 162 w 440"/>
                <a:gd name="T15" fmla="*/ 463 h 520"/>
                <a:gd name="T16" fmla="*/ 204 w 440"/>
                <a:gd name="T17" fmla="*/ 309 h 520"/>
                <a:gd name="T18" fmla="*/ 230 w 440"/>
                <a:gd name="T19" fmla="*/ 281 h 520"/>
                <a:gd name="T20" fmla="*/ 268 w 440"/>
                <a:gd name="T21" fmla="*/ 312 h 520"/>
                <a:gd name="T22" fmla="*/ 363 w 440"/>
                <a:gd name="T23" fmla="*/ 518 h 520"/>
                <a:gd name="T24" fmla="*/ 346 w 440"/>
                <a:gd name="T25" fmla="*/ 465 h 520"/>
                <a:gd name="T26" fmla="*/ 312 w 440"/>
                <a:gd name="T27" fmla="*/ 336 h 520"/>
                <a:gd name="T28" fmla="*/ 311 w 440"/>
                <a:gd name="T29" fmla="*/ 322 h 520"/>
                <a:gd name="T30" fmla="*/ 431 w 440"/>
                <a:gd name="T31" fmla="*/ 150 h 520"/>
                <a:gd name="T32" fmla="*/ 54 w 440"/>
                <a:gd name="T33" fmla="*/ 116 h 520"/>
                <a:gd name="T34" fmla="*/ 54 w 440"/>
                <a:gd name="T35" fmla="*/ 116 h 520"/>
                <a:gd name="T36" fmla="*/ 57 w 440"/>
                <a:gd name="T37" fmla="*/ 116 h 520"/>
                <a:gd name="T38" fmla="*/ 57 w 440"/>
                <a:gd name="T39" fmla="*/ 116 h 520"/>
                <a:gd name="T40" fmla="*/ 132 w 440"/>
                <a:gd name="T41" fmla="*/ 187 h 520"/>
                <a:gd name="T42" fmla="*/ 98 w 440"/>
                <a:gd name="T43" fmla="*/ 233 h 520"/>
                <a:gd name="T44" fmla="*/ 270 w 440"/>
                <a:gd name="T45" fmla="*/ 219 h 520"/>
                <a:gd name="T46" fmla="*/ 258 w 440"/>
                <a:gd name="T47" fmla="*/ 250 h 520"/>
                <a:gd name="T48" fmla="*/ 270 w 440"/>
                <a:gd name="T49" fmla="*/ 219 h 520"/>
                <a:gd name="T50" fmla="*/ 233 w 440"/>
                <a:gd name="T51" fmla="*/ 117 h 520"/>
                <a:gd name="T52" fmla="*/ 214 w 440"/>
                <a:gd name="T53" fmla="*/ 58 h 520"/>
                <a:gd name="T54" fmla="*/ 355 w 440"/>
                <a:gd name="T55" fmla="*/ 248 h 520"/>
                <a:gd name="T56" fmla="*/ 319 w 440"/>
                <a:gd name="T57" fmla="*/ 196 h 520"/>
                <a:gd name="T58" fmla="*/ 375 w 440"/>
                <a:gd name="T59" fmla="*/ 71 h 520"/>
                <a:gd name="T60" fmla="*/ 390 w 440"/>
                <a:gd name="T61" fmla="*/ 64 h 520"/>
                <a:gd name="T62" fmla="*/ 392 w 440"/>
                <a:gd name="T63" fmla="*/ 9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 h="520">
                  <a:moveTo>
                    <a:pt x="428" y="49"/>
                  </a:moveTo>
                  <a:cubicBezTo>
                    <a:pt x="417" y="21"/>
                    <a:pt x="385" y="13"/>
                    <a:pt x="360" y="29"/>
                  </a:cubicBezTo>
                  <a:cubicBezTo>
                    <a:pt x="334" y="45"/>
                    <a:pt x="319" y="77"/>
                    <a:pt x="307" y="104"/>
                  </a:cubicBezTo>
                  <a:cubicBezTo>
                    <a:pt x="293" y="135"/>
                    <a:pt x="282" y="168"/>
                    <a:pt x="274" y="202"/>
                  </a:cubicBezTo>
                  <a:cubicBezTo>
                    <a:pt x="276" y="187"/>
                    <a:pt x="277" y="173"/>
                    <a:pt x="278" y="159"/>
                  </a:cubicBezTo>
                  <a:cubicBezTo>
                    <a:pt x="279" y="109"/>
                    <a:pt x="269" y="33"/>
                    <a:pt x="219" y="6"/>
                  </a:cubicBezTo>
                  <a:cubicBezTo>
                    <a:pt x="208" y="0"/>
                    <a:pt x="197" y="5"/>
                    <a:pt x="190" y="14"/>
                  </a:cubicBezTo>
                  <a:cubicBezTo>
                    <a:pt x="140" y="80"/>
                    <a:pt x="165" y="181"/>
                    <a:pt x="205" y="247"/>
                  </a:cubicBezTo>
                  <a:cubicBezTo>
                    <a:pt x="201" y="250"/>
                    <a:pt x="197" y="252"/>
                    <a:pt x="193" y="254"/>
                  </a:cubicBezTo>
                  <a:cubicBezTo>
                    <a:pt x="191" y="245"/>
                    <a:pt x="188" y="236"/>
                    <a:pt x="186" y="227"/>
                  </a:cubicBezTo>
                  <a:cubicBezTo>
                    <a:pt x="180" y="201"/>
                    <a:pt x="174" y="174"/>
                    <a:pt x="163" y="150"/>
                  </a:cubicBezTo>
                  <a:cubicBezTo>
                    <a:pt x="146" y="111"/>
                    <a:pt x="114" y="86"/>
                    <a:pt x="73" y="77"/>
                  </a:cubicBezTo>
                  <a:cubicBezTo>
                    <a:pt x="51" y="71"/>
                    <a:pt x="28" y="75"/>
                    <a:pt x="19" y="98"/>
                  </a:cubicBezTo>
                  <a:cubicBezTo>
                    <a:pt x="0" y="142"/>
                    <a:pt x="21" y="199"/>
                    <a:pt x="46" y="236"/>
                  </a:cubicBezTo>
                  <a:cubicBezTo>
                    <a:pt x="73" y="277"/>
                    <a:pt x="114" y="301"/>
                    <a:pt x="160" y="301"/>
                  </a:cubicBezTo>
                  <a:cubicBezTo>
                    <a:pt x="170" y="355"/>
                    <a:pt x="175" y="410"/>
                    <a:pt x="162" y="463"/>
                  </a:cubicBezTo>
                  <a:cubicBezTo>
                    <a:pt x="156" y="490"/>
                    <a:pt x="197" y="501"/>
                    <a:pt x="203" y="475"/>
                  </a:cubicBezTo>
                  <a:cubicBezTo>
                    <a:pt x="216" y="420"/>
                    <a:pt x="213" y="364"/>
                    <a:pt x="204" y="309"/>
                  </a:cubicBezTo>
                  <a:cubicBezTo>
                    <a:pt x="203" y="304"/>
                    <a:pt x="202" y="299"/>
                    <a:pt x="201" y="295"/>
                  </a:cubicBezTo>
                  <a:cubicBezTo>
                    <a:pt x="212" y="291"/>
                    <a:pt x="222" y="287"/>
                    <a:pt x="230" y="281"/>
                  </a:cubicBezTo>
                  <a:cubicBezTo>
                    <a:pt x="241" y="293"/>
                    <a:pt x="254" y="304"/>
                    <a:pt x="268" y="311"/>
                  </a:cubicBezTo>
                  <a:cubicBezTo>
                    <a:pt x="268" y="312"/>
                    <a:pt x="268" y="312"/>
                    <a:pt x="268" y="312"/>
                  </a:cubicBezTo>
                  <a:cubicBezTo>
                    <a:pt x="270" y="357"/>
                    <a:pt x="275" y="404"/>
                    <a:pt x="290" y="447"/>
                  </a:cubicBezTo>
                  <a:cubicBezTo>
                    <a:pt x="302" y="481"/>
                    <a:pt x="323" y="515"/>
                    <a:pt x="363" y="518"/>
                  </a:cubicBezTo>
                  <a:cubicBezTo>
                    <a:pt x="390" y="520"/>
                    <a:pt x="390" y="477"/>
                    <a:pt x="363" y="475"/>
                  </a:cubicBezTo>
                  <a:cubicBezTo>
                    <a:pt x="357" y="475"/>
                    <a:pt x="352" y="472"/>
                    <a:pt x="346" y="465"/>
                  </a:cubicBezTo>
                  <a:cubicBezTo>
                    <a:pt x="338" y="456"/>
                    <a:pt x="333" y="443"/>
                    <a:pt x="329" y="432"/>
                  </a:cubicBezTo>
                  <a:cubicBezTo>
                    <a:pt x="319" y="402"/>
                    <a:pt x="314" y="369"/>
                    <a:pt x="312" y="336"/>
                  </a:cubicBezTo>
                  <a:cubicBezTo>
                    <a:pt x="311" y="331"/>
                    <a:pt x="311" y="327"/>
                    <a:pt x="310" y="322"/>
                  </a:cubicBezTo>
                  <a:cubicBezTo>
                    <a:pt x="311" y="322"/>
                    <a:pt x="311" y="322"/>
                    <a:pt x="311" y="322"/>
                  </a:cubicBezTo>
                  <a:cubicBezTo>
                    <a:pt x="352" y="321"/>
                    <a:pt x="383" y="285"/>
                    <a:pt x="402" y="252"/>
                  </a:cubicBezTo>
                  <a:cubicBezTo>
                    <a:pt x="419" y="220"/>
                    <a:pt x="427" y="185"/>
                    <a:pt x="431" y="150"/>
                  </a:cubicBezTo>
                  <a:cubicBezTo>
                    <a:pt x="435" y="118"/>
                    <a:pt x="440" y="79"/>
                    <a:pt x="428" y="49"/>
                  </a:cubicBezTo>
                  <a:close/>
                  <a:moveTo>
                    <a:pt x="54" y="116"/>
                  </a:moveTo>
                  <a:cubicBezTo>
                    <a:pt x="54" y="116"/>
                    <a:pt x="54" y="116"/>
                    <a:pt x="54" y="116"/>
                  </a:cubicBezTo>
                  <a:cubicBezTo>
                    <a:pt x="54" y="116"/>
                    <a:pt x="54" y="116"/>
                    <a:pt x="54" y="116"/>
                  </a:cubicBezTo>
                  <a:close/>
                  <a:moveTo>
                    <a:pt x="61" y="169"/>
                  </a:moveTo>
                  <a:cubicBezTo>
                    <a:pt x="55" y="151"/>
                    <a:pt x="52" y="130"/>
                    <a:pt x="57" y="116"/>
                  </a:cubicBezTo>
                  <a:cubicBezTo>
                    <a:pt x="57" y="116"/>
                    <a:pt x="57" y="116"/>
                    <a:pt x="57" y="116"/>
                  </a:cubicBezTo>
                  <a:cubicBezTo>
                    <a:pt x="57" y="116"/>
                    <a:pt x="57" y="116"/>
                    <a:pt x="57" y="116"/>
                  </a:cubicBezTo>
                  <a:cubicBezTo>
                    <a:pt x="72" y="117"/>
                    <a:pt x="91" y="127"/>
                    <a:pt x="102" y="136"/>
                  </a:cubicBezTo>
                  <a:cubicBezTo>
                    <a:pt x="118" y="149"/>
                    <a:pt x="126" y="168"/>
                    <a:pt x="132" y="187"/>
                  </a:cubicBezTo>
                  <a:cubicBezTo>
                    <a:pt x="138" y="211"/>
                    <a:pt x="144" y="234"/>
                    <a:pt x="150" y="258"/>
                  </a:cubicBezTo>
                  <a:cubicBezTo>
                    <a:pt x="130" y="255"/>
                    <a:pt x="111" y="246"/>
                    <a:pt x="98" y="233"/>
                  </a:cubicBezTo>
                  <a:cubicBezTo>
                    <a:pt x="80" y="216"/>
                    <a:pt x="68" y="193"/>
                    <a:pt x="61" y="169"/>
                  </a:cubicBezTo>
                  <a:close/>
                  <a:moveTo>
                    <a:pt x="270" y="219"/>
                  </a:moveTo>
                  <a:cubicBezTo>
                    <a:pt x="268" y="232"/>
                    <a:pt x="267" y="245"/>
                    <a:pt x="266" y="258"/>
                  </a:cubicBezTo>
                  <a:cubicBezTo>
                    <a:pt x="263" y="256"/>
                    <a:pt x="261" y="253"/>
                    <a:pt x="258" y="250"/>
                  </a:cubicBezTo>
                  <a:cubicBezTo>
                    <a:pt x="258" y="249"/>
                    <a:pt x="259" y="248"/>
                    <a:pt x="259" y="248"/>
                  </a:cubicBezTo>
                  <a:cubicBezTo>
                    <a:pt x="264" y="239"/>
                    <a:pt x="267" y="229"/>
                    <a:pt x="270" y="219"/>
                  </a:cubicBezTo>
                  <a:close/>
                  <a:moveTo>
                    <a:pt x="214" y="58"/>
                  </a:moveTo>
                  <a:cubicBezTo>
                    <a:pt x="225" y="75"/>
                    <a:pt x="230" y="99"/>
                    <a:pt x="233" y="117"/>
                  </a:cubicBezTo>
                  <a:cubicBezTo>
                    <a:pt x="237" y="145"/>
                    <a:pt x="237" y="176"/>
                    <a:pt x="230" y="204"/>
                  </a:cubicBezTo>
                  <a:cubicBezTo>
                    <a:pt x="209" y="162"/>
                    <a:pt x="195" y="104"/>
                    <a:pt x="214" y="58"/>
                  </a:cubicBezTo>
                  <a:close/>
                  <a:moveTo>
                    <a:pt x="389" y="150"/>
                  </a:moveTo>
                  <a:cubicBezTo>
                    <a:pt x="385" y="185"/>
                    <a:pt x="374" y="219"/>
                    <a:pt x="355" y="248"/>
                  </a:cubicBezTo>
                  <a:cubicBezTo>
                    <a:pt x="344" y="264"/>
                    <a:pt x="327" y="278"/>
                    <a:pt x="309" y="279"/>
                  </a:cubicBezTo>
                  <a:cubicBezTo>
                    <a:pt x="309" y="250"/>
                    <a:pt x="311" y="222"/>
                    <a:pt x="319" y="196"/>
                  </a:cubicBezTo>
                  <a:cubicBezTo>
                    <a:pt x="327" y="165"/>
                    <a:pt x="338" y="135"/>
                    <a:pt x="352" y="107"/>
                  </a:cubicBezTo>
                  <a:cubicBezTo>
                    <a:pt x="359" y="94"/>
                    <a:pt x="366" y="82"/>
                    <a:pt x="375" y="71"/>
                  </a:cubicBezTo>
                  <a:cubicBezTo>
                    <a:pt x="378" y="68"/>
                    <a:pt x="382" y="65"/>
                    <a:pt x="386" y="63"/>
                  </a:cubicBezTo>
                  <a:cubicBezTo>
                    <a:pt x="387" y="62"/>
                    <a:pt x="387" y="63"/>
                    <a:pt x="390" y="64"/>
                  </a:cubicBezTo>
                  <a:cubicBezTo>
                    <a:pt x="385" y="62"/>
                    <a:pt x="390" y="69"/>
                    <a:pt x="390" y="72"/>
                  </a:cubicBezTo>
                  <a:cubicBezTo>
                    <a:pt x="392" y="79"/>
                    <a:pt x="392" y="86"/>
                    <a:pt x="392" y="94"/>
                  </a:cubicBezTo>
                  <a:cubicBezTo>
                    <a:pt x="393" y="112"/>
                    <a:pt x="391" y="131"/>
                    <a:pt x="389"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8"/>
            <p:cNvSpPr>
              <a:spLocks/>
            </p:cNvSpPr>
            <p:nvPr/>
          </p:nvSpPr>
          <p:spPr bwMode="auto">
            <a:xfrm>
              <a:off x="2091" y="960"/>
              <a:ext cx="1355" cy="1559"/>
            </a:xfrm>
            <a:custGeom>
              <a:avLst/>
              <a:gdLst>
                <a:gd name="T0" fmla="*/ 536 w 693"/>
                <a:gd name="T1" fmla="*/ 734 h 798"/>
                <a:gd name="T2" fmla="*/ 560 w 693"/>
                <a:gd name="T3" fmla="*/ 561 h 798"/>
                <a:gd name="T4" fmla="*/ 617 w 693"/>
                <a:gd name="T5" fmla="*/ 459 h 798"/>
                <a:gd name="T6" fmla="*/ 667 w 693"/>
                <a:gd name="T7" fmla="*/ 209 h 798"/>
                <a:gd name="T8" fmla="*/ 511 w 693"/>
                <a:gd name="T9" fmla="*/ 56 h 798"/>
                <a:gd name="T10" fmla="*/ 285 w 693"/>
                <a:gd name="T11" fmla="*/ 4 h 798"/>
                <a:gd name="T12" fmla="*/ 77 w 693"/>
                <a:gd name="T13" fmla="*/ 82 h 798"/>
                <a:gd name="T14" fmla="*/ 4 w 693"/>
                <a:gd name="T15" fmla="*/ 295 h 798"/>
                <a:gd name="T16" fmla="*/ 36 w 693"/>
                <a:gd name="T17" fmla="*/ 420 h 798"/>
                <a:gd name="T18" fmla="*/ 116 w 693"/>
                <a:gd name="T19" fmla="*/ 528 h 798"/>
                <a:gd name="T20" fmla="*/ 183 w 693"/>
                <a:gd name="T21" fmla="*/ 626 h 798"/>
                <a:gd name="T22" fmla="*/ 166 w 693"/>
                <a:gd name="T23" fmla="*/ 746 h 798"/>
                <a:gd name="T24" fmla="*/ 196 w 693"/>
                <a:gd name="T25" fmla="*/ 776 h 798"/>
                <a:gd name="T26" fmla="*/ 235 w 693"/>
                <a:gd name="T27" fmla="*/ 645 h 798"/>
                <a:gd name="T28" fmla="*/ 178 w 693"/>
                <a:gd name="T29" fmla="*/ 540 h 798"/>
                <a:gd name="T30" fmla="*/ 88 w 693"/>
                <a:gd name="T31" fmla="*/ 424 h 798"/>
                <a:gd name="T32" fmla="*/ 46 w 693"/>
                <a:gd name="T33" fmla="*/ 290 h 798"/>
                <a:gd name="T34" fmla="*/ 142 w 693"/>
                <a:gd name="T35" fmla="*/ 82 h 798"/>
                <a:gd name="T36" fmla="*/ 371 w 693"/>
                <a:gd name="T37" fmla="*/ 57 h 798"/>
                <a:gd name="T38" fmla="*/ 555 w 693"/>
                <a:gd name="T39" fmla="*/ 129 h 798"/>
                <a:gd name="T40" fmla="*/ 615 w 693"/>
                <a:gd name="T41" fmla="*/ 194 h 798"/>
                <a:gd name="T42" fmla="*/ 633 w 693"/>
                <a:gd name="T43" fmla="*/ 295 h 798"/>
                <a:gd name="T44" fmla="*/ 552 w 693"/>
                <a:gd name="T45" fmla="*/ 481 h 798"/>
                <a:gd name="T46" fmla="*/ 494 w 693"/>
                <a:gd name="T47" fmla="*/ 734 h 798"/>
                <a:gd name="T48" fmla="*/ 536 w 693"/>
                <a:gd name="T49" fmla="*/ 7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98">
                  <a:moveTo>
                    <a:pt x="536" y="734"/>
                  </a:moveTo>
                  <a:cubicBezTo>
                    <a:pt x="533" y="675"/>
                    <a:pt x="539" y="617"/>
                    <a:pt x="560" y="561"/>
                  </a:cubicBezTo>
                  <a:cubicBezTo>
                    <a:pt x="573" y="524"/>
                    <a:pt x="596" y="492"/>
                    <a:pt x="617" y="459"/>
                  </a:cubicBezTo>
                  <a:cubicBezTo>
                    <a:pt x="664" y="386"/>
                    <a:pt x="693" y="295"/>
                    <a:pt x="667" y="209"/>
                  </a:cubicBezTo>
                  <a:cubicBezTo>
                    <a:pt x="646" y="135"/>
                    <a:pt x="578" y="86"/>
                    <a:pt x="511" y="56"/>
                  </a:cubicBezTo>
                  <a:cubicBezTo>
                    <a:pt x="440" y="25"/>
                    <a:pt x="362" y="8"/>
                    <a:pt x="285" y="4"/>
                  </a:cubicBezTo>
                  <a:cubicBezTo>
                    <a:pt x="207" y="0"/>
                    <a:pt x="131" y="25"/>
                    <a:pt x="77" y="82"/>
                  </a:cubicBezTo>
                  <a:cubicBezTo>
                    <a:pt x="23" y="138"/>
                    <a:pt x="0" y="219"/>
                    <a:pt x="4" y="295"/>
                  </a:cubicBezTo>
                  <a:cubicBezTo>
                    <a:pt x="6" y="338"/>
                    <a:pt x="17" y="382"/>
                    <a:pt x="36" y="420"/>
                  </a:cubicBezTo>
                  <a:cubicBezTo>
                    <a:pt x="56" y="460"/>
                    <a:pt x="88" y="493"/>
                    <a:pt x="116" y="528"/>
                  </a:cubicBezTo>
                  <a:cubicBezTo>
                    <a:pt x="141" y="558"/>
                    <a:pt x="165" y="592"/>
                    <a:pt x="183" y="626"/>
                  </a:cubicBezTo>
                  <a:cubicBezTo>
                    <a:pt x="206" y="669"/>
                    <a:pt x="194" y="710"/>
                    <a:pt x="166" y="746"/>
                  </a:cubicBezTo>
                  <a:cubicBezTo>
                    <a:pt x="149" y="767"/>
                    <a:pt x="179" y="798"/>
                    <a:pt x="196" y="776"/>
                  </a:cubicBezTo>
                  <a:cubicBezTo>
                    <a:pt x="226" y="737"/>
                    <a:pt x="246" y="695"/>
                    <a:pt x="235" y="645"/>
                  </a:cubicBezTo>
                  <a:cubicBezTo>
                    <a:pt x="227" y="605"/>
                    <a:pt x="200" y="572"/>
                    <a:pt x="178" y="540"/>
                  </a:cubicBezTo>
                  <a:cubicBezTo>
                    <a:pt x="151" y="499"/>
                    <a:pt x="115" y="465"/>
                    <a:pt x="88" y="424"/>
                  </a:cubicBezTo>
                  <a:cubicBezTo>
                    <a:pt x="61" y="385"/>
                    <a:pt x="48" y="338"/>
                    <a:pt x="46" y="290"/>
                  </a:cubicBezTo>
                  <a:cubicBezTo>
                    <a:pt x="42" y="210"/>
                    <a:pt x="74" y="127"/>
                    <a:pt x="142" y="82"/>
                  </a:cubicBezTo>
                  <a:cubicBezTo>
                    <a:pt x="210" y="36"/>
                    <a:pt x="295" y="43"/>
                    <a:pt x="371" y="57"/>
                  </a:cubicBezTo>
                  <a:cubicBezTo>
                    <a:pt x="436" y="70"/>
                    <a:pt x="500" y="91"/>
                    <a:pt x="555" y="129"/>
                  </a:cubicBezTo>
                  <a:cubicBezTo>
                    <a:pt x="580" y="146"/>
                    <a:pt x="601" y="168"/>
                    <a:pt x="615" y="194"/>
                  </a:cubicBezTo>
                  <a:cubicBezTo>
                    <a:pt x="633" y="225"/>
                    <a:pt x="635" y="261"/>
                    <a:pt x="633" y="295"/>
                  </a:cubicBezTo>
                  <a:cubicBezTo>
                    <a:pt x="630" y="366"/>
                    <a:pt x="589" y="423"/>
                    <a:pt x="552" y="481"/>
                  </a:cubicBezTo>
                  <a:cubicBezTo>
                    <a:pt x="504" y="556"/>
                    <a:pt x="489" y="647"/>
                    <a:pt x="494" y="734"/>
                  </a:cubicBezTo>
                  <a:cubicBezTo>
                    <a:pt x="496" y="762"/>
                    <a:pt x="538" y="762"/>
                    <a:pt x="536" y="7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p:cNvSpPr>
              <a:spLocks noEditPoints="1"/>
            </p:cNvSpPr>
            <p:nvPr/>
          </p:nvSpPr>
          <p:spPr bwMode="auto">
            <a:xfrm>
              <a:off x="2431" y="2293"/>
              <a:ext cx="659" cy="746"/>
            </a:xfrm>
            <a:custGeom>
              <a:avLst/>
              <a:gdLst>
                <a:gd name="T0" fmla="*/ 335 w 337"/>
                <a:gd name="T1" fmla="*/ 82 h 382"/>
                <a:gd name="T2" fmla="*/ 327 w 337"/>
                <a:gd name="T3" fmla="*/ 19 h 382"/>
                <a:gd name="T4" fmla="*/ 326 w 337"/>
                <a:gd name="T5" fmla="*/ 18 h 382"/>
                <a:gd name="T6" fmla="*/ 293 w 337"/>
                <a:gd name="T7" fmla="*/ 7 h 382"/>
                <a:gd name="T8" fmla="*/ 74 w 337"/>
                <a:gd name="T9" fmla="*/ 42 h 382"/>
                <a:gd name="T10" fmla="*/ 92 w 337"/>
                <a:gd name="T11" fmla="*/ 73 h 382"/>
                <a:gd name="T12" fmla="*/ 290 w 337"/>
                <a:gd name="T13" fmla="*/ 43 h 382"/>
                <a:gd name="T14" fmla="*/ 294 w 337"/>
                <a:gd name="T15" fmla="*/ 88 h 382"/>
                <a:gd name="T16" fmla="*/ 292 w 337"/>
                <a:gd name="T17" fmla="*/ 88 h 382"/>
                <a:gd name="T18" fmla="*/ 58 w 337"/>
                <a:gd name="T19" fmla="*/ 94 h 382"/>
                <a:gd name="T20" fmla="*/ 58 w 337"/>
                <a:gd name="T21" fmla="*/ 94 h 382"/>
                <a:gd name="T22" fmla="*/ 48 w 337"/>
                <a:gd name="T23" fmla="*/ 58 h 382"/>
                <a:gd name="T24" fmla="*/ 7 w 337"/>
                <a:gd name="T25" fmla="*/ 69 h 382"/>
                <a:gd name="T26" fmla="*/ 123 w 337"/>
                <a:gd name="T27" fmla="*/ 338 h 382"/>
                <a:gd name="T28" fmla="*/ 281 w 337"/>
                <a:gd name="T29" fmla="*/ 348 h 382"/>
                <a:gd name="T30" fmla="*/ 318 w 337"/>
                <a:gd name="T31" fmla="*/ 278 h 382"/>
                <a:gd name="T32" fmla="*/ 334 w 337"/>
                <a:gd name="T33" fmla="*/ 179 h 382"/>
                <a:gd name="T34" fmla="*/ 335 w 337"/>
                <a:gd name="T35" fmla="*/ 82 h 382"/>
                <a:gd name="T36" fmla="*/ 292 w 337"/>
                <a:gd name="T37" fmla="*/ 124 h 382"/>
                <a:gd name="T38" fmla="*/ 294 w 337"/>
                <a:gd name="T39" fmla="*/ 124 h 382"/>
                <a:gd name="T40" fmla="*/ 294 w 337"/>
                <a:gd name="T41" fmla="*/ 138 h 382"/>
                <a:gd name="T42" fmla="*/ 80 w 337"/>
                <a:gd name="T43" fmla="*/ 165 h 382"/>
                <a:gd name="T44" fmla="*/ 72 w 337"/>
                <a:gd name="T45" fmla="*/ 168 h 382"/>
                <a:gd name="T46" fmla="*/ 65 w 337"/>
                <a:gd name="T47" fmla="*/ 131 h 382"/>
                <a:gd name="T48" fmla="*/ 292 w 337"/>
                <a:gd name="T49" fmla="*/ 124 h 382"/>
                <a:gd name="T50" fmla="*/ 85 w 337"/>
                <a:gd name="T51" fmla="*/ 219 h 382"/>
                <a:gd name="T52" fmla="*/ 82 w 337"/>
                <a:gd name="T53" fmla="*/ 210 h 382"/>
                <a:gd name="T54" fmla="*/ 80 w 337"/>
                <a:gd name="T55" fmla="*/ 202 h 382"/>
                <a:gd name="T56" fmla="*/ 292 w 337"/>
                <a:gd name="T57" fmla="*/ 175 h 382"/>
                <a:gd name="T58" fmla="*/ 290 w 337"/>
                <a:gd name="T59" fmla="*/ 198 h 382"/>
                <a:gd name="T60" fmla="*/ 264 w 337"/>
                <a:gd name="T61" fmla="*/ 186 h 382"/>
                <a:gd name="T62" fmla="*/ 89 w 337"/>
                <a:gd name="T63" fmla="*/ 218 h 382"/>
                <a:gd name="T64" fmla="*/ 85 w 337"/>
                <a:gd name="T65" fmla="*/ 219 h 382"/>
                <a:gd name="T66" fmla="*/ 226 w 337"/>
                <a:gd name="T67" fmla="*/ 322 h 382"/>
                <a:gd name="T68" fmla="*/ 149 w 337"/>
                <a:gd name="T69" fmla="*/ 304 h 382"/>
                <a:gd name="T70" fmla="*/ 143 w 337"/>
                <a:gd name="T71" fmla="*/ 301 h 382"/>
                <a:gd name="T72" fmla="*/ 197 w 337"/>
                <a:gd name="T73" fmla="*/ 300 h 382"/>
                <a:gd name="T74" fmla="*/ 276 w 337"/>
                <a:gd name="T75" fmla="*/ 273 h 382"/>
                <a:gd name="T76" fmla="*/ 258 w 337"/>
                <a:gd name="T77" fmla="*/ 311 h 382"/>
                <a:gd name="T78" fmla="*/ 226 w 337"/>
                <a:gd name="T79" fmla="*/ 322 h 382"/>
                <a:gd name="T80" fmla="*/ 283 w 337"/>
                <a:gd name="T81" fmla="*/ 251 h 382"/>
                <a:gd name="T82" fmla="*/ 254 w 337"/>
                <a:gd name="T83" fmla="*/ 245 h 382"/>
                <a:gd name="T84" fmla="*/ 182 w 337"/>
                <a:gd name="T85" fmla="*/ 264 h 382"/>
                <a:gd name="T86" fmla="*/ 105 w 337"/>
                <a:gd name="T87" fmla="*/ 263 h 382"/>
                <a:gd name="T88" fmla="*/ 100 w 337"/>
                <a:gd name="T89" fmla="*/ 255 h 382"/>
                <a:gd name="T90" fmla="*/ 185 w 337"/>
                <a:gd name="T91" fmla="*/ 248 h 382"/>
                <a:gd name="T92" fmla="*/ 283 w 337"/>
                <a:gd name="T93" fmla="*/ 217 h 382"/>
                <a:gd name="T94" fmla="*/ 289 w 337"/>
                <a:gd name="T95" fmla="*/ 208 h 382"/>
                <a:gd name="T96" fmla="*/ 283 w 337"/>
                <a:gd name="T97"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82">
                  <a:moveTo>
                    <a:pt x="335" y="82"/>
                  </a:moveTo>
                  <a:cubicBezTo>
                    <a:pt x="334" y="61"/>
                    <a:pt x="333" y="39"/>
                    <a:pt x="327" y="19"/>
                  </a:cubicBezTo>
                  <a:cubicBezTo>
                    <a:pt x="326" y="18"/>
                    <a:pt x="326" y="18"/>
                    <a:pt x="326" y="18"/>
                  </a:cubicBezTo>
                  <a:cubicBezTo>
                    <a:pt x="321" y="2"/>
                    <a:pt x="303" y="0"/>
                    <a:pt x="293" y="7"/>
                  </a:cubicBezTo>
                  <a:cubicBezTo>
                    <a:pt x="219" y="12"/>
                    <a:pt x="143" y="12"/>
                    <a:pt x="74" y="42"/>
                  </a:cubicBezTo>
                  <a:cubicBezTo>
                    <a:pt x="52" y="51"/>
                    <a:pt x="71" y="82"/>
                    <a:pt x="92" y="73"/>
                  </a:cubicBezTo>
                  <a:cubicBezTo>
                    <a:pt x="154" y="47"/>
                    <a:pt x="224" y="48"/>
                    <a:pt x="290" y="43"/>
                  </a:cubicBezTo>
                  <a:cubicBezTo>
                    <a:pt x="293" y="57"/>
                    <a:pt x="294" y="73"/>
                    <a:pt x="294" y="88"/>
                  </a:cubicBezTo>
                  <a:cubicBezTo>
                    <a:pt x="294" y="88"/>
                    <a:pt x="293" y="88"/>
                    <a:pt x="292" y="88"/>
                  </a:cubicBezTo>
                  <a:cubicBezTo>
                    <a:pt x="214" y="83"/>
                    <a:pt x="136" y="94"/>
                    <a:pt x="58" y="94"/>
                  </a:cubicBezTo>
                  <a:cubicBezTo>
                    <a:pt x="58" y="94"/>
                    <a:pt x="58" y="94"/>
                    <a:pt x="58" y="94"/>
                  </a:cubicBezTo>
                  <a:cubicBezTo>
                    <a:pt x="55" y="82"/>
                    <a:pt x="52" y="70"/>
                    <a:pt x="48" y="58"/>
                  </a:cubicBezTo>
                  <a:cubicBezTo>
                    <a:pt x="41" y="32"/>
                    <a:pt x="0" y="43"/>
                    <a:pt x="7" y="69"/>
                  </a:cubicBezTo>
                  <a:cubicBezTo>
                    <a:pt x="35" y="162"/>
                    <a:pt x="29" y="284"/>
                    <a:pt x="123" y="338"/>
                  </a:cubicBezTo>
                  <a:cubicBezTo>
                    <a:pt x="165" y="362"/>
                    <a:pt x="240" y="382"/>
                    <a:pt x="281" y="348"/>
                  </a:cubicBezTo>
                  <a:cubicBezTo>
                    <a:pt x="301" y="331"/>
                    <a:pt x="311" y="303"/>
                    <a:pt x="318" y="278"/>
                  </a:cubicBezTo>
                  <a:cubicBezTo>
                    <a:pt x="328" y="246"/>
                    <a:pt x="331" y="212"/>
                    <a:pt x="334" y="179"/>
                  </a:cubicBezTo>
                  <a:cubicBezTo>
                    <a:pt x="336" y="147"/>
                    <a:pt x="337" y="114"/>
                    <a:pt x="335" y="82"/>
                  </a:cubicBezTo>
                  <a:close/>
                  <a:moveTo>
                    <a:pt x="292" y="124"/>
                  </a:moveTo>
                  <a:cubicBezTo>
                    <a:pt x="293" y="124"/>
                    <a:pt x="293" y="124"/>
                    <a:pt x="294" y="124"/>
                  </a:cubicBezTo>
                  <a:cubicBezTo>
                    <a:pt x="294" y="129"/>
                    <a:pt x="294" y="133"/>
                    <a:pt x="294" y="138"/>
                  </a:cubicBezTo>
                  <a:cubicBezTo>
                    <a:pt x="222" y="146"/>
                    <a:pt x="151" y="158"/>
                    <a:pt x="80" y="165"/>
                  </a:cubicBezTo>
                  <a:cubicBezTo>
                    <a:pt x="77" y="166"/>
                    <a:pt x="74" y="166"/>
                    <a:pt x="72" y="168"/>
                  </a:cubicBezTo>
                  <a:cubicBezTo>
                    <a:pt x="70" y="155"/>
                    <a:pt x="67" y="143"/>
                    <a:pt x="65" y="131"/>
                  </a:cubicBezTo>
                  <a:cubicBezTo>
                    <a:pt x="141" y="130"/>
                    <a:pt x="216" y="120"/>
                    <a:pt x="292" y="124"/>
                  </a:cubicBezTo>
                  <a:close/>
                  <a:moveTo>
                    <a:pt x="85" y="219"/>
                  </a:moveTo>
                  <a:cubicBezTo>
                    <a:pt x="84" y="216"/>
                    <a:pt x="83" y="213"/>
                    <a:pt x="82" y="210"/>
                  </a:cubicBezTo>
                  <a:cubicBezTo>
                    <a:pt x="82" y="207"/>
                    <a:pt x="81" y="204"/>
                    <a:pt x="80" y="202"/>
                  </a:cubicBezTo>
                  <a:cubicBezTo>
                    <a:pt x="151" y="194"/>
                    <a:pt x="221" y="182"/>
                    <a:pt x="292" y="175"/>
                  </a:cubicBezTo>
                  <a:cubicBezTo>
                    <a:pt x="291" y="182"/>
                    <a:pt x="291" y="190"/>
                    <a:pt x="290" y="198"/>
                  </a:cubicBezTo>
                  <a:cubicBezTo>
                    <a:pt x="288" y="187"/>
                    <a:pt x="277" y="177"/>
                    <a:pt x="264" y="186"/>
                  </a:cubicBezTo>
                  <a:cubicBezTo>
                    <a:pt x="217" y="219"/>
                    <a:pt x="145" y="218"/>
                    <a:pt x="89" y="218"/>
                  </a:cubicBezTo>
                  <a:cubicBezTo>
                    <a:pt x="88" y="218"/>
                    <a:pt x="87" y="219"/>
                    <a:pt x="85" y="219"/>
                  </a:cubicBezTo>
                  <a:close/>
                  <a:moveTo>
                    <a:pt x="226" y="322"/>
                  </a:moveTo>
                  <a:cubicBezTo>
                    <a:pt x="200" y="322"/>
                    <a:pt x="173" y="316"/>
                    <a:pt x="149" y="304"/>
                  </a:cubicBezTo>
                  <a:cubicBezTo>
                    <a:pt x="147" y="303"/>
                    <a:pt x="145" y="302"/>
                    <a:pt x="143" y="301"/>
                  </a:cubicBezTo>
                  <a:cubicBezTo>
                    <a:pt x="161" y="301"/>
                    <a:pt x="179" y="301"/>
                    <a:pt x="197" y="300"/>
                  </a:cubicBezTo>
                  <a:cubicBezTo>
                    <a:pt x="224" y="298"/>
                    <a:pt x="256" y="293"/>
                    <a:pt x="276" y="273"/>
                  </a:cubicBezTo>
                  <a:cubicBezTo>
                    <a:pt x="272" y="287"/>
                    <a:pt x="266" y="300"/>
                    <a:pt x="258" y="311"/>
                  </a:cubicBezTo>
                  <a:cubicBezTo>
                    <a:pt x="249" y="323"/>
                    <a:pt x="242" y="323"/>
                    <a:pt x="226" y="322"/>
                  </a:cubicBezTo>
                  <a:close/>
                  <a:moveTo>
                    <a:pt x="283" y="251"/>
                  </a:moveTo>
                  <a:cubicBezTo>
                    <a:pt x="278" y="240"/>
                    <a:pt x="264" y="234"/>
                    <a:pt x="254" y="245"/>
                  </a:cubicBezTo>
                  <a:cubicBezTo>
                    <a:pt x="237" y="263"/>
                    <a:pt x="204" y="263"/>
                    <a:pt x="182" y="264"/>
                  </a:cubicBezTo>
                  <a:cubicBezTo>
                    <a:pt x="156" y="265"/>
                    <a:pt x="131" y="264"/>
                    <a:pt x="105" y="263"/>
                  </a:cubicBezTo>
                  <a:cubicBezTo>
                    <a:pt x="103" y="261"/>
                    <a:pt x="101" y="258"/>
                    <a:pt x="100" y="255"/>
                  </a:cubicBezTo>
                  <a:cubicBezTo>
                    <a:pt x="128" y="254"/>
                    <a:pt x="157" y="252"/>
                    <a:pt x="185" y="248"/>
                  </a:cubicBezTo>
                  <a:cubicBezTo>
                    <a:pt x="219" y="243"/>
                    <a:pt x="255" y="237"/>
                    <a:pt x="283" y="217"/>
                  </a:cubicBezTo>
                  <a:cubicBezTo>
                    <a:pt x="286" y="215"/>
                    <a:pt x="288" y="212"/>
                    <a:pt x="289" y="208"/>
                  </a:cubicBezTo>
                  <a:cubicBezTo>
                    <a:pt x="288" y="223"/>
                    <a:pt x="286" y="237"/>
                    <a:pt x="283" y="2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6" name="ha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38692">
            <a:off x="6201690" y="3798780"/>
            <a:ext cx="2633788" cy="2681414"/>
          </a:xfrm>
          <a:prstGeom prst="rect">
            <a:avLst/>
          </a:prstGeom>
        </p:spPr>
      </p:pic>
      <p:sp>
        <p:nvSpPr>
          <p:cNvPr id="68" name="arrow"/>
          <p:cNvSpPr>
            <a:spLocks noEditPoints="1"/>
          </p:cNvSpPr>
          <p:nvPr/>
        </p:nvSpPr>
        <p:spPr bwMode="auto">
          <a:xfrm>
            <a:off x="2574768" y="3351009"/>
            <a:ext cx="1441883" cy="607481"/>
          </a:xfrm>
          <a:custGeom>
            <a:avLst/>
            <a:gdLst>
              <a:gd name="T0" fmla="*/ 435 w 506"/>
              <a:gd name="T1" fmla="*/ 95 h 266"/>
              <a:gd name="T2" fmla="*/ 322 w 506"/>
              <a:gd name="T3" fmla="*/ 37 h 266"/>
              <a:gd name="T4" fmla="*/ 226 w 506"/>
              <a:gd name="T5" fmla="*/ 26 h 266"/>
              <a:gd name="T6" fmla="*/ 245 w 506"/>
              <a:gd name="T7" fmla="*/ 82 h 266"/>
              <a:gd name="T8" fmla="*/ 245 w 506"/>
              <a:gd name="T9" fmla="*/ 95 h 266"/>
              <a:gd name="T10" fmla="*/ 232 w 506"/>
              <a:gd name="T11" fmla="*/ 97 h 266"/>
              <a:gd name="T12" fmla="*/ 35 w 506"/>
              <a:gd name="T13" fmla="*/ 88 h 266"/>
              <a:gd name="T14" fmla="*/ 21 w 506"/>
              <a:gd name="T15" fmla="*/ 97 h 266"/>
              <a:gd name="T16" fmla="*/ 7 w 506"/>
              <a:gd name="T17" fmla="*/ 120 h 266"/>
              <a:gd name="T18" fmla="*/ 5 w 506"/>
              <a:gd name="T19" fmla="*/ 172 h 266"/>
              <a:gd name="T20" fmla="*/ 32 w 506"/>
              <a:gd name="T21" fmla="*/ 199 h 266"/>
              <a:gd name="T22" fmla="*/ 113 w 506"/>
              <a:gd name="T23" fmla="*/ 195 h 266"/>
              <a:gd name="T24" fmla="*/ 220 w 506"/>
              <a:gd name="T25" fmla="*/ 190 h 266"/>
              <a:gd name="T26" fmla="*/ 252 w 506"/>
              <a:gd name="T27" fmla="*/ 191 h 266"/>
              <a:gd name="T28" fmla="*/ 254 w 506"/>
              <a:gd name="T29" fmla="*/ 201 h 266"/>
              <a:gd name="T30" fmla="*/ 247 w 506"/>
              <a:gd name="T31" fmla="*/ 240 h 266"/>
              <a:gd name="T32" fmla="*/ 280 w 506"/>
              <a:gd name="T33" fmla="*/ 265 h 266"/>
              <a:gd name="T34" fmla="*/ 346 w 506"/>
              <a:gd name="T35" fmla="*/ 238 h 266"/>
              <a:gd name="T36" fmla="*/ 415 w 506"/>
              <a:gd name="T37" fmla="*/ 202 h 266"/>
              <a:gd name="T38" fmla="*/ 459 w 506"/>
              <a:gd name="T39" fmla="*/ 184 h 266"/>
              <a:gd name="T40" fmla="*/ 488 w 506"/>
              <a:gd name="T41" fmla="*/ 167 h 266"/>
              <a:gd name="T42" fmla="*/ 435 w 506"/>
              <a:gd name="T43" fmla="*/ 95 h 266"/>
              <a:gd name="T44" fmla="*/ 451 w 506"/>
              <a:gd name="T45" fmla="*/ 155 h 266"/>
              <a:gd name="T46" fmla="*/ 430 w 506"/>
              <a:gd name="T47" fmla="*/ 163 h 266"/>
              <a:gd name="T48" fmla="*/ 356 w 506"/>
              <a:gd name="T49" fmla="*/ 197 h 266"/>
              <a:gd name="T50" fmla="*/ 291 w 506"/>
              <a:gd name="T51" fmla="*/ 232 h 266"/>
              <a:gd name="T52" fmla="*/ 275 w 506"/>
              <a:gd name="T53" fmla="*/ 236 h 266"/>
              <a:gd name="T54" fmla="*/ 280 w 506"/>
              <a:gd name="T55" fmla="*/ 221 h 266"/>
              <a:gd name="T56" fmla="*/ 284 w 506"/>
              <a:gd name="T57" fmla="*/ 190 h 266"/>
              <a:gd name="T58" fmla="*/ 234 w 506"/>
              <a:gd name="T59" fmla="*/ 160 h 266"/>
              <a:gd name="T60" fmla="*/ 135 w 506"/>
              <a:gd name="T61" fmla="*/ 163 h 266"/>
              <a:gd name="T62" fmla="*/ 44 w 506"/>
              <a:gd name="T63" fmla="*/ 169 h 266"/>
              <a:gd name="T64" fmla="*/ 38 w 506"/>
              <a:gd name="T65" fmla="*/ 169 h 266"/>
              <a:gd name="T66" fmla="*/ 38 w 506"/>
              <a:gd name="T67" fmla="*/ 169 h 266"/>
              <a:gd name="T68" fmla="*/ 42 w 506"/>
              <a:gd name="T69" fmla="*/ 156 h 266"/>
              <a:gd name="T70" fmla="*/ 39 w 506"/>
              <a:gd name="T71" fmla="*/ 119 h 266"/>
              <a:gd name="T72" fmla="*/ 203 w 506"/>
              <a:gd name="T73" fmla="*/ 128 h 266"/>
              <a:gd name="T74" fmla="*/ 266 w 506"/>
              <a:gd name="T75" fmla="*/ 119 h 266"/>
              <a:gd name="T76" fmla="*/ 263 w 506"/>
              <a:gd name="T77" fmla="*/ 48 h 266"/>
              <a:gd name="T78" fmla="*/ 284 w 506"/>
              <a:gd name="T79" fmla="*/ 55 h 266"/>
              <a:gd name="T80" fmla="*/ 338 w 506"/>
              <a:gd name="T81" fmla="*/ 77 h 266"/>
              <a:gd name="T82" fmla="*/ 442 w 506"/>
              <a:gd name="T83" fmla="*/ 137 h 266"/>
              <a:gd name="T84" fmla="*/ 458 w 506"/>
              <a:gd name="T85" fmla="*/ 151 h 266"/>
              <a:gd name="T86" fmla="*/ 451 w 506"/>
              <a:gd name="T87" fmla="*/ 15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6" h="266">
                <a:moveTo>
                  <a:pt x="435" y="95"/>
                </a:moveTo>
                <a:cubicBezTo>
                  <a:pt x="399" y="72"/>
                  <a:pt x="361" y="53"/>
                  <a:pt x="322" y="37"/>
                </a:cubicBezTo>
                <a:cubicBezTo>
                  <a:pt x="303" y="30"/>
                  <a:pt x="241" y="0"/>
                  <a:pt x="226" y="26"/>
                </a:cubicBezTo>
                <a:cubicBezTo>
                  <a:pt x="217" y="42"/>
                  <a:pt x="240" y="67"/>
                  <a:pt x="245" y="82"/>
                </a:cubicBezTo>
                <a:cubicBezTo>
                  <a:pt x="247" y="86"/>
                  <a:pt x="245" y="92"/>
                  <a:pt x="245" y="95"/>
                </a:cubicBezTo>
                <a:cubicBezTo>
                  <a:pt x="241" y="97"/>
                  <a:pt x="236" y="97"/>
                  <a:pt x="232" y="97"/>
                </a:cubicBezTo>
                <a:cubicBezTo>
                  <a:pt x="166" y="103"/>
                  <a:pt x="100" y="89"/>
                  <a:pt x="35" y="88"/>
                </a:cubicBezTo>
                <a:cubicBezTo>
                  <a:pt x="28" y="88"/>
                  <a:pt x="23" y="92"/>
                  <a:pt x="21" y="97"/>
                </a:cubicBezTo>
                <a:cubicBezTo>
                  <a:pt x="11" y="97"/>
                  <a:pt x="0" y="108"/>
                  <a:pt x="7" y="120"/>
                </a:cubicBezTo>
                <a:cubicBezTo>
                  <a:pt x="18" y="140"/>
                  <a:pt x="11" y="152"/>
                  <a:pt x="5" y="172"/>
                </a:cubicBezTo>
                <a:cubicBezTo>
                  <a:pt x="0" y="190"/>
                  <a:pt x="16" y="199"/>
                  <a:pt x="32" y="199"/>
                </a:cubicBezTo>
                <a:cubicBezTo>
                  <a:pt x="59" y="200"/>
                  <a:pt x="86" y="196"/>
                  <a:pt x="113" y="195"/>
                </a:cubicBezTo>
                <a:cubicBezTo>
                  <a:pt x="149" y="192"/>
                  <a:pt x="184" y="190"/>
                  <a:pt x="220" y="190"/>
                </a:cubicBezTo>
                <a:cubicBezTo>
                  <a:pt x="230" y="190"/>
                  <a:pt x="242" y="189"/>
                  <a:pt x="252" y="191"/>
                </a:cubicBezTo>
                <a:cubicBezTo>
                  <a:pt x="259" y="193"/>
                  <a:pt x="255" y="193"/>
                  <a:pt x="254" y="201"/>
                </a:cubicBezTo>
                <a:cubicBezTo>
                  <a:pt x="252" y="214"/>
                  <a:pt x="248" y="226"/>
                  <a:pt x="247" y="240"/>
                </a:cubicBezTo>
                <a:cubicBezTo>
                  <a:pt x="246" y="259"/>
                  <a:pt x="263" y="266"/>
                  <a:pt x="280" y="265"/>
                </a:cubicBezTo>
                <a:cubicBezTo>
                  <a:pt x="303" y="264"/>
                  <a:pt x="326" y="250"/>
                  <a:pt x="346" y="238"/>
                </a:cubicBezTo>
                <a:cubicBezTo>
                  <a:pt x="369" y="225"/>
                  <a:pt x="391" y="212"/>
                  <a:pt x="415" y="202"/>
                </a:cubicBezTo>
                <a:cubicBezTo>
                  <a:pt x="429" y="195"/>
                  <a:pt x="444" y="190"/>
                  <a:pt x="459" y="184"/>
                </a:cubicBezTo>
                <a:cubicBezTo>
                  <a:pt x="468" y="180"/>
                  <a:pt x="482" y="177"/>
                  <a:pt x="488" y="167"/>
                </a:cubicBezTo>
                <a:cubicBezTo>
                  <a:pt x="506" y="137"/>
                  <a:pt x="455" y="109"/>
                  <a:pt x="435" y="95"/>
                </a:cubicBezTo>
                <a:close/>
                <a:moveTo>
                  <a:pt x="451" y="155"/>
                </a:moveTo>
                <a:cubicBezTo>
                  <a:pt x="444" y="158"/>
                  <a:pt x="437" y="160"/>
                  <a:pt x="430" y="163"/>
                </a:cubicBezTo>
                <a:cubicBezTo>
                  <a:pt x="405" y="173"/>
                  <a:pt x="380" y="184"/>
                  <a:pt x="356" y="197"/>
                </a:cubicBezTo>
                <a:cubicBezTo>
                  <a:pt x="334" y="209"/>
                  <a:pt x="314" y="224"/>
                  <a:pt x="291" y="232"/>
                </a:cubicBezTo>
                <a:cubicBezTo>
                  <a:pt x="286" y="234"/>
                  <a:pt x="281" y="235"/>
                  <a:pt x="275" y="236"/>
                </a:cubicBezTo>
                <a:cubicBezTo>
                  <a:pt x="278" y="236"/>
                  <a:pt x="280" y="223"/>
                  <a:pt x="280" y="221"/>
                </a:cubicBezTo>
                <a:cubicBezTo>
                  <a:pt x="283" y="210"/>
                  <a:pt x="285" y="200"/>
                  <a:pt x="284" y="190"/>
                </a:cubicBezTo>
                <a:cubicBezTo>
                  <a:pt x="281" y="162"/>
                  <a:pt x="256" y="161"/>
                  <a:pt x="234" y="160"/>
                </a:cubicBezTo>
                <a:cubicBezTo>
                  <a:pt x="201" y="159"/>
                  <a:pt x="168" y="161"/>
                  <a:pt x="135" y="163"/>
                </a:cubicBezTo>
                <a:cubicBezTo>
                  <a:pt x="105" y="165"/>
                  <a:pt x="75" y="168"/>
                  <a:pt x="44" y="169"/>
                </a:cubicBezTo>
                <a:cubicBezTo>
                  <a:pt x="42" y="169"/>
                  <a:pt x="40" y="169"/>
                  <a:pt x="38" y="169"/>
                </a:cubicBezTo>
                <a:cubicBezTo>
                  <a:pt x="38" y="169"/>
                  <a:pt x="38" y="169"/>
                  <a:pt x="38" y="169"/>
                </a:cubicBezTo>
                <a:cubicBezTo>
                  <a:pt x="39" y="165"/>
                  <a:pt x="41" y="160"/>
                  <a:pt x="42" y="156"/>
                </a:cubicBezTo>
                <a:cubicBezTo>
                  <a:pt x="45" y="143"/>
                  <a:pt x="43" y="130"/>
                  <a:pt x="39" y="119"/>
                </a:cubicBezTo>
                <a:cubicBezTo>
                  <a:pt x="94" y="119"/>
                  <a:pt x="148" y="128"/>
                  <a:pt x="203" y="128"/>
                </a:cubicBezTo>
                <a:cubicBezTo>
                  <a:pt x="222" y="128"/>
                  <a:pt x="249" y="130"/>
                  <a:pt x="266" y="119"/>
                </a:cubicBezTo>
                <a:cubicBezTo>
                  <a:pt x="289" y="104"/>
                  <a:pt x="275" y="72"/>
                  <a:pt x="263" y="48"/>
                </a:cubicBezTo>
                <a:cubicBezTo>
                  <a:pt x="270" y="50"/>
                  <a:pt x="279" y="53"/>
                  <a:pt x="284" y="55"/>
                </a:cubicBezTo>
                <a:cubicBezTo>
                  <a:pt x="303" y="61"/>
                  <a:pt x="321" y="69"/>
                  <a:pt x="338" y="77"/>
                </a:cubicBezTo>
                <a:cubicBezTo>
                  <a:pt x="374" y="94"/>
                  <a:pt x="410" y="113"/>
                  <a:pt x="442" y="137"/>
                </a:cubicBezTo>
                <a:cubicBezTo>
                  <a:pt x="448" y="141"/>
                  <a:pt x="453" y="146"/>
                  <a:pt x="458" y="151"/>
                </a:cubicBezTo>
                <a:cubicBezTo>
                  <a:pt x="462" y="154"/>
                  <a:pt x="456" y="153"/>
                  <a:pt x="451" y="1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arrow"/>
          <p:cNvSpPr>
            <a:spLocks noEditPoints="1"/>
          </p:cNvSpPr>
          <p:nvPr/>
        </p:nvSpPr>
        <p:spPr bwMode="auto">
          <a:xfrm>
            <a:off x="6595671" y="3349191"/>
            <a:ext cx="1441883" cy="607481"/>
          </a:xfrm>
          <a:custGeom>
            <a:avLst/>
            <a:gdLst>
              <a:gd name="T0" fmla="*/ 435 w 506"/>
              <a:gd name="T1" fmla="*/ 95 h 266"/>
              <a:gd name="T2" fmla="*/ 322 w 506"/>
              <a:gd name="T3" fmla="*/ 37 h 266"/>
              <a:gd name="T4" fmla="*/ 226 w 506"/>
              <a:gd name="T5" fmla="*/ 26 h 266"/>
              <a:gd name="T6" fmla="*/ 245 w 506"/>
              <a:gd name="T7" fmla="*/ 82 h 266"/>
              <a:gd name="T8" fmla="*/ 245 w 506"/>
              <a:gd name="T9" fmla="*/ 95 h 266"/>
              <a:gd name="T10" fmla="*/ 232 w 506"/>
              <a:gd name="T11" fmla="*/ 97 h 266"/>
              <a:gd name="T12" fmla="*/ 35 w 506"/>
              <a:gd name="T13" fmla="*/ 88 h 266"/>
              <a:gd name="T14" fmla="*/ 21 w 506"/>
              <a:gd name="T15" fmla="*/ 97 h 266"/>
              <a:gd name="T16" fmla="*/ 7 w 506"/>
              <a:gd name="T17" fmla="*/ 120 h 266"/>
              <a:gd name="T18" fmla="*/ 5 w 506"/>
              <a:gd name="T19" fmla="*/ 172 h 266"/>
              <a:gd name="T20" fmla="*/ 32 w 506"/>
              <a:gd name="T21" fmla="*/ 199 h 266"/>
              <a:gd name="T22" fmla="*/ 113 w 506"/>
              <a:gd name="T23" fmla="*/ 195 h 266"/>
              <a:gd name="T24" fmla="*/ 220 w 506"/>
              <a:gd name="T25" fmla="*/ 190 h 266"/>
              <a:gd name="T26" fmla="*/ 252 w 506"/>
              <a:gd name="T27" fmla="*/ 191 h 266"/>
              <a:gd name="T28" fmla="*/ 254 w 506"/>
              <a:gd name="T29" fmla="*/ 201 h 266"/>
              <a:gd name="T30" fmla="*/ 247 w 506"/>
              <a:gd name="T31" fmla="*/ 240 h 266"/>
              <a:gd name="T32" fmla="*/ 280 w 506"/>
              <a:gd name="T33" fmla="*/ 265 h 266"/>
              <a:gd name="T34" fmla="*/ 346 w 506"/>
              <a:gd name="T35" fmla="*/ 238 h 266"/>
              <a:gd name="T36" fmla="*/ 415 w 506"/>
              <a:gd name="T37" fmla="*/ 202 h 266"/>
              <a:gd name="T38" fmla="*/ 459 w 506"/>
              <a:gd name="T39" fmla="*/ 184 h 266"/>
              <a:gd name="T40" fmla="*/ 488 w 506"/>
              <a:gd name="T41" fmla="*/ 167 h 266"/>
              <a:gd name="T42" fmla="*/ 435 w 506"/>
              <a:gd name="T43" fmla="*/ 95 h 266"/>
              <a:gd name="T44" fmla="*/ 451 w 506"/>
              <a:gd name="T45" fmla="*/ 155 h 266"/>
              <a:gd name="T46" fmla="*/ 430 w 506"/>
              <a:gd name="T47" fmla="*/ 163 h 266"/>
              <a:gd name="T48" fmla="*/ 356 w 506"/>
              <a:gd name="T49" fmla="*/ 197 h 266"/>
              <a:gd name="T50" fmla="*/ 291 w 506"/>
              <a:gd name="T51" fmla="*/ 232 h 266"/>
              <a:gd name="T52" fmla="*/ 275 w 506"/>
              <a:gd name="T53" fmla="*/ 236 h 266"/>
              <a:gd name="T54" fmla="*/ 280 w 506"/>
              <a:gd name="T55" fmla="*/ 221 h 266"/>
              <a:gd name="T56" fmla="*/ 284 w 506"/>
              <a:gd name="T57" fmla="*/ 190 h 266"/>
              <a:gd name="T58" fmla="*/ 234 w 506"/>
              <a:gd name="T59" fmla="*/ 160 h 266"/>
              <a:gd name="T60" fmla="*/ 135 w 506"/>
              <a:gd name="T61" fmla="*/ 163 h 266"/>
              <a:gd name="T62" fmla="*/ 44 w 506"/>
              <a:gd name="T63" fmla="*/ 169 h 266"/>
              <a:gd name="T64" fmla="*/ 38 w 506"/>
              <a:gd name="T65" fmla="*/ 169 h 266"/>
              <a:gd name="T66" fmla="*/ 38 w 506"/>
              <a:gd name="T67" fmla="*/ 169 h 266"/>
              <a:gd name="T68" fmla="*/ 42 w 506"/>
              <a:gd name="T69" fmla="*/ 156 h 266"/>
              <a:gd name="T70" fmla="*/ 39 w 506"/>
              <a:gd name="T71" fmla="*/ 119 h 266"/>
              <a:gd name="T72" fmla="*/ 203 w 506"/>
              <a:gd name="T73" fmla="*/ 128 h 266"/>
              <a:gd name="T74" fmla="*/ 266 w 506"/>
              <a:gd name="T75" fmla="*/ 119 h 266"/>
              <a:gd name="T76" fmla="*/ 263 w 506"/>
              <a:gd name="T77" fmla="*/ 48 h 266"/>
              <a:gd name="T78" fmla="*/ 284 w 506"/>
              <a:gd name="T79" fmla="*/ 55 h 266"/>
              <a:gd name="T80" fmla="*/ 338 w 506"/>
              <a:gd name="T81" fmla="*/ 77 h 266"/>
              <a:gd name="T82" fmla="*/ 442 w 506"/>
              <a:gd name="T83" fmla="*/ 137 h 266"/>
              <a:gd name="T84" fmla="*/ 458 w 506"/>
              <a:gd name="T85" fmla="*/ 151 h 266"/>
              <a:gd name="T86" fmla="*/ 451 w 506"/>
              <a:gd name="T87" fmla="*/ 15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6" h="266">
                <a:moveTo>
                  <a:pt x="435" y="95"/>
                </a:moveTo>
                <a:cubicBezTo>
                  <a:pt x="399" y="72"/>
                  <a:pt x="361" y="53"/>
                  <a:pt x="322" y="37"/>
                </a:cubicBezTo>
                <a:cubicBezTo>
                  <a:pt x="303" y="30"/>
                  <a:pt x="241" y="0"/>
                  <a:pt x="226" y="26"/>
                </a:cubicBezTo>
                <a:cubicBezTo>
                  <a:pt x="217" y="42"/>
                  <a:pt x="240" y="67"/>
                  <a:pt x="245" y="82"/>
                </a:cubicBezTo>
                <a:cubicBezTo>
                  <a:pt x="247" y="86"/>
                  <a:pt x="245" y="92"/>
                  <a:pt x="245" y="95"/>
                </a:cubicBezTo>
                <a:cubicBezTo>
                  <a:pt x="241" y="97"/>
                  <a:pt x="236" y="97"/>
                  <a:pt x="232" y="97"/>
                </a:cubicBezTo>
                <a:cubicBezTo>
                  <a:pt x="166" y="103"/>
                  <a:pt x="100" y="89"/>
                  <a:pt x="35" y="88"/>
                </a:cubicBezTo>
                <a:cubicBezTo>
                  <a:pt x="28" y="88"/>
                  <a:pt x="23" y="92"/>
                  <a:pt x="21" y="97"/>
                </a:cubicBezTo>
                <a:cubicBezTo>
                  <a:pt x="11" y="97"/>
                  <a:pt x="0" y="108"/>
                  <a:pt x="7" y="120"/>
                </a:cubicBezTo>
                <a:cubicBezTo>
                  <a:pt x="18" y="140"/>
                  <a:pt x="11" y="152"/>
                  <a:pt x="5" y="172"/>
                </a:cubicBezTo>
                <a:cubicBezTo>
                  <a:pt x="0" y="190"/>
                  <a:pt x="16" y="199"/>
                  <a:pt x="32" y="199"/>
                </a:cubicBezTo>
                <a:cubicBezTo>
                  <a:pt x="59" y="200"/>
                  <a:pt x="86" y="196"/>
                  <a:pt x="113" y="195"/>
                </a:cubicBezTo>
                <a:cubicBezTo>
                  <a:pt x="149" y="192"/>
                  <a:pt x="184" y="190"/>
                  <a:pt x="220" y="190"/>
                </a:cubicBezTo>
                <a:cubicBezTo>
                  <a:pt x="230" y="190"/>
                  <a:pt x="242" y="189"/>
                  <a:pt x="252" y="191"/>
                </a:cubicBezTo>
                <a:cubicBezTo>
                  <a:pt x="259" y="193"/>
                  <a:pt x="255" y="193"/>
                  <a:pt x="254" y="201"/>
                </a:cubicBezTo>
                <a:cubicBezTo>
                  <a:pt x="252" y="214"/>
                  <a:pt x="248" y="226"/>
                  <a:pt x="247" y="240"/>
                </a:cubicBezTo>
                <a:cubicBezTo>
                  <a:pt x="246" y="259"/>
                  <a:pt x="263" y="266"/>
                  <a:pt x="280" y="265"/>
                </a:cubicBezTo>
                <a:cubicBezTo>
                  <a:pt x="303" y="264"/>
                  <a:pt x="326" y="250"/>
                  <a:pt x="346" y="238"/>
                </a:cubicBezTo>
                <a:cubicBezTo>
                  <a:pt x="369" y="225"/>
                  <a:pt x="391" y="212"/>
                  <a:pt x="415" y="202"/>
                </a:cubicBezTo>
                <a:cubicBezTo>
                  <a:pt x="429" y="195"/>
                  <a:pt x="444" y="190"/>
                  <a:pt x="459" y="184"/>
                </a:cubicBezTo>
                <a:cubicBezTo>
                  <a:pt x="468" y="180"/>
                  <a:pt x="482" y="177"/>
                  <a:pt x="488" y="167"/>
                </a:cubicBezTo>
                <a:cubicBezTo>
                  <a:pt x="506" y="137"/>
                  <a:pt x="455" y="109"/>
                  <a:pt x="435" y="95"/>
                </a:cubicBezTo>
                <a:close/>
                <a:moveTo>
                  <a:pt x="451" y="155"/>
                </a:moveTo>
                <a:cubicBezTo>
                  <a:pt x="444" y="158"/>
                  <a:pt x="437" y="160"/>
                  <a:pt x="430" y="163"/>
                </a:cubicBezTo>
                <a:cubicBezTo>
                  <a:pt x="405" y="173"/>
                  <a:pt x="380" y="184"/>
                  <a:pt x="356" y="197"/>
                </a:cubicBezTo>
                <a:cubicBezTo>
                  <a:pt x="334" y="209"/>
                  <a:pt x="314" y="224"/>
                  <a:pt x="291" y="232"/>
                </a:cubicBezTo>
                <a:cubicBezTo>
                  <a:pt x="286" y="234"/>
                  <a:pt x="281" y="235"/>
                  <a:pt x="275" y="236"/>
                </a:cubicBezTo>
                <a:cubicBezTo>
                  <a:pt x="278" y="236"/>
                  <a:pt x="280" y="223"/>
                  <a:pt x="280" y="221"/>
                </a:cubicBezTo>
                <a:cubicBezTo>
                  <a:pt x="283" y="210"/>
                  <a:pt x="285" y="200"/>
                  <a:pt x="284" y="190"/>
                </a:cubicBezTo>
                <a:cubicBezTo>
                  <a:pt x="281" y="162"/>
                  <a:pt x="256" y="161"/>
                  <a:pt x="234" y="160"/>
                </a:cubicBezTo>
                <a:cubicBezTo>
                  <a:pt x="201" y="159"/>
                  <a:pt x="168" y="161"/>
                  <a:pt x="135" y="163"/>
                </a:cubicBezTo>
                <a:cubicBezTo>
                  <a:pt x="105" y="165"/>
                  <a:pt x="75" y="168"/>
                  <a:pt x="44" y="169"/>
                </a:cubicBezTo>
                <a:cubicBezTo>
                  <a:pt x="42" y="169"/>
                  <a:pt x="40" y="169"/>
                  <a:pt x="38" y="169"/>
                </a:cubicBezTo>
                <a:cubicBezTo>
                  <a:pt x="38" y="169"/>
                  <a:pt x="38" y="169"/>
                  <a:pt x="38" y="169"/>
                </a:cubicBezTo>
                <a:cubicBezTo>
                  <a:pt x="39" y="165"/>
                  <a:pt x="41" y="160"/>
                  <a:pt x="42" y="156"/>
                </a:cubicBezTo>
                <a:cubicBezTo>
                  <a:pt x="45" y="143"/>
                  <a:pt x="43" y="130"/>
                  <a:pt x="39" y="119"/>
                </a:cubicBezTo>
                <a:cubicBezTo>
                  <a:pt x="94" y="119"/>
                  <a:pt x="148" y="128"/>
                  <a:pt x="203" y="128"/>
                </a:cubicBezTo>
                <a:cubicBezTo>
                  <a:pt x="222" y="128"/>
                  <a:pt x="249" y="130"/>
                  <a:pt x="266" y="119"/>
                </a:cubicBezTo>
                <a:cubicBezTo>
                  <a:pt x="289" y="104"/>
                  <a:pt x="275" y="72"/>
                  <a:pt x="263" y="48"/>
                </a:cubicBezTo>
                <a:cubicBezTo>
                  <a:pt x="270" y="50"/>
                  <a:pt x="279" y="53"/>
                  <a:pt x="284" y="55"/>
                </a:cubicBezTo>
                <a:cubicBezTo>
                  <a:pt x="303" y="61"/>
                  <a:pt x="321" y="69"/>
                  <a:pt x="338" y="77"/>
                </a:cubicBezTo>
                <a:cubicBezTo>
                  <a:pt x="374" y="94"/>
                  <a:pt x="410" y="113"/>
                  <a:pt x="442" y="137"/>
                </a:cubicBezTo>
                <a:cubicBezTo>
                  <a:pt x="448" y="141"/>
                  <a:pt x="453" y="146"/>
                  <a:pt x="458" y="151"/>
                </a:cubicBezTo>
                <a:cubicBezTo>
                  <a:pt x="462" y="154"/>
                  <a:pt x="456" y="153"/>
                  <a:pt x="451" y="1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TextBox 69"/>
          <p:cNvSpPr txBox="1"/>
          <p:nvPr/>
        </p:nvSpPr>
        <p:spPr>
          <a:xfrm>
            <a:off x="1311308" y="3126556"/>
            <a:ext cx="7875984" cy="1015663"/>
          </a:xfrm>
          <a:prstGeom prst="rect">
            <a:avLst/>
          </a:prstGeom>
          <a:noFill/>
        </p:spPr>
        <p:txBody>
          <a:bodyPr wrap="square" rtlCol="0">
            <a:spAutoFit/>
          </a:bodyPr>
          <a:lstStyle/>
          <a:p>
            <a:pPr algn="ctr"/>
            <a:r>
              <a:rPr lang="en-US" sz="6000" dirty="0" smtClean="0">
                <a:solidFill>
                  <a:srgbClr val="173776"/>
                </a:solidFill>
                <a:latin typeface="+mj-lt"/>
                <a:ea typeface="Chewy" panose="02000000000000000000" pitchFamily="2" charset="0"/>
              </a:rPr>
              <a:t>Scrum</a:t>
            </a:r>
            <a:endParaRPr lang="en-US" sz="6000" dirty="0">
              <a:solidFill>
                <a:srgbClr val="173776"/>
              </a:solidFill>
              <a:latin typeface="+mj-lt"/>
              <a:ea typeface="Chewy" panose="02000000000000000000" pitchFamily="2" charset="0"/>
            </a:endParaRPr>
          </a:p>
        </p:txBody>
      </p:sp>
    </p:spTree>
    <p:extLst>
      <p:ext uri="{BB962C8B-B14F-4D97-AF65-F5344CB8AC3E}">
        <p14:creationId xmlns:p14="http://schemas.microsoft.com/office/powerpoint/2010/main" val="7703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p:tgtEl>
                                          <p:spTgt spid="2"/>
                                        </p:tgtEl>
                                      </p:cBhvr>
                                    </p:animEffect>
                                  </p:childTnLst>
                                </p:cTn>
                              </p:par>
                              <p:par>
                                <p:cTn id="8" presetID="10" presetClass="entr" presetSubtype="0" fill="hold" nodeType="withEffect">
                                  <p:stCondLst>
                                    <p:cond delay="10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2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140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nodeType="withEffect">
                                  <p:stCondLst>
                                    <p:cond delay="160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18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20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22" presetClass="entr" presetSubtype="8" fill="hold" grpId="0" nodeType="withEffect">
                                  <p:stCondLst>
                                    <p:cond delay="240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800"/>
                                        <p:tgtEl>
                                          <p:spTgt spid="68"/>
                                        </p:tgtEl>
                                      </p:cBhvr>
                                    </p:animEffect>
                                  </p:childTnLst>
                                </p:cTn>
                              </p:par>
                              <p:par>
                                <p:cTn id="29" presetID="22" presetClass="entr" presetSubtype="8" fill="hold" grpId="0" nodeType="withEffect">
                                  <p:stCondLst>
                                    <p:cond delay="320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800"/>
                                        <p:tgtEl>
                                          <p:spTgt spid="69"/>
                                        </p:tgtEl>
                                      </p:cBhvr>
                                    </p:animEffect>
                                  </p:childTnLst>
                                </p:cTn>
                              </p:par>
                              <p:par>
                                <p:cTn id="32" presetID="10" presetClass="entr" presetSubtype="0" fill="hold" nodeType="withEffect">
                                  <p:stCondLst>
                                    <p:cond delay="320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800"/>
                                        <p:tgtEl>
                                          <p:spTgt spid="66"/>
                                        </p:tgtEl>
                                      </p:cBhvr>
                                    </p:animEffect>
                                  </p:childTnLst>
                                </p:cTn>
                              </p:par>
                              <p:par>
                                <p:cTn id="35" presetID="10" presetClass="entr" presetSubtype="0" fill="hold" nodeType="withEffect">
                                  <p:stCondLst>
                                    <p:cond delay="42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800"/>
                                        <p:tgtEl>
                                          <p:spTgt spid="25"/>
                                        </p:tgtEl>
                                      </p:cBhvr>
                                    </p:animEffect>
                                  </p:childTnLst>
                                </p:cTn>
                              </p:par>
                              <p:par>
                                <p:cTn id="38" presetID="10" presetClass="entr" presetSubtype="0" fill="hold" grpId="0" nodeType="withEffect">
                                  <p:stCondLst>
                                    <p:cond delay="500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7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p:cNvSpPr>
            <a:spLocks noGrp="1"/>
          </p:cNvSpPr>
          <p:nvPr>
            <p:ph type="title"/>
          </p:nvPr>
        </p:nvSpPr>
        <p:spPr>
          <a:xfrm>
            <a:off x="551822" y="198005"/>
            <a:ext cx="9721215" cy="1080029"/>
          </a:xfrm>
        </p:spPr>
        <p:txBody>
          <a:bodyPr/>
          <a:lstStyle/>
          <a:p>
            <a:r>
              <a:rPr lang="en-GB" dirty="0" smtClean="0">
                <a:solidFill>
                  <a:schemeClr val="tx2"/>
                </a:solidFill>
              </a:rPr>
              <a:t>Definition of Scrum</a:t>
            </a:r>
            <a:endParaRPr lang="en-GB" dirty="0">
              <a:solidFill>
                <a:schemeClr val="tx2"/>
              </a:solidFill>
            </a:endParaRPr>
          </a:p>
        </p:txBody>
      </p:sp>
      <p:sp>
        <p:nvSpPr>
          <p:cNvPr id="11" name="Content Placeholder 10"/>
          <p:cNvSpPr>
            <a:spLocks noGrp="1"/>
          </p:cNvSpPr>
          <p:nvPr>
            <p:ph idx="1"/>
          </p:nvPr>
        </p:nvSpPr>
        <p:spPr>
          <a:xfrm>
            <a:off x="629408" y="1212482"/>
            <a:ext cx="9721215" cy="2081608"/>
          </a:xfrm>
        </p:spPr>
        <p:txBody>
          <a:bodyPr/>
          <a:lstStyle/>
          <a:p>
            <a:pPr marL="0" indent="0">
              <a:buNone/>
            </a:pPr>
            <a:r>
              <a:rPr lang="en-GB" dirty="0"/>
              <a:t>Scrum (n): A framework within which people can address complex adaptive problems, while productively and creatively delivering products of the highest possible value. </a:t>
            </a:r>
            <a:endParaRPr lang="en-GB" dirty="0" smtClean="0"/>
          </a:p>
          <a:p>
            <a:pPr marL="0" indent="0">
              <a:buNone/>
            </a:pPr>
            <a:endParaRPr lang="en-GB" dirty="0"/>
          </a:p>
          <a:p>
            <a:pPr marL="0" indent="0">
              <a:buNone/>
            </a:pPr>
            <a:r>
              <a:rPr lang="en-GB" dirty="0" smtClean="0"/>
              <a:t>Scrum is:</a:t>
            </a:r>
          </a:p>
          <a:p>
            <a:r>
              <a:rPr lang="en-GB" dirty="0" smtClean="0"/>
              <a:t>Lightweight</a:t>
            </a:r>
          </a:p>
          <a:p>
            <a:r>
              <a:rPr lang="en-GB" dirty="0" smtClean="0"/>
              <a:t>Simple to understand</a:t>
            </a:r>
          </a:p>
          <a:p>
            <a:r>
              <a:rPr lang="en-GB" dirty="0" smtClean="0"/>
              <a:t>Difficult to master</a:t>
            </a:r>
            <a:endParaRPr lang="en-GB" dirty="0"/>
          </a:p>
          <a:p>
            <a:pPr marL="0" indent="0">
              <a:buNone/>
            </a:pPr>
            <a:endParaRPr lang="en-GB" dirty="0"/>
          </a:p>
        </p:txBody>
      </p:sp>
    </p:spTree>
    <p:extLst>
      <p:ext uri="{BB962C8B-B14F-4D97-AF65-F5344CB8AC3E}">
        <p14:creationId xmlns:p14="http://schemas.microsoft.com/office/powerpoint/2010/main" val="234200472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5971" y="155106"/>
            <a:ext cx="9721215" cy="1080029"/>
          </a:xfrm>
        </p:spPr>
        <p:txBody>
          <a:bodyPr/>
          <a:lstStyle/>
          <a:p>
            <a:r>
              <a:rPr lang="en-GB" dirty="0" smtClean="0"/>
              <a:t>Scrum in the Product Lifecycle</a:t>
            </a:r>
            <a:endParaRPr lang="en-GB" dirty="0"/>
          </a:p>
        </p:txBody>
      </p:sp>
      <p:sp>
        <p:nvSpPr>
          <p:cNvPr id="55" name="Rounded Rectangle 54"/>
          <p:cNvSpPr/>
          <p:nvPr/>
        </p:nvSpPr>
        <p:spPr>
          <a:xfrm>
            <a:off x="552286" y="3240390"/>
            <a:ext cx="9708996" cy="1360515"/>
          </a:xfrm>
          <a:prstGeom prst="roundRect">
            <a:avLst/>
          </a:prstGeom>
          <a:solidFill>
            <a:schemeClr val="tx2">
              <a:lumMod val="60000"/>
              <a:lumOff val="40000"/>
            </a:schemeClr>
          </a:solidFill>
          <a:ln>
            <a:solidFill>
              <a:srgbClr val="385D8A"/>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smtClean="0"/>
              <a:t>Product Lifecycle</a:t>
            </a:r>
          </a:p>
          <a:p>
            <a:pPr algn="ctr"/>
            <a:endParaRPr lang="en-GB" dirty="0"/>
          </a:p>
        </p:txBody>
      </p:sp>
      <p:sp>
        <p:nvSpPr>
          <p:cNvPr id="56" name="Rounded Rectangle 55"/>
          <p:cNvSpPr/>
          <p:nvPr/>
        </p:nvSpPr>
        <p:spPr>
          <a:xfrm>
            <a:off x="552286" y="3240087"/>
            <a:ext cx="1701189" cy="1360818"/>
          </a:xfrm>
          <a:prstGeom prst="roundRect">
            <a:avLst/>
          </a:prstGeom>
          <a:solidFill>
            <a:schemeClr val="accent1">
              <a:lumMod val="40000"/>
              <a:lumOff val="6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GB" dirty="0" smtClean="0">
                <a:solidFill>
                  <a:srgbClr val="385D8A"/>
                </a:solidFill>
              </a:rPr>
              <a:t>Development Project</a:t>
            </a:r>
            <a:endParaRPr lang="en-GB" dirty="0">
              <a:solidFill>
                <a:srgbClr val="385D8A"/>
              </a:solidFill>
            </a:endParaRPr>
          </a:p>
        </p:txBody>
      </p:sp>
      <p:sp>
        <p:nvSpPr>
          <p:cNvPr id="61" name="TextBox 60"/>
          <p:cNvSpPr txBox="1"/>
          <p:nvPr/>
        </p:nvSpPr>
        <p:spPr>
          <a:xfrm>
            <a:off x="2381064" y="3533651"/>
            <a:ext cx="7782940" cy="769441"/>
          </a:xfrm>
          <a:prstGeom prst="rect">
            <a:avLst/>
          </a:prstGeom>
          <a:noFill/>
        </p:spPr>
        <p:txBody>
          <a:bodyPr wrap="square" rtlCol="0">
            <a:spAutoFit/>
          </a:bodyPr>
          <a:lstStyle/>
          <a:p>
            <a:pPr algn="ctr"/>
            <a:r>
              <a:rPr lang="en-GB" sz="4400" dirty="0" smtClean="0">
                <a:solidFill>
                  <a:srgbClr val="385D8A"/>
                </a:solidFill>
              </a:rPr>
              <a:t>Support and Maintenance</a:t>
            </a:r>
            <a:endParaRPr lang="en-GB" sz="4400" dirty="0">
              <a:solidFill>
                <a:srgbClr val="385D8A"/>
              </a:solidFill>
            </a:endParaRPr>
          </a:p>
        </p:txBody>
      </p:sp>
      <p:sp>
        <p:nvSpPr>
          <p:cNvPr id="68" name="TextBox 67"/>
          <p:cNvSpPr txBox="1"/>
          <p:nvPr/>
        </p:nvSpPr>
        <p:spPr>
          <a:xfrm>
            <a:off x="2854268" y="1814815"/>
            <a:ext cx="5310839" cy="461665"/>
          </a:xfrm>
          <a:prstGeom prst="rect">
            <a:avLst/>
          </a:prstGeom>
          <a:noFill/>
        </p:spPr>
        <p:txBody>
          <a:bodyPr wrap="square">
            <a:spAutoFit/>
          </a:bodyPr>
          <a:lstStyle/>
          <a:p>
            <a:pPr algn="ctr">
              <a:defRPr/>
            </a:pPr>
            <a:r>
              <a:rPr lang="en-GB" sz="2400" dirty="0">
                <a:solidFill>
                  <a:srgbClr val="385D8A"/>
                </a:solidFill>
                <a:latin typeface="+mn-lt"/>
              </a:rPr>
              <a:t>Product </a:t>
            </a:r>
            <a:r>
              <a:rPr lang="en-GB" sz="2400" dirty="0" smtClean="0">
                <a:solidFill>
                  <a:srgbClr val="385D8A"/>
                </a:solidFill>
                <a:latin typeface="+mn-lt"/>
              </a:rPr>
              <a:t>on sale / in live use.</a:t>
            </a:r>
            <a:endParaRPr lang="en-GB" sz="2400" dirty="0">
              <a:solidFill>
                <a:srgbClr val="385D8A"/>
              </a:solidFill>
              <a:latin typeface="+mn-lt"/>
            </a:endParaRPr>
          </a:p>
        </p:txBody>
      </p:sp>
      <p:sp>
        <p:nvSpPr>
          <p:cNvPr id="69" name="Right Brace 68"/>
          <p:cNvSpPr/>
          <p:nvPr/>
        </p:nvSpPr>
        <p:spPr>
          <a:xfrm rot="16200000">
            <a:off x="5921688" y="-1206352"/>
            <a:ext cx="616633" cy="7867999"/>
          </a:xfrm>
          <a:prstGeom prst="rightBrace">
            <a:avLst/>
          </a:prstGeom>
          <a:ln w="19050">
            <a:solidFill>
              <a:srgbClr val="385D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9" name="Rounded Rectangle 58"/>
          <p:cNvSpPr/>
          <p:nvPr/>
        </p:nvSpPr>
        <p:spPr>
          <a:xfrm>
            <a:off x="5911032" y="3240087"/>
            <a:ext cx="1701189" cy="1360818"/>
          </a:xfrm>
          <a:prstGeom prst="roundRect">
            <a:avLst/>
          </a:prstGeom>
          <a:solidFill>
            <a:schemeClr val="accent1">
              <a:lumMod val="40000"/>
              <a:lumOff val="6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GB" sz="1700" b="1" dirty="0" smtClean="0">
                <a:solidFill>
                  <a:srgbClr val="385D8A"/>
                </a:solidFill>
              </a:rPr>
              <a:t>Enhancement Project</a:t>
            </a:r>
            <a:endParaRPr lang="en-GB" sz="1700" b="1" dirty="0">
              <a:solidFill>
                <a:srgbClr val="385D8A"/>
              </a:solidFill>
            </a:endParaRPr>
          </a:p>
        </p:txBody>
      </p:sp>
      <p:sp>
        <p:nvSpPr>
          <p:cNvPr id="58" name="Rounded Rectangle 57"/>
          <p:cNvSpPr/>
          <p:nvPr/>
        </p:nvSpPr>
        <p:spPr>
          <a:xfrm>
            <a:off x="3231659" y="3240087"/>
            <a:ext cx="1701189" cy="1360818"/>
          </a:xfrm>
          <a:prstGeom prst="roundRect">
            <a:avLst/>
          </a:prstGeom>
          <a:solidFill>
            <a:schemeClr val="accent1">
              <a:lumMod val="40000"/>
              <a:lumOff val="6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GB" sz="1700" b="1" dirty="0" smtClean="0">
                <a:solidFill>
                  <a:srgbClr val="385D8A"/>
                </a:solidFill>
              </a:rPr>
              <a:t>Enhancement Project</a:t>
            </a:r>
            <a:endParaRPr lang="en-GB" sz="1700" b="1" dirty="0">
              <a:solidFill>
                <a:srgbClr val="385D8A"/>
              </a:solidFill>
            </a:endParaRPr>
          </a:p>
        </p:txBody>
      </p:sp>
      <p:sp>
        <p:nvSpPr>
          <p:cNvPr id="60" name="Rounded Rectangle 59"/>
          <p:cNvSpPr/>
          <p:nvPr/>
        </p:nvSpPr>
        <p:spPr>
          <a:xfrm>
            <a:off x="8547875" y="3240087"/>
            <a:ext cx="1701189" cy="1360818"/>
          </a:xfrm>
          <a:prstGeom prst="round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GB" sz="2000" b="1" dirty="0" smtClean="0">
                <a:solidFill>
                  <a:srgbClr val="385D8A"/>
                </a:solidFill>
              </a:rPr>
              <a:t>Termination</a:t>
            </a:r>
            <a:endParaRPr lang="en-GB" sz="2000" b="1" dirty="0">
              <a:solidFill>
                <a:srgbClr val="385D8A"/>
              </a:solidFill>
            </a:endParaRPr>
          </a:p>
        </p:txBody>
      </p:sp>
      <p:sp>
        <p:nvSpPr>
          <p:cNvPr id="66" name="TextBox 65"/>
          <p:cNvSpPr txBox="1"/>
          <p:nvPr/>
        </p:nvSpPr>
        <p:spPr>
          <a:xfrm>
            <a:off x="557663" y="1641127"/>
            <a:ext cx="1738342" cy="1077218"/>
          </a:xfrm>
          <a:prstGeom prst="rect">
            <a:avLst/>
          </a:prstGeom>
          <a:noFill/>
        </p:spPr>
        <p:txBody>
          <a:bodyPr>
            <a:spAutoFit/>
          </a:bodyPr>
          <a:lstStyle/>
          <a:p>
            <a:pPr algn="ctr">
              <a:defRPr/>
            </a:pPr>
            <a:r>
              <a:rPr lang="en-GB" sz="1600" dirty="0">
                <a:solidFill>
                  <a:srgbClr val="385D8A"/>
                </a:solidFill>
                <a:latin typeface="+mn-lt"/>
              </a:rPr>
              <a:t>Product conceived, developed and </a:t>
            </a:r>
            <a:r>
              <a:rPr lang="en-GB" sz="1600" dirty="0" smtClean="0">
                <a:solidFill>
                  <a:srgbClr val="385D8A"/>
                </a:solidFill>
                <a:latin typeface="+mn-lt"/>
              </a:rPr>
              <a:t>launched.</a:t>
            </a:r>
            <a:endParaRPr lang="en-GB" sz="1600" dirty="0">
              <a:solidFill>
                <a:srgbClr val="385D8A"/>
              </a:solidFill>
              <a:latin typeface="+mn-lt"/>
            </a:endParaRPr>
          </a:p>
        </p:txBody>
      </p:sp>
      <p:cxnSp>
        <p:nvCxnSpPr>
          <p:cNvPr id="67" name="Straight Arrow Connector 66"/>
          <p:cNvCxnSpPr>
            <a:cxnSpLocks noChangeShapeType="1"/>
          </p:cNvCxnSpPr>
          <p:nvPr/>
        </p:nvCxnSpPr>
        <p:spPr bwMode="auto">
          <a:xfrm rot="5400000">
            <a:off x="1250767" y="2962897"/>
            <a:ext cx="339009" cy="11251"/>
          </a:xfrm>
          <a:prstGeom prst="straightConnector1">
            <a:avLst/>
          </a:prstGeom>
          <a:noFill/>
          <a:ln w="25400" algn="ctr">
            <a:solidFill>
              <a:srgbClr val="385D8A"/>
            </a:solidFill>
            <a:round/>
            <a:headEnd/>
            <a:tailEnd type="triangle" w="med" len="med"/>
          </a:ln>
        </p:spPr>
      </p:cxnSp>
      <p:sp>
        <p:nvSpPr>
          <p:cNvPr id="70" name="TextBox 69"/>
          <p:cNvSpPr txBox="1"/>
          <p:nvPr/>
        </p:nvSpPr>
        <p:spPr>
          <a:xfrm>
            <a:off x="8462816" y="1641127"/>
            <a:ext cx="1738343" cy="830997"/>
          </a:xfrm>
          <a:prstGeom prst="rect">
            <a:avLst/>
          </a:prstGeom>
          <a:noFill/>
        </p:spPr>
        <p:txBody>
          <a:bodyPr>
            <a:spAutoFit/>
          </a:bodyPr>
          <a:lstStyle/>
          <a:p>
            <a:pPr algn="ctr">
              <a:defRPr/>
            </a:pPr>
            <a:r>
              <a:rPr lang="en-GB" sz="1600" dirty="0">
                <a:solidFill>
                  <a:srgbClr val="385D8A"/>
                </a:solidFill>
                <a:latin typeface="+mn-lt"/>
              </a:rPr>
              <a:t>Product goes ‘end of life’, is removed from </a:t>
            </a:r>
            <a:r>
              <a:rPr lang="en-GB" sz="1600" dirty="0" smtClean="0">
                <a:solidFill>
                  <a:srgbClr val="385D8A"/>
                </a:solidFill>
                <a:latin typeface="+mn-lt"/>
              </a:rPr>
              <a:t>use.</a:t>
            </a:r>
            <a:endParaRPr lang="en-GB" sz="1600" dirty="0">
              <a:solidFill>
                <a:srgbClr val="385D8A"/>
              </a:solidFill>
              <a:latin typeface="+mn-lt"/>
            </a:endParaRPr>
          </a:p>
        </p:txBody>
      </p:sp>
      <p:cxnSp>
        <p:nvCxnSpPr>
          <p:cNvPr id="71" name="Straight Arrow Connector 70"/>
          <p:cNvCxnSpPr>
            <a:cxnSpLocks noChangeShapeType="1"/>
          </p:cNvCxnSpPr>
          <p:nvPr/>
        </p:nvCxnSpPr>
        <p:spPr bwMode="auto">
          <a:xfrm rot="5400000">
            <a:off x="9169984" y="2995979"/>
            <a:ext cx="339009" cy="13127"/>
          </a:xfrm>
          <a:prstGeom prst="straightConnector1">
            <a:avLst/>
          </a:prstGeom>
          <a:noFill/>
          <a:ln w="25400" algn="ctr">
            <a:solidFill>
              <a:srgbClr val="385D8A"/>
            </a:solidFill>
            <a:round/>
            <a:headEnd/>
            <a:tailEnd type="triangle" w="med" len="med"/>
          </a:ln>
        </p:spPr>
      </p:cxnSp>
      <p:sp>
        <p:nvSpPr>
          <p:cNvPr id="77" name="Rounded Rectangle 76"/>
          <p:cNvSpPr/>
          <p:nvPr/>
        </p:nvSpPr>
        <p:spPr>
          <a:xfrm>
            <a:off x="564051" y="3240087"/>
            <a:ext cx="668712" cy="1360818"/>
          </a:xfrm>
          <a:prstGeom prst="roundRect">
            <a:avLst/>
          </a:prstGeom>
          <a:solidFill>
            <a:srgbClr val="FFCCFF">
              <a:alpha val="76000"/>
            </a:srgb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2800" dirty="0" smtClean="0">
                <a:solidFill>
                  <a:srgbClr val="FF0000"/>
                </a:solidFill>
              </a:rPr>
              <a:t>SCRUM</a:t>
            </a:r>
            <a:endParaRPr lang="en-GB"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2" presetClass="entr" presetSubtype="6"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1+#ppt_w/2"/>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ppt_x"/>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2" presetClass="entr" presetSubtype="2"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1+#ppt_w/2"/>
                                          </p:val>
                                        </p:tav>
                                        <p:tav tm="100000">
                                          <p:val>
                                            <p:strVal val="#ppt_x"/>
                                          </p:val>
                                        </p:tav>
                                      </p:tavLst>
                                    </p:anim>
                                    <p:anim calcmode="lin" valueType="num">
                                      <p:cBhvr additive="base">
                                        <p:cTn id="44"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p:cTn id="49" dur="500" fill="hold"/>
                                        <p:tgtEl>
                                          <p:spTgt spid="77"/>
                                        </p:tgtEl>
                                        <p:attrNameLst>
                                          <p:attrName>ppt_w</p:attrName>
                                        </p:attrNameLst>
                                      </p:cBhvr>
                                      <p:tavLst>
                                        <p:tav tm="0">
                                          <p:val>
                                            <p:fltVal val="0"/>
                                          </p:val>
                                        </p:tav>
                                        <p:tav tm="100000">
                                          <p:val>
                                            <p:strVal val="#ppt_w"/>
                                          </p:val>
                                        </p:tav>
                                      </p:tavLst>
                                    </p:anim>
                                    <p:anim calcmode="lin" valueType="num">
                                      <p:cBhvr>
                                        <p:cTn id="50" dur="500" fill="hold"/>
                                        <p:tgtEl>
                                          <p:spTgt spid="77"/>
                                        </p:tgtEl>
                                        <p:attrNameLst>
                                          <p:attrName>ppt_h</p:attrName>
                                        </p:attrNameLst>
                                      </p:cBhvr>
                                      <p:tavLst>
                                        <p:tav tm="0">
                                          <p:val>
                                            <p:fltVal val="0"/>
                                          </p:val>
                                        </p:tav>
                                        <p:tav tm="100000">
                                          <p:val>
                                            <p:strVal val="#ppt_h"/>
                                          </p:val>
                                        </p:tav>
                                      </p:tavLst>
                                    </p:anim>
                                    <p:anim calcmode="lin" valueType="num">
                                      <p:cBhvr>
                                        <p:cTn id="51" dur="500" fill="hold"/>
                                        <p:tgtEl>
                                          <p:spTgt spid="77"/>
                                        </p:tgtEl>
                                        <p:attrNameLst>
                                          <p:attrName>style.rotation</p:attrName>
                                        </p:attrNameLst>
                                      </p:cBhvr>
                                      <p:tavLst>
                                        <p:tav tm="0">
                                          <p:val>
                                            <p:fltVal val="360"/>
                                          </p:val>
                                        </p:tav>
                                        <p:tav tm="100000">
                                          <p:val>
                                            <p:fltVal val="0"/>
                                          </p:val>
                                        </p:tav>
                                      </p:tavLst>
                                    </p:anim>
                                    <p:animEffect transition="in" filter="fade">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0" presetClass="path" presetSubtype="0" fill="hold" grpId="1" nodeType="clickEffect">
                                  <p:stCondLst>
                                    <p:cond delay="0"/>
                                  </p:stCondLst>
                                  <p:childTnLst>
                                    <p:animMotion origin="layout" path="M 0.01528 -1.2124E-6 L 0.68125 -1.2124E-6 " pathEditMode="relative" rAng="0" ptsTypes="AA">
                                      <p:cBhvr>
                                        <p:cTn id="56" dur="5000" fill="hold"/>
                                        <p:tgtEl>
                                          <p:spTgt spid="77"/>
                                        </p:tgtEl>
                                        <p:attrNameLst>
                                          <p:attrName>ppt_x</p:attrName>
                                          <p:attrName>ppt_y</p:attrName>
                                        </p:attrNameLst>
                                      </p:cBhvr>
                                      <p:rCtr x="3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p:bldP spid="68" grpId="0"/>
      <p:bldP spid="69" grpId="0" animBg="1"/>
      <p:bldP spid="59" grpId="0" animBg="1"/>
      <p:bldP spid="58" grpId="0" animBg="1"/>
      <p:bldP spid="60" grpId="0" animBg="1"/>
      <p:bldP spid="66" grpId="0"/>
      <p:bldP spid="70" grpId="0"/>
      <p:bldP spid="77" grpId="0" animBg="1"/>
      <p:bldP spid="77"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flipboard_discussion_text_1052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941" y="1460459"/>
            <a:ext cx="5626375" cy="4500659"/>
          </a:xfrm>
          <a:prstGeom prst="rect">
            <a:avLst/>
          </a:prstGeom>
        </p:spPr>
      </p:pic>
      <p:sp>
        <p:nvSpPr>
          <p:cNvPr id="6" name="Title 1"/>
          <p:cNvSpPr>
            <a:spLocks noGrp="1"/>
          </p:cNvSpPr>
          <p:nvPr>
            <p:ph type="title"/>
          </p:nvPr>
        </p:nvSpPr>
        <p:spPr/>
        <p:txBody>
          <a:bodyPr/>
          <a:lstStyle/>
          <a:p>
            <a:r>
              <a:rPr lang="en-GB" dirty="0" smtClean="0"/>
              <a:t>Scrum Values</a:t>
            </a:r>
            <a:endParaRPr lang="en-GB" dirty="0"/>
          </a:p>
        </p:txBody>
      </p:sp>
    </p:spTree>
    <p:extLst>
      <p:ext uri="{BB962C8B-B14F-4D97-AF65-F5344CB8AC3E}">
        <p14:creationId xmlns:p14="http://schemas.microsoft.com/office/powerpoint/2010/main" val="28483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540068" y="154283"/>
            <a:ext cx="9721215" cy="1080029"/>
          </a:xfrm>
          <a:prstGeom prst="rect">
            <a:avLst/>
          </a:prstGeom>
        </p:spPr>
        <p:txBody>
          <a:bodyPr/>
          <a:lstStyle>
            <a:lvl1pPr algn="ctr" defTabSz="457200" rtl="0" eaLnBrk="0" fontAlgn="base" hangingPunct="0">
              <a:spcBef>
                <a:spcPct val="0"/>
              </a:spcBef>
              <a:spcAft>
                <a:spcPct val="0"/>
              </a:spcAft>
              <a:defRPr sz="4000" b="1"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Scrum Theory</a:t>
            </a:r>
            <a:endParaRPr lang="en-GB" dirty="0"/>
          </a:p>
        </p:txBody>
      </p:sp>
      <p:grpSp>
        <p:nvGrpSpPr>
          <p:cNvPr id="5" name="Group 4"/>
          <p:cNvGrpSpPr/>
          <p:nvPr/>
        </p:nvGrpSpPr>
        <p:grpSpPr>
          <a:xfrm>
            <a:off x="1100107" y="1513116"/>
            <a:ext cx="9352123" cy="3399843"/>
            <a:chOff x="931307" y="1601338"/>
            <a:chExt cx="7917141" cy="3598070"/>
          </a:xfrm>
        </p:grpSpPr>
        <p:grpSp>
          <p:nvGrpSpPr>
            <p:cNvPr id="6" name="Group 5"/>
            <p:cNvGrpSpPr/>
            <p:nvPr/>
          </p:nvGrpSpPr>
          <p:grpSpPr>
            <a:xfrm>
              <a:off x="2641183" y="1601339"/>
              <a:ext cx="3540920" cy="3508772"/>
              <a:chOff x="2364494" y="740658"/>
              <a:chExt cx="4721226" cy="4678363"/>
            </a:xfrm>
          </p:grpSpPr>
          <p:sp>
            <p:nvSpPr>
              <p:cNvPr id="35" name="Rectangle 34"/>
              <p:cNvSpPr/>
              <p:nvPr/>
            </p:nvSpPr>
            <p:spPr>
              <a:xfrm>
                <a:off x="2443869" y="740658"/>
                <a:ext cx="4641851" cy="467836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36" name="Group 35"/>
              <p:cNvGrpSpPr/>
              <p:nvPr/>
            </p:nvGrpSpPr>
            <p:grpSpPr>
              <a:xfrm>
                <a:off x="2364494" y="1592359"/>
                <a:ext cx="2105026" cy="3738563"/>
                <a:chOff x="2364494" y="1613783"/>
                <a:chExt cx="2105026" cy="3738563"/>
              </a:xfrm>
              <a:solidFill>
                <a:srgbClr val="5B9BD5"/>
              </a:solidFill>
              <a:effectLst>
                <a:outerShdw blurRad="127000" dist="63500" dir="5400000" algn="t" rotWithShape="0">
                  <a:prstClr val="black">
                    <a:alpha val="40000"/>
                  </a:prstClr>
                </a:outerShdw>
              </a:effectLst>
            </p:grpSpPr>
            <p:sp>
              <p:nvSpPr>
                <p:cNvPr id="37" name="Freeform 36"/>
                <p:cNvSpPr>
                  <a:spLocks/>
                </p:cNvSpPr>
                <p:nvPr/>
              </p:nvSpPr>
              <p:spPr bwMode="auto">
                <a:xfrm>
                  <a:off x="2524832" y="1613783"/>
                  <a:ext cx="1944688" cy="3738563"/>
                </a:xfrm>
                <a:custGeom>
                  <a:avLst/>
                  <a:gdLst>
                    <a:gd name="T0" fmla="*/ 1225 w 1225"/>
                    <a:gd name="T1" fmla="*/ 1882 h 2355"/>
                    <a:gd name="T2" fmla="*/ 1147 w 1225"/>
                    <a:gd name="T3" fmla="*/ 1860 h 2355"/>
                    <a:gd name="T4" fmla="*/ 1074 w 1225"/>
                    <a:gd name="T5" fmla="*/ 1833 h 2355"/>
                    <a:gd name="T6" fmla="*/ 1003 w 1225"/>
                    <a:gd name="T7" fmla="*/ 1798 h 2355"/>
                    <a:gd name="T8" fmla="*/ 935 w 1225"/>
                    <a:gd name="T9" fmla="*/ 1759 h 2355"/>
                    <a:gd name="T10" fmla="*/ 871 w 1225"/>
                    <a:gd name="T11" fmla="*/ 1714 h 2355"/>
                    <a:gd name="T12" fmla="*/ 811 w 1225"/>
                    <a:gd name="T13" fmla="*/ 1665 h 2355"/>
                    <a:gd name="T14" fmla="*/ 756 w 1225"/>
                    <a:gd name="T15" fmla="*/ 1611 h 2355"/>
                    <a:gd name="T16" fmla="*/ 707 w 1225"/>
                    <a:gd name="T17" fmla="*/ 1553 h 2355"/>
                    <a:gd name="T18" fmla="*/ 660 w 1225"/>
                    <a:gd name="T19" fmla="*/ 1490 h 2355"/>
                    <a:gd name="T20" fmla="*/ 619 w 1225"/>
                    <a:gd name="T21" fmla="*/ 1423 h 2355"/>
                    <a:gd name="T22" fmla="*/ 583 w 1225"/>
                    <a:gd name="T23" fmla="*/ 1354 h 2355"/>
                    <a:gd name="T24" fmla="*/ 554 w 1225"/>
                    <a:gd name="T25" fmla="*/ 1281 h 2355"/>
                    <a:gd name="T26" fmla="*/ 530 w 1225"/>
                    <a:gd name="T27" fmla="*/ 1205 h 2355"/>
                    <a:gd name="T28" fmla="*/ 513 w 1225"/>
                    <a:gd name="T29" fmla="*/ 1126 h 2355"/>
                    <a:gd name="T30" fmla="*/ 503 w 1225"/>
                    <a:gd name="T31" fmla="*/ 1046 h 2355"/>
                    <a:gd name="T32" fmla="*/ 499 w 1225"/>
                    <a:gd name="T33" fmla="*/ 963 h 2355"/>
                    <a:gd name="T34" fmla="*/ 501 w 1225"/>
                    <a:gd name="T35" fmla="*/ 919 h 2355"/>
                    <a:gd name="T36" fmla="*/ 508 w 1225"/>
                    <a:gd name="T37" fmla="*/ 835 h 2355"/>
                    <a:gd name="T38" fmla="*/ 523 w 1225"/>
                    <a:gd name="T39" fmla="*/ 751 h 2355"/>
                    <a:gd name="T40" fmla="*/ 545 w 1225"/>
                    <a:gd name="T41" fmla="*/ 670 h 2355"/>
                    <a:gd name="T42" fmla="*/ 575 w 1225"/>
                    <a:gd name="T43" fmla="*/ 593 h 2355"/>
                    <a:gd name="T44" fmla="*/ 611 w 1225"/>
                    <a:gd name="T45" fmla="*/ 519 h 2355"/>
                    <a:gd name="T46" fmla="*/ 652 w 1225"/>
                    <a:gd name="T47" fmla="*/ 449 h 2355"/>
                    <a:gd name="T48" fmla="*/ 698 w 1225"/>
                    <a:gd name="T49" fmla="*/ 382 h 2355"/>
                    <a:gd name="T50" fmla="*/ 597 w 1225"/>
                    <a:gd name="T51" fmla="*/ 147 h 2355"/>
                    <a:gd name="T52" fmla="*/ 371 w 1225"/>
                    <a:gd name="T53" fmla="*/ 0 h 2355"/>
                    <a:gd name="T54" fmla="*/ 288 w 1225"/>
                    <a:gd name="T55" fmla="*/ 99 h 2355"/>
                    <a:gd name="T56" fmla="*/ 216 w 1225"/>
                    <a:gd name="T57" fmla="*/ 206 h 2355"/>
                    <a:gd name="T58" fmla="*/ 153 w 1225"/>
                    <a:gd name="T59" fmla="*/ 319 h 2355"/>
                    <a:gd name="T60" fmla="*/ 99 w 1225"/>
                    <a:gd name="T61" fmla="*/ 437 h 2355"/>
                    <a:gd name="T62" fmla="*/ 57 w 1225"/>
                    <a:gd name="T63" fmla="*/ 562 h 2355"/>
                    <a:gd name="T64" fmla="*/ 26 w 1225"/>
                    <a:gd name="T65" fmla="*/ 691 h 2355"/>
                    <a:gd name="T66" fmla="*/ 7 w 1225"/>
                    <a:gd name="T67" fmla="*/ 824 h 2355"/>
                    <a:gd name="T68" fmla="*/ 0 w 1225"/>
                    <a:gd name="T69" fmla="*/ 962 h 2355"/>
                    <a:gd name="T70" fmla="*/ 2 w 1225"/>
                    <a:gd name="T71" fmla="*/ 1023 h 2355"/>
                    <a:gd name="T72" fmla="*/ 12 w 1225"/>
                    <a:gd name="T73" fmla="*/ 1149 h 2355"/>
                    <a:gd name="T74" fmla="*/ 33 w 1225"/>
                    <a:gd name="T75" fmla="*/ 1269 h 2355"/>
                    <a:gd name="T76" fmla="*/ 63 w 1225"/>
                    <a:gd name="T77" fmla="*/ 1385 h 2355"/>
                    <a:gd name="T78" fmla="*/ 105 w 1225"/>
                    <a:gd name="T79" fmla="*/ 1498 h 2355"/>
                    <a:gd name="T80" fmla="*/ 153 w 1225"/>
                    <a:gd name="T81" fmla="*/ 1606 h 2355"/>
                    <a:gd name="T82" fmla="*/ 211 w 1225"/>
                    <a:gd name="T83" fmla="*/ 1709 h 2355"/>
                    <a:gd name="T84" fmla="*/ 276 w 1225"/>
                    <a:gd name="T85" fmla="*/ 1807 h 2355"/>
                    <a:gd name="T86" fmla="*/ 350 w 1225"/>
                    <a:gd name="T87" fmla="*/ 1899 h 2355"/>
                    <a:gd name="T88" fmla="*/ 429 w 1225"/>
                    <a:gd name="T89" fmla="*/ 1985 h 2355"/>
                    <a:gd name="T90" fmla="*/ 516 w 1225"/>
                    <a:gd name="T91" fmla="*/ 2064 h 2355"/>
                    <a:gd name="T92" fmla="*/ 609 w 1225"/>
                    <a:gd name="T93" fmla="*/ 2134 h 2355"/>
                    <a:gd name="T94" fmla="*/ 708 w 1225"/>
                    <a:gd name="T95" fmla="*/ 2199 h 2355"/>
                    <a:gd name="T96" fmla="*/ 813 w 1225"/>
                    <a:gd name="T97" fmla="*/ 2254 h 2355"/>
                    <a:gd name="T98" fmla="*/ 923 w 1225"/>
                    <a:gd name="T99" fmla="*/ 2302 h 2355"/>
                    <a:gd name="T100" fmla="*/ 1036 w 1225"/>
                    <a:gd name="T101" fmla="*/ 2340 h 2355"/>
                    <a:gd name="T102" fmla="*/ 1113 w 1225"/>
                    <a:gd name="T103" fmla="*/ 2093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25" h="2355">
                      <a:moveTo>
                        <a:pt x="1225" y="1882"/>
                      </a:moveTo>
                      <a:lnTo>
                        <a:pt x="1225" y="1882"/>
                      </a:lnTo>
                      <a:lnTo>
                        <a:pt x="1185" y="1872"/>
                      </a:lnTo>
                      <a:lnTo>
                        <a:pt x="1147" y="1860"/>
                      </a:lnTo>
                      <a:lnTo>
                        <a:pt x="1110" y="1846"/>
                      </a:lnTo>
                      <a:lnTo>
                        <a:pt x="1074" y="1833"/>
                      </a:lnTo>
                      <a:lnTo>
                        <a:pt x="1038" y="1815"/>
                      </a:lnTo>
                      <a:lnTo>
                        <a:pt x="1003" y="1798"/>
                      </a:lnTo>
                      <a:lnTo>
                        <a:pt x="969" y="1779"/>
                      </a:lnTo>
                      <a:lnTo>
                        <a:pt x="935" y="1759"/>
                      </a:lnTo>
                      <a:lnTo>
                        <a:pt x="904" y="1738"/>
                      </a:lnTo>
                      <a:lnTo>
                        <a:pt x="871" y="1714"/>
                      </a:lnTo>
                      <a:lnTo>
                        <a:pt x="842" y="1690"/>
                      </a:lnTo>
                      <a:lnTo>
                        <a:pt x="811" y="1665"/>
                      </a:lnTo>
                      <a:lnTo>
                        <a:pt x="784" y="1639"/>
                      </a:lnTo>
                      <a:lnTo>
                        <a:pt x="756" y="1611"/>
                      </a:lnTo>
                      <a:lnTo>
                        <a:pt x="731" y="1582"/>
                      </a:lnTo>
                      <a:lnTo>
                        <a:pt x="707" y="1553"/>
                      </a:lnTo>
                      <a:lnTo>
                        <a:pt x="683" y="1522"/>
                      </a:lnTo>
                      <a:lnTo>
                        <a:pt x="660" y="1490"/>
                      </a:lnTo>
                      <a:lnTo>
                        <a:pt x="638" y="1457"/>
                      </a:lnTo>
                      <a:lnTo>
                        <a:pt x="619" y="1423"/>
                      </a:lnTo>
                      <a:lnTo>
                        <a:pt x="600" y="1389"/>
                      </a:lnTo>
                      <a:lnTo>
                        <a:pt x="583" y="1354"/>
                      </a:lnTo>
                      <a:lnTo>
                        <a:pt x="568" y="1318"/>
                      </a:lnTo>
                      <a:lnTo>
                        <a:pt x="554" y="1281"/>
                      </a:lnTo>
                      <a:lnTo>
                        <a:pt x="542" y="1243"/>
                      </a:lnTo>
                      <a:lnTo>
                        <a:pt x="530" y="1205"/>
                      </a:lnTo>
                      <a:lnTo>
                        <a:pt x="521" y="1166"/>
                      </a:lnTo>
                      <a:lnTo>
                        <a:pt x="513" y="1126"/>
                      </a:lnTo>
                      <a:lnTo>
                        <a:pt x="508" y="1087"/>
                      </a:lnTo>
                      <a:lnTo>
                        <a:pt x="503" y="1046"/>
                      </a:lnTo>
                      <a:lnTo>
                        <a:pt x="501" y="1005"/>
                      </a:lnTo>
                      <a:lnTo>
                        <a:pt x="499" y="963"/>
                      </a:lnTo>
                      <a:lnTo>
                        <a:pt x="499" y="963"/>
                      </a:lnTo>
                      <a:lnTo>
                        <a:pt x="501" y="919"/>
                      </a:lnTo>
                      <a:lnTo>
                        <a:pt x="503" y="876"/>
                      </a:lnTo>
                      <a:lnTo>
                        <a:pt x="508" y="835"/>
                      </a:lnTo>
                      <a:lnTo>
                        <a:pt x="515" y="792"/>
                      </a:lnTo>
                      <a:lnTo>
                        <a:pt x="523" y="751"/>
                      </a:lnTo>
                      <a:lnTo>
                        <a:pt x="533" y="710"/>
                      </a:lnTo>
                      <a:lnTo>
                        <a:pt x="545" y="670"/>
                      </a:lnTo>
                      <a:lnTo>
                        <a:pt x="559" y="631"/>
                      </a:lnTo>
                      <a:lnTo>
                        <a:pt x="575" y="593"/>
                      </a:lnTo>
                      <a:lnTo>
                        <a:pt x="592" y="555"/>
                      </a:lnTo>
                      <a:lnTo>
                        <a:pt x="611" y="519"/>
                      </a:lnTo>
                      <a:lnTo>
                        <a:pt x="630" y="483"/>
                      </a:lnTo>
                      <a:lnTo>
                        <a:pt x="652" y="449"/>
                      </a:lnTo>
                      <a:lnTo>
                        <a:pt x="674" y="415"/>
                      </a:lnTo>
                      <a:lnTo>
                        <a:pt x="698" y="382"/>
                      </a:lnTo>
                      <a:lnTo>
                        <a:pt x="724" y="351"/>
                      </a:lnTo>
                      <a:lnTo>
                        <a:pt x="597" y="147"/>
                      </a:lnTo>
                      <a:lnTo>
                        <a:pt x="371" y="0"/>
                      </a:lnTo>
                      <a:lnTo>
                        <a:pt x="371" y="0"/>
                      </a:lnTo>
                      <a:lnTo>
                        <a:pt x="328" y="48"/>
                      </a:lnTo>
                      <a:lnTo>
                        <a:pt x="288" y="99"/>
                      </a:lnTo>
                      <a:lnTo>
                        <a:pt x="250" y="151"/>
                      </a:lnTo>
                      <a:lnTo>
                        <a:pt x="216" y="206"/>
                      </a:lnTo>
                      <a:lnTo>
                        <a:pt x="184" y="260"/>
                      </a:lnTo>
                      <a:lnTo>
                        <a:pt x="153" y="319"/>
                      </a:lnTo>
                      <a:lnTo>
                        <a:pt x="125" y="377"/>
                      </a:lnTo>
                      <a:lnTo>
                        <a:pt x="99" y="437"/>
                      </a:lnTo>
                      <a:lnTo>
                        <a:pt x="77" y="499"/>
                      </a:lnTo>
                      <a:lnTo>
                        <a:pt x="57" y="562"/>
                      </a:lnTo>
                      <a:lnTo>
                        <a:pt x="39" y="626"/>
                      </a:lnTo>
                      <a:lnTo>
                        <a:pt x="26" y="691"/>
                      </a:lnTo>
                      <a:lnTo>
                        <a:pt x="15" y="758"/>
                      </a:lnTo>
                      <a:lnTo>
                        <a:pt x="7" y="824"/>
                      </a:lnTo>
                      <a:lnTo>
                        <a:pt x="2" y="893"/>
                      </a:lnTo>
                      <a:lnTo>
                        <a:pt x="0" y="962"/>
                      </a:lnTo>
                      <a:lnTo>
                        <a:pt x="0" y="962"/>
                      </a:lnTo>
                      <a:lnTo>
                        <a:pt x="2" y="1023"/>
                      </a:lnTo>
                      <a:lnTo>
                        <a:pt x="5" y="1087"/>
                      </a:lnTo>
                      <a:lnTo>
                        <a:pt x="12" y="1149"/>
                      </a:lnTo>
                      <a:lnTo>
                        <a:pt x="22" y="1209"/>
                      </a:lnTo>
                      <a:lnTo>
                        <a:pt x="33" y="1269"/>
                      </a:lnTo>
                      <a:lnTo>
                        <a:pt x="48" y="1327"/>
                      </a:lnTo>
                      <a:lnTo>
                        <a:pt x="63" y="1385"/>
                      </a:lnTo>
                      <a:lnTo>
                        <a:pt x="82" y="1442"/>
                      </a:lnTo>
                      <a:lnTo>
                        <a:pt x="105" y="1498"/>
                      </a:lnTo>
                      <a:lnTo>
                        <a:pt x="127" y="1553"/>
                      </a:lnTo>
                      <a:lnTo>
                        <a:pt x="153" y="1606"/>
                      </a:lnTo>
                      <a:lnTo>
                        <a:pt x="182" y="1658"/>
                      </a:lnTo>
                      <a:lnTo>
                        <a:pt x="211" y="1709"/>
                      </a:lnTo>
                      <a:lnTo>
                        <a:pt x="242" y="1759"/>
                      </a:lnTo>
                      <a:lnTo>
                        <a:pt x="276" y="1807"/>
                      </a:lnTo>
                      <a:lnTo>
                        <a:pt x="312" y="1853"/>
                      </a:lnTo>
                      <a:lnTo>
                        <a:pt x="350" y="1899"/>
                      </a:lnTo>
                      <a:lnTo>
                        <a:pt x="389" y="1942"/>
                      </a:lnTo>
                      <a:lnTo>
                        <a:pt x="429" y="1985"/>
                      </a:lnTo>
                      <a:lnTo>
                        <a:pt x="472" y="2025"/>
                      </a:lnTo>
                      <a:lnTo>
                        <a:pt x="516" y="2064"/>
                      </a:lnTo>
                      <a:lnTo>
                        <a:pt x="563" y="2100"/>
                      </a:lnTo>
                      <a:lnTo>
                        <a:pt x="609" y="2134"/>
                      </a:lnTo>
                      <a:lnTo>
                        <a:pt x="659" y="2169"/>
                      </a:lnTo>
                      <a:lnTo>
                        <a:pt x="708" y="2199"/>
                      </a:lnTo>
                      <a:lnTo>
                        <a:pt x="760" y="2227"/>
                      </a:lnTo>
                      <a:lnTo>
                        <a:pt x="813" y="2254"/>
                      </a:lnTo>
                      <a:lnTo>
                        <a:pt x="866" y="2280"/>
                      </a:lnTo>
                      <a:lnTo>
                        <a:pt x="923" y="2302"/>
                      </a:lnTo>
                      <a:lnTo>
                        <a:pt x="978" y="2321"/>
                      </a:lnTo>
                      <a:lnTo>
                        <a:pt x="1036" y="2340"/>
                      </a:lnTo>
                      <a:lnTo>
                        <a:pt x="1094" y="2355"/>
                      </a:lnTo>
                      <a:lnTo>
                        <a:pt x="1113" y="2093"/>
                      </a:lnTo>
                      <a:lnTo>
                        <a:pt x="1225" y="18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mn-ea"/>
                    <a:cs typeface="+mn-cs"/>
                  </a:endParaRPr>
                </a:p>
              </p:txBody>
            </p:sp>
            <p:sp>
              <p:nvSpPr>
                <p:cNvPr id="38" name="Freeform 10"/>
                <p:cNvSpPr>
                  <a:spLocks/>
                </p:cNvSpPr>
                <p:nvPr/>
              </p:nvSpPr>
              <p:spPr bwMode="auto">
                <a:xfrm>
                  <a:off x="2364494" y="1912233"/>
                  <a:ext cx="1260475" cy="1263650"/>
                </a:xfrm>
                <a:custGeom>
                  <a:avLst/>
                  <a:gdLst>
                    <a:gd name="T0" fmla="*/ 387 w 794"/>
                    <a:gd name="T1" fmla="*/ 0 h 796"/>
                    <a:gd name="T2" fmla="*/ 348 w 794"/>
                    <a:gd name="T3" fmla="*/ 4 h 796"/>
                    <a:gd name="T4" fmla="*/ 271 w 794"/>
                    <a:gd name="T5" fmla="*/ 21 h 796"/>
                    <a:gd name="T6" fmla="*/ 199 w 794"/>
                    <a:gd name="T7" fmla="*/ 54 h 796"/>
                    <a:gd name="T8" fmla="*/ 137 w 794"/>
                    <a:gd name="T9" fmla="*/ 98 h 796"/>
                    <a:gd name="T10" fmla="*/ 84 w 794"/>
                    <a:gd name="T11" fmla="*/ 153 h 796"/>
                    <a:gd name="T12" fmla="*/ 43 w 794"/>
                    <a:gd name="T13" fmla="*/ 216 h 796"/>
                    <a:gd name="T14" fmla="*/ 15 w 794"/>
                    <a:gd name="T15" fmla="*/ 288 h 796"/>
                    <a:gd name="T16" fmla="*/ 2 w 794"/>
                    <a:gd name="T17" fmla="*/ 367 h 796"/>
                    <a:gd name="T18" fmla="*/ 0 w 794"/>
                    <a:gd name="T19" fmla="*/ 407 h 796"/>
                    <a:gd name="T20" fmla="*/ 0 w 794"/>
                    <a:gd name="T21" fmla="*/ 427 h 796"/>
                    <a:gd name="T22" fmla="*/ 10 w 794"/>
                    <a:gd name="T23" fmla="*/ 487 h 796"/>
                    <a:gd name="T24" fmla="*/ 34 w 794"/>
                    <a:gd name="T25" fmla="*/ 561 h 796"/>
                    <a:gd name="T26" fmla="*/ 72 w 794"/>
                    <a:gd name="T27" fmla="*/ 628 h 796"/>
                    <a:gd name="T28" fmla="*/ 122 w 794"/>
                    <a:gd name="T29" fmla="*/ 684 h 796"/>
                    <a:gd name="T30" fmla="*/ 182 w 794"/>
                    <a:gd name="T31" fmla="*/ 732 h 796"/>
                    <a:gd name="T32" fmla="*/ 250 w 794"/>
                    <a:gd name="T33" fmla="*/ 767 h 796"/>
                    <a:gd name="T34" fmla="*/ 326 w 794"/>
                    <a:gd name="T35" fmla="*/ 789 h 796"/>
                    <a:gd name="T36" fmla="*/ 386 w 794"/>
                    <a:gd name="T37" fmla="*/ 796 h 796"/>
                    <a:gd name="T38" fmla="*/ 406 w 794"/>
                    <a:gd name="T39" fmla="*/ 796 h 796"/>
                    <a:gd name="T40" fmla="*/ 446 w 794"/>
                    <a:gd name="T41" fmla="*/ 792 h 796"/>
                    <a:gd name="T42" fmla="*/ 523 w 794"/>
                    <a:gd name="T43" fmla="*/ 775 h 796"/>
                    <a:gd name="T44" fmla="*/ 593 w 794"/>
                    <a:gd name="T45" fmla="*/ 743 h 796"/>
                    <a:gd name="T46" fmla="*/ 657 w 794"/>
                    <a:gd name="T47" fmla="*/ 698 h 796"/>
                    <a:gd name="T48" fmla="*/ 708 w 794"/>
                    <a:gd name="T49" fmla="*/ 643 h 796"/>
                    <a:gd name="T50" fmla="*/ 749 w 794"/>
                    <a:gd name="T51" fmla="*/ 580 h 796"/>
                    <a:gd name="T52" fmla="*/ 779 w 794"/>
                    <a:gd name="T53" fmla="*/ 508 h 796"/>
                    <a:gd name="T54" fmla="*/ 792 w 794"/>
                    <a:gd name="T55" fmla="*/ 431 h 796"/>
                    <a:gd name="T56" fmla="*/ 794 w 794"/>
                    <a:gd name="T57" fmla="*/ 390 h 796"/>
                    <a:gd name="T58" fmla="*/ 792 w 794"/>
                    <a:gd name="T59" fmla="*/ 369 h 796"/>
                    <a:gd name="T60" fmla="*/ 784 w 794"/>
                    <a:gd name="T61" fmla="*/ 309 h 796"/>
                    <a:gd name="T62" fmla="*/ 760 w 794"/>
                    <a:gd name="T63" fmla="*/ 235 h 796"/>
                    <a:gd name="T64" fmla="*/ 722 w 794"/>
                    <a:gd name="T65" fmla="*/ 168 h 796"/>
                    <a:gd name="T66" fmla="*/ 670 w 794"/>
                    <a:gd name="T67" fmla="*/ 112 h 796"/>
                    <a:gd name="T68" fmla="*/ 612 w 794"/>
                    <a:gd name="T69" fmla="*/ 64 h 796"/>
                    <a:gd name="T70" fmla="*/ 544 w 794"/>
                    <a:gd name="T71" fmla="*/ 30 h 796"/>
                    <a:gd name="T72" fmla="*/ 468 w 794"/>
                    <a:gd name="T73" fmla="*/ 7 h 796"/>
                    <a:gd name="T74" fmla="*/ 408 w 794"/>
                    <a:gd name="T75" fmla="*/ 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796">
                      <a:moveTo>
                        <a:pt x="387" y="0"/>
                      </a:moveTo>
                      <a:lnTo>
                        <a:pt x="387" y="0"/>
                      </a:lnTo>
                      <a:lnTo>
                        <a:pt x="367" y="2"/>
                      </a:lnTo>
                      <a:lnTo>
                        <a:pt x="348" y="4"/>
                      </a:lnTo>
                      <a:lnTo>
                        <a:pt x="309" y="11"/>
                      </a:lnTo>
                      <a:lnTo>
                        <a:pt x="271" y="21"/>
                      </a:lnTo>
                      <a:lnTo>
                        <a:pt x="233" y="36"/>
                      </a:lnTo>
                      <a:lnTo>
                        <a:pt x="199" y="54"/>
                      </a:lnTo>
                      <a:lnTo>
                        <a:pt x="168" y="74"/>
                      </a:lnTo>
                      <a:lnTo>
                        <a:pt x="137" y="98"/>
                      </a:lnTo>
                      <a:lnTo>
                        <a:pt x="110" y="124"/>
                      </a:lnTo>
                      <a:lnTo>
                        <a:pt x="84" y="153"/>
                      </a:lnTo>
                      <a:lnTo>
                        <a:pt x="62" y="184"/>
                      </a:lnTo>
                      <a:lnTo>
                        <a:pt x="43" y="216"/>
                      </a:lnTo>
                      <a:lnTo>
                        <a:pt x="27" y="252"/>
                      </a:lnTo>
                      <a:lnTo>
                        <a:pt x="15" y="288"/>
                      </a:lnTo>
                      <a:lnTo>
                        <a:pt x="5" y="326"/>
                      </a:lnTo>
                      <a:lnTo>
                        <a:pt x="2" y="367"/>
                      </a:lnTo>
                      <a:lnTo>
                        <a:pt x="0" y="386"/>
                      </a:lnTo>
                      <a:lnTo>
                        <a:pt x="0" y="407"/>
                      </a:lnTo>
                      <a:lnTo>
                        <a:pt x="0" y="407"/>
                      </a:lnTo>
                      <a:lnTo>
                        <a:pt x="0" y="427"/>
                      </a:lnTo>
                      <a:lnTo>
                        <a:pt x="3" y="448"/>
                      </a:lnTo>
                      <a:lnTo>
                        <a:pt x="10" y="487"/>
                      </a:lnTo>
                      <a:lnTo>
                        <a:pt x="20" y="525"/>
                      </a:lnTo>
                      <a:lnTo>
                        <a:pt x="34" y="561"/>
                      </a:lnTo>
                      <a:lnTo>
                        <a:pt x="51" y="595"/>
                      </a:lnTo>
                      <a:lnTo>
                        <a:pt x="72" y="628"/>
                      </a:lnTo>
                      <a:lnTo>
                        <a:pt x="96" y="657"/>
                      </a:lnTo>
                      <a:lnTo>
                        <a:pt x="122" y="684"/>
                      </a:lnTo>
                      <a:lnTo>
                        <a:pt x="151" y="710"/>
                      </a:lnTo>
                      <a:lnTo>
                        <a:pt x="182" y="732"/>
                      </a:lnTo>
                      <a:lnTo>
                        <a:pt x="216" y="751"/>
                      </a:lnTo>
                      <a:lnTo>
                        <a:pt x="250" y="767"/>
                      </a:lnTo>
                      <a:lnTo>
                        <a:pt x="288" y="780"/>
                      </a:lnTo>
                      <a:lnTo>
                        <a:pt x="326" y="789"/>
                      </a:lnTo>
                      <a:lnTo>
                        <a:pt x="365" y="794"/>
                      </a:lnTo>
                      <a:lnTo>
                        <a:pt x="386" y="796"/>
                      </a:lnTo>
                      <a:lnTo>
                        <a:pt x="406" y="796"/>
                      </a:lnTo>
                      <a:lnTo>
                        <a:pt x="406" y="796"/>
                      </a:lnTo>
                      <a:lnTo>
                        <a:pt x="427" y="794"/>
                      </a:lnTo>
                      <a:lnTo>
                        <a:pt x="446" y="792"/>
                      </a:lnTo>
                      <a:lnTo>
                        <a:pt x="485" y="786"/>
                      </a:lnTo>
                      <a:lnTo>
                        <a:pt x="523" y="775"/>
                      </a:lnTo>
                      <a:lnTo>
                        <a:pt x="559" y="760"/>
                      </a:lnTo>
                      <a:lnTo>
                        <a:pt x="593" y="743"/>
                      </a:lnTo>
                      <a:lnTo>
                        <a:pt x="626" y="722"/>
                      </a:lnTo>
                      <a:lnTo>
                        <a:pt x="657" y="698"/>
                      </a:lnTo>
                      <a:lnTo>
                        <a:pt x="684" y="672"/>
                      </a:lnTo>
                      <a:lnTo>
                        <a:pt x="708" y="643"/>
                      </a:lnTo>
                      <a:lnTo>
                        <a:pt x="731" y="612"/>
                      </a:lnTo>
                      <a:lnTo>
                        <a:pt x="749" y="580"/>
                      </a:lnTo>
                      <a:lnTo>
                        <a:pt x="767" y="544"/>
                      </a:lnTo>
                      <a:lnTo>
                        <a:pt x="779" y="508"/>
                      </a:lnTo>
                      <a:lnTo>
                        <a:pt x="787" y="470"/>
                      </a:lnTo>
                      <a:lnTo>
                        <a:pt x="792" y="431"/>
                      </a:lnTo>
                      <a:lnTo>
                        <a:pt x="794" y="410"/>
                      </a:lnTo>
                      <a:lnTo>
                        <a:pt x="794" y="390"/>
                      </a:lnTo>
                      <a:lnTo>
                        <a:pt x="794" y="390"/>
                      </a:lnTo>
                      <a:lnTo>
                        <a:pt x="792" y="369"/>
                      </a:lnTo>
                      <a:lnTo>
                        <a:pt x="791" y="348"/>
                      </a:lnTo>
                      <a:lnTo>
                        <a:pt x="784" y="309"/>
                      </a:lnTo>
                      <a:lnTo>
                        <a:pt x="773" y="271"/>
                      </a:lnTo>
                      <a:lnTo>
                        <a:pt x="760" y="235"/>
                      </a:lnTo>
                      <a:lnTo>
                        <a:pt x="743" y="201"/>
                      </a:lnTo>
                      <a:lnTo>
                        <a:pt x="722" y="168"/>
                      </a:lnTo>
                      <a:lnTo>
                        <a:pt x="698" y="139"/>
                      </a:lnTo>
                      <a:lnTo>
                        <a:pt x="670" y="112"/>
                      </a:lnTo>
                      <a:lnTo>
                        <a:pt x="643" y="86"/>
                      </a:lnTo>
                      <a:lnTo>
                        <a:pt x="612" y="64"/>
                      </a:lnTo>
                      <a:lnTo>
                        <a:pt x="578" y="45"/>
                      </a:lnTo>
                      <a:lnTo>
                        <a:pt x="544" y="30"/>
                      </a:lnTo>
                      <a:lnTo>
                        <a:pt x="506" y="16"/>
                      </a:lnTo>
                      <a:lnTo>
                        <a:pt x="468" y="7"/>
                      </a:lnTo>
                      <a:lnTo>
                        <a:pt x="429" y="2"/>
                      </a:lnTo>
                      <a:lnTo>
                        <a:pt x="408" y="2"/>
                      </a:lnTo>
                      <a:lnTo>
                        <a:pt x="3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mn-ea"/>
                    <a:cs typeface="+mn-cs"/>
                  </a:endParaRPr>
                </a:p>
              </p:txBody>
            </p:sp>
            <p:sp>
              <p:nvSpPr>
                <p:cNvPr id="39" name="Freeform 12"/>
                <p:cNvSpPr>
                  <a:spLocks/>
                </p:cNvSpPr>
                <p:nvPr/>
              </p:nvSpPr>
              <p:spPr bwMode="auto">
                <a:xfrm>
                  <a:off x="2535944" y="2083683"/>
                  <a:ext cx="917575" cy="920750"/>
                </a:xfrm>
                <a:custGeom>
                  <a:avLst/>
                  <a:gdLst>
                    <a:gd name="T0" fmla="*/ 283 w 578"/>
                    <a:gd name="T1" fmla="*/ 0 h 580"/>
                    <a:gd name="T2" fmla="*/ 225 w 578"/>
                    <a:gd name="T3" fmla="*/ 7 h 580"/>
                    <a:gd name="T4" fmla="*/ 170 w 578"/>
                    <a:gd name="T5" fmla="*/ 26 h 580"/>
                    <a:gd name="T6" fmla="*/ 122 w 578"/>
                    <a:gd name="T7" fmla="*/ 54 h 580"/>
                    <a:gd name="T8" fmla="*/ 79 w 578"/>
                    <a:gd name="T9" fmla="*/ 90 h 580"/>
                    <a:gd name="T10" fmla="*/ 44 w 578"/>
                    <a:gd name="T11" fmla="*/ 134 h 580"/>
                    <a:gd name="T12" fmla="*/ 19 w 578"/>
                    <a:gd name="T13" fmla="*/ 184 h 580"/>
                    <a:gd name="T14" fmla="*/ 3 w 578"/>
                    <a:gd name="T15" fmla="*/ 239 h 580"/>
                    <a:gd name="T16" fmla="*/ 0 w 578"/>
                    <a:gd name="T17" fmla="*/ 297 h 580"/>
                    <a:gd name="T18" fmla="*/ 2 w 578"/>
                    <a:gd name="T19" fmla="*/ 326 h 580"/>
                    <a:gd name="T20" fmla="*/ 14 w 578"/>
                    <a:gd name="T21" fmla="*/ 383 h 580"/>
                    <a:gd name="T22" fmla="*/ 38 w 578"/>
                    <a:gd name="T23" fmla="*/ 434 h 580"/>
                    <a:gd name="T24" fmla="*/ 70 w 578"/>
                    <a:gd name="T25" fmla="*/ 479 h 580"/>
                    <a:gd name="T26" fmla="*/ 110 w 578"/>
                    <a:gd name="T27" fmla="*/ 518 h 580"/>
                    <a:gd name="T28" fmla="*/ 156 w 578"/>
                    <a:gd name="T29" fmla="*/ 547 h 580"/>
                    <a:gd name="T30" fmla="*/ 209 w 578"/>
                    <a:gd name="T31" fmla="*/ 568 h 580"/>
                    <a:gd name="T32" fmla="*/ 266 w 578"/>
                    <a:gd name="T33" fmla="*/ 578 h 580"/>
                    <a:gd name="T34" fmla="*/ 295 w 578"/>
                    <a:gd name="T35" fmla="*/ 580 h 580"/>
                    <a:gd name="T36" fmla="*/ 353 w 578"/>
                    <a:gd name="T37" fmla="*/ 573 h 580"/>
                    <a:gd name="T38" fmla="*/ 408 w 578"/>
                    <a:gd name="T39" fmla="*/ 554 h 580"/>
                    <a:gd name="T40" fmla="*/ 456 w 578"/>
                    <a:gd name="T41" fmla="*/ 527 h 580"/>
                    <a:gd name="T42" fmla="*/ 497 w 578"/>
                    <a:gd name="T43" fmla="*/ 491 h 580"/>
                    <a:gd name="T44" fmla="*/ 533 w 578"/>
                    <a:gd name="T45" fmla="*/ 446 h 580"/>
                    <a:gd name="T46" fmla="*/ 557 w 578"/>
                    <a:gd name="T47" fmla="*/ 396 h 580"/>
                    <a:gd name="T48" fmla="*/ 574 w 578"/>
                    <a:gd name="T49" fmla="*/ 342 h 580"/>
                    <a:gd name="T50" fmla="*/ 578 w 578"/>
                    <a:gd name="T51" fmla="*/ 283 h 580"/>
                    <a:gd name="T52" fmla="*/ 576 w 578"/>
                    <a:gd name="T53" fmla="*/ 254 h 580"/>
                    <a:gd name="T54" fmla="*/ 564 w 578"/>
                    <a:gd name="T55" fmla="*/ 198 h 580"/>
                    <a:gd name="T56" fmla="*/ 540 w 578"/>
                    <a:gd name="T57" fmla="*/ 146 h 580"/>
                    <a:gd name="T58" fmla="*/ 508 w 578"/>
                    <a:gd name="T59" fmla="*/ 102 h 580"/>
                    <a:gd name="T60" fmla="*/ 468 w 578"/>
                    <a:gd name="T61" fmla="*/ 62 h 580"/>
                    <a:gd name="T62" fmla="*/ 422 w 578"/>
                    <a:gd name="T63" fmla="*/ 33 h 580"/>
                    <a:gd name="T64" fmla="*/ 369 w 578"/>
                    <a:gd name="T65" fmla="*/ 12 h 580"/>
                    <a:gd name="T66" fmla="*/ 312 w 578"/>
                    <a:gd name="T67" fmla="*/ 2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80">
                      <a:moveTo>
                        <a:pt x="283" y="0"/>
                      </a:moveTo>
                      <a:lnTo>
                        <a:pt x="283" y="0"/>
                      </a:lnTo>
                      <a:lnTo>
                        <a:pt x="252" y="4"/>
                      </a:lnTo>
                      <a:lnTo>
                        <a:pt x="225" y="7"/>
                      </a:lnTo>
                      <a:lnTo>
                        <a:pt x="197" y="16"/>
                      </a:lnTo>
                      <a:lnTo>
                        <a:pt x="170" y="26"/>
                      </a:lnTo>
                      <a:lnTo>
                        <a:pt x="146" y="38"/>
                      </a:lnTo>
                      <a:lnTo>
                        <a:pt x="122" y="54"/>
                      </a:lnTo>
                      <a:lnTo>
                        <a:pt x="99" y="71"/>
                      </a:lnTo>
                      <a:lnTo>
                        <a:pt x="79" y="90"/>
                      </a:lnTo>
                      <a:lnTo>
                        <a:pt x="62" y="112"/>
                      </a:lnTo>
                      <a:lnTo>
                        <a:pt x="44" y="134"/>
                      </a:lnTo>
                      <a:lnTo>
                        <a:pt x="31" y="158"/>
                      </a:lnTo>
                      <a:lnTo>
                        <a:pt x="19" y="184"/>
                      </a:lnTo>
                      <a:lnTo>
                        <a:pt x="10" y="210"/>
                      </a:lnTo>
                      <a:lnTo>
                        <a:pt x="3" y="239"/>
                      </a:lnTo>
                      <a:lnTo>
                        <a:pt x="0" y="268"/>
                      </a:lnTo>
                      <a:lnTo>
                        <a:pt x="0" y="297"/>
                      </a:lnTo>
                      <a:lnTo>
                        <a:pt x="0" y="297"/>
                      </a:lnTo>
                      <a:lnTo>
                        <a:pt x="2" y="326"/>
                      </a:lnTo>
                      <a:lnTo>
                        <a:pt x="7" y="355"/>
                      </a:lnTo>
                      <a:lnTo>
                        <a:pt x="14" y="383"/>
                      </a:lnTo>
                      <a:lnTo>
                        <a:pt x="24" y="408"/>
                      </a:lnTo>
                      <a:lnTo>
                        <a:pt x="38" y="434"/>
                      </a:lnTo>
                      <a:lnTo>
                        <a:pt x="53" y="458"/>
                      </a:lnTo>
                      <a:lnTo>
                        <a:pt x="70" y="479"/>
                      </a:lnTo>
                      <a:lnTo>
                        <a:pt x="89" y="499"/>
                      </a:lnTo>
                      <a:lnTo>
                        <a:pt x="110" y="518"/>
                      </a:lnTo>
                      <a:lnTo>
                        <a:pt x="132" y="534"/>
                      </a:lnTo>
                      <a:lnTo>
                        <a:pt x="156" y="547"/>
                      </a:lnTo>
                      <a:lnTo>
                        <a:pt x="182" y="559"/>
                      </a:lnTo>
                      <a:lnTo>
                        <a:pt x="209" y="568"/>
                      </a:lnTo>
                      <a:lnTo>
                        <a:pt x="237" y="575"/>
                      </a:lnTo>
                      <a:lnTo>
                        <a:pt x="266" y="578"/>
                      </a:lnTo>
                      <a:lnTo>
                        <a:pt x="295" y="580"/>
                      </a:lnTo>
                      <a:lnTo>
                        <a:pt x="295" y="580"/>
                      </a:lnTo>
                      <a:lnTo>
                        <a:pt x="324" y="578"/>
                      </a:lnTo>
                      <a:lnTo>
                        <a:pt x="353" y="573"/>
                      </a:lnTo>
                      <a:lnTo>
                        <a:pt x="381" y="564"/>
                      </a:lnTo>
                      <a:lnTo>
                        <a:pt x="408" y="554"/>
                      </a:lnTo>
                      <a:lnTo>
                        <a:pt x="432" y="542"/>
                      </a:lnTo>
                      <a:lnTo>
                        <a:pt x="456" y="527"/>
                      </a:lnTo>
                      <a:lnTo>
                        <a:pt x="478" y="510"/>
                      </a:lnTo>
                      <a:lnTo>
                        <a:pt x="497" y="491"/>
                      </a:lnTo>
                      <a:lnTo>
                        <a:pt x="516" y="470"/>
                      </a:lnTo>
                      <a:lnTo>
                        <a:pt x="533" y="446"/>
                      </a:lnTo>
                      <a:lnTo>
                        <a:pt x="547" y="422"/>
                      </a:lnTo>
                      <a:lnTo>
                        <a:pt x="557" y="396"/>
                      </a:lnTo>
                      <a:lnTo>
                        <a:pt x="568" y="371"/>
                      </a:lnTo>
                      <a:lnTo>
                        <a:pt x="574" y="342"/>
                      </a:lnTo>
                      <a:lnTo>
                        <a:pt x="578" y="314"/>
                      </a:lnTo>
                      <a:lnTo>
                        <a:pt x="578" y="283"/>
                      </a:lnTo>
                      <a:lnTo>
                        <a:pt x="578" y="283"/>
                      </a:lnTo>
                      <a:lnTo>
                        <a:pt x="576" y="254"/>
                      </a:lnTo>
                      <a:lnTo>
                        <a:pt x="571" y="225"/>
                      </a:lnTo>
                      <a:lnTo>
                        <a:pt x="564" y="198"/>
                      </a:lnTo>
                      <a:lnTo>
                        <a:pt x="552" y="172"/>
                      </a:lnTo>
                      <a:lnTo>
                        <a:pt x="540" y="146"/>
                      </a:lnTo>
                      <a:lnTo>
                        <a:pt x="525" y="124"/>
                      </a:lnTo>
                      <a:lnTo>
                        <a:pt x="508" y="102"/>
                      </a:lnTo>
                      <a:lnTo>
                        <a:pt x="489" y="81"/>
                      </a:lnTo>
                      <a:lnTo>
                        <a:pt x="468" y="62"/>
                      </a:lnTo>
                      <a:lnTo>
                        <a:pt x="446" y="47"/>
                      </a:lnTo>
                      <a:lnTo>
                        <a:pt x="422" y="33"/>
                      </a:lnTo>
                      <a:lnTo>
                        <a:pt x="396" y="21"/>
                      </a:lnTo>
                      <a:lnTo>
                        <a:pt x="369" y="12"/>
                      </a:lnTo>
                      <a:lnTo>
                        <a:pt x="341" y="6"/>
                      </a:lnTo>
                      <a:lnTo>
                        <a:pt x="312" y="2"/>
                      </a:lnTo>
                      <a:lnTo>
                        <a:pt x="283"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1" i="0" u="none" strike="noStrike" kern="0" cap="none" spc="0" normalizeH="0" baseline="0" noProof="0" dirty="0" smtClean="0">
                      <a:ln>
                        <a:noFill/>
                      </a:ln>
                      <a:solidFill>
                        <a:prstClr val="black">
                          <a:lumMod val="75000"/>
                          <a:lumOff val="25000"/>
                        </a:prstClr>
                      </a:solidFill>
                      <a:effectLst/>
                      <a:uLnTx/>
                      <a:uFillTx/>
                      <a:latin typeface="Calibri"/>
                      <a:ea typeface="+mn-ea"/>
                      <a:cs typeface="+mn-cs"/>
                    </a:rPr>
                    <a:t>3</a:t>
                  </a:r>
                </a:p>
              </p:txBody>
            </p:sp>
          </p:grpSp>
        </p:grpSp>
        <p:grpSp>
          <p:nvGrpSpPr>
            <p:cNvPr id="7" name="Group 6"/>
            <p:cNvGrpSpPr/>
            <p:nvPr/>
          </p:nvGrpSpPr>
          <p:grpSpPr>
            <a:xfrm>
              <a:off x="2700715" y="1601339"/>
              <a:ext cx="3481388" cy="3508772"/>
              <a:chOff x="2443869" y="740657"/>
              <a:chExt cx="4641851" cy="4678363"/>
            </a:xfrm>
          </p:grpSpPr>
          <p:grpSp>
            <p:nvGrpSpPr>
              <p:cNvPr id="30" name="Group 29"/>
              <p:cNvGrpSpPr/>
              <p:nvPr/>
            </p:nvGrpSpPr>
            <p:grpSpPr>
              <a:xfrm>
                <a:off x="3229682" y="859720"/>
                <a:ext cx="3727450" cy="1714500"/>
                <a:chOff x="3229682" y="859720"/>
                <a:chExt cx="3727450" cy="1714500"/>
              </a:xfrm>
              <a:solidFill>
                <a:srgbClr val="ED7D31"/>
              </a:solidFill>
              <a:effectLst>
                <a:outerShdw blurRad="127000" dist="63500" dir="5400000" algn="t" rotWithShape="0">
                  <a:prstClr val="black">
                    <a:alpha val="40000"/>
                  </a:prstClr>
                </a:outerShdw>
              </a:effectLst>
            </p:grpSpPr>
            <p:sp>
              <p:nvSpPr>
                <p:cNvPr id="32" name="Freeform 5"/>
                <p:cNvSpPr>
                  <a:spLocks/>
                </p:cNvSpPr>
                <p:nvPr/>
              </p:nvSpPr>
              <p:spPr bwMode="auto">
                <a:xfrm>
                  <a:off x="3229682" y="859720"/>
                  <a:ext cx="3727450" cy="1714500"/>
                </a:xfrm>
                <a:custGeom>
                  <a:avLst/>
                  <a:gdLst>
                    <a:gd name="T0" fmla="*/ 2348 w 2348"/>
                    <a:gd name="T1" fmla="*/ 962 h 1080"/>
                    <a:gd name="T2" fmla="*/ 2307 w 2348"/>
                    <a:gd name="T3" fmla="*/ 859 h 1080"/>
                    <a:gd name="T4" fmla="*/ 2259 w 2348"/>
                    <a:gd name="T5" fmla="*/ 759 h 1080"/>
                    <a:gd name="T6" fmla="*/ 2204 w 2348"/>
                    <a:gd name="T7" fmla="*/ 665 h 1080"/>
                    <a:gd name="T8" fmla="*/ 2143 w 2348"/>
                    <a:gd name="T9" fmla="*/ 576 h 1080"/>
                    <a:gd name="T10" fmla="*/ 2074 w 2348"/>
                    <a:gd name="T11" fmla="*/ 490 h 1080"/>
                    <a:gd name="T12" fmla="*/ 1998 w 2348"/>
                    <a:gd name="T13" fmla="*/ 411 h 1080"/>
                    <a:gd name="T14" fmla="*/ 1918 w 2348"/>
                    <a:gd name="T15" fmla="*/ 338 h 1080"/>
                    <a:gd name="T16" fmla="*/ 1832 w 2348"/>
                    <a:gd name="T17" fmla="*/ 271 h 1080"/>
                    <a:gd name="T18" fmla="*/ 1741 w 2348"/>
                    <a:gd name="T19" fmla="*/ 211 h 1080"/>
                    <a:gd name="T20" fmla="*/ 1645 w 2348"/>
                    <a:gd name="T21" fmla="*/ 158 h 1080"/>
                    <a:gd name="T22" fmla="*/ 1546 w 2348"/>
                    <a:gd name="T23" fmla="*/ 111 h 1080"/>
                    <a:gd name="T24" fmla="*/ 1441 w 2348"/>
                    <a:gd name="T25" fmla="*/ 72 h 1080"/>
                    <a:gd name="T26" fmla="*/ 1333 w 2348"/>
                    <a:gd name="T27" fmla="*/ 41 h 1080"/>
                    <a:gd name="T28" fmla="*/ 1223 w 2348"/>
                    <a:gd name="T29" fmla="*/ 19 h 1080"/>
                    <a:gd name="T30" fmla="*/ 1108 w 2348"/>
                    <a:gd name="T31" fmla="*/ 5 h 1080"/>
                    <a:gd name="T32" fmla="*/ 993 w 2348"/>
                    <a:gd name="T33" fmla="*/ 0 h 1080"/>
                    <a:gd name="T34" fmla="*/ 921 w 2348"/>
                    <a:gd name="T35" fmla="*/ 2 h 1080"/>
                    <a:gd name="T36" fmla="*/ 781 w 2348"/>
                    <a:gd name="T37" fmla="*/ 17 h 1080"/>
                    <a:gd name="T38" fmla="*/ 643 w 2348"/>
                    <a:gd name="T39" fmla="*/ 43 h 1080"/>
                    <a:gd name="T40" fmla="*/ 511 w 2348"/>
                    <a:gd name="T41" fmla="*/ 82 h 1080"/>
                    <a:gd name="T42" fmla="*/ 386 w 2348"/>
                    <a:gd name="T43" fmla="*/ 135 h 1080"/>
                    <a:gd name="T44" fmla="*/ 266 w 2348"/>
                    <a:gd name="T45" fmla="*/ 197 h 1080"/>
                    <a:gd name="T46" fmla="*/ 155 w 2348"/>
                    <a:gd name="T47" fmla="*/ 271 h 1080"/>
                    <a:gd name="T48" fmla="*/ 48 w 2348"/>
                    <a:gd name="T49" fmla="*/ 355 h 1080"/>
                    <a:gd name="T50" fmla="*/ 225 w 2348"/>
                    <a:gd name="T51" fmla="*/ 554 h 1080"/>
                    <a:gd name="T52" fmla="*/ 350 w 2348"/>
                    <a:gd name="T53" fmla="*/ 753 h 1080"/>
                    <a:gd name="T54" fmla="*/ 415 w 2348"/>
                    <a:gd name="T55" fmla="*/ 696 h 1080"/>
                    <a:gd name="T56" fmla="*/ 487 w 2348"/>
                    <a:gd name="T57" fmla="*/ 645 h 1080"/>
                    <a:gd name="T58" fmla="*/ 565 w 2348"/>
                    <a:gd name="T59" fmla="*/ 600 h 1080"/>
                    <a:gd name="T60" fmla="*/ 643 w 2348"/>
                    <a:gd name="T61" fmla="*/ 562 h 1080"/>
                    <a:gd name="T62" fmla="*/ 729 w 2348"/>
                    <a:gd name="T63" fmla="*/ 533 h 1080"/>
                    <a:gd name="T64" fmla="*/ 817 w 2348"/>
                    <a:gd name="T65" fmla="*/ 511 h 1080"/>
                    <a:gd name="T66" fmla="*/ 908 w 2348"/>
                    <a:gd name="T67" fmla="*/ 497 h 1080"/>
                    <a:gd name="T68" fmla="*/ 1000 w 2348"/>
                    <a:gd name="T69" fmla="*/ 494 h 1080"/>
                    <a:gd name="T70" fmla="*/ 1038 w 2348"/>
                    <a:gd name="T71" fmla="*/ 494 h 1080"/>
                    <a:gd name="T72" fmla="*/ 1110 w 2348"/>
                    <a:gd name="T73" fmla="*/ 499 h 1080"/>
                    <a:gd name="T74" fmla="*/ 1182 w 2348"/>
                    <a:gd name="T75" fmla="*/ 511 h 1080"/>
                    <a:gd name="T76" fmla="*/ 1251 w 2348"/>
                    <a:gd name="T77" fmla="*/ 526 h 1080"/>
                    <a:gd name="T78" fmla="*/ 1318 w 2348"/>
                    <a:gd name="T79" fmla="*/ 547 h 1080"/>
                    <a:gd name="T80" fmla="*/ 1383 w 2348"/>
                    <a:gd name="T81" fmla="*/ 574 h 1080"/>
                    <a:gd name="T82" fmla="*/ 1444 w 2348"/>
                    <a:gd name="T83" fmla="*/ 603 h 1080"/>
                    <a:gd name="T84" fmla="*/ 1504 w 2348"/>
                    <a:gd name="T85" fmla="*/ 639 h 1080"/>
                    <a:gd name="T86" fmla="*/ 1561 w 2348"/>
                    <a:gd name="T87" fmla="*/ 677 h 1080"/>
                    <a:gd name="T88" fmla="*/ 1616 w 2348"/>
                    <a:gd name="T89" fmla="*/ 720 h 1080"/>
                    <a:gd name="T90" fmla="*/ 1666 w 2348"/>
                    <a:gd name="T91" fmla="*/ 766 h 1080"/>
                    <a:gd name="T92" fmla="*/ 1714 w 2348"/>
                    <a:gd name="T93" fmla="*/ 818 h 1080"/>
                    <a:gd name="T94" fmla="*/ 1757 w 2348"/>
                    <a:gd name="T95" fmla="*/ 871 h 1080"/>
                    <a:gd name="T96" fmla="*/ 1796 w 2348"/>
                    <a:gd name="T97" fmla="*/ 927 h 1080"/>
                    <a:gd name="T98" fmla="*/ 1830 w 2348"/>
                    <a:gd name="T99" fmla="*/ 986 h 1080"/>
                    <a:gd name="T100" fmla="*/ 1863 w 2348"/>
                    <a:gd name="T101" fmla="*/ 1049 h 1080"/>
                    <a:gd name="T102" fmla="*/ 2120 w 2348"/>
                    <a:gd name="T103"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8" h="1080">
                      <a:moveTo>
                        <a:pt x="2348" y="962"/>
                      </a:moveTo>
                      <a:lnTo>
                        <a:pt x="2348" y="962"/>
                      </a:lnTo>
                      <a:lnTo>
                        <a:pt x="2330" y="910"/>
                      </a:lnTo>
                      <a:lnTo>
                        <a:pt x="2307" y="859"/>
                      </a:lnTo>
                      <a:lnTo>
                        <a:pt x="2285" y="809"/>
                      </a:lnTo>
                      <a:lnTo>
                        <a:pt x="2259" y="759"/>
                      </a:lnTo>
                      <a:lnTo>
                        <a:pt x="2233" y="711"/>
                      </a:lnTo>
                      <a:lnTo>
                        <a:pt x="2204" y="665"/>
                      </a:lnTo>
                      <a:lnTo>
                        <a:pt x="2173" y="619"/>
                      </a:lnTo>
                      <a:lnTo>
                        <a:pt x="2143" y="576"/>
                      </a:lnTo>
                      <a:lnTo>
                        <a:pt x="2108" y="533"/>
                      </a:lnTo>
                      <a:lnTo>
                        <a:pt x="2074" y="490"/>
                      </a:lnTo>
                      <a:lnTo>
                        <a:pt x="2036" y="451"/>
                      </a:lnTo>
                      <a:lnTo>
                        <a:pt x="1998" y="411"/>
                      </a:lnTo>
                      <a:lnTo>
                        <a:pt x="1959" y="374"/>
                      </a:lnTo>
                      <a:lnTo>
                        <a:pt x="1918" y="338"/>
                      </a:lnTo>
                      <a:lnTo>
                        <a:pt x="1875" y="303"/>
                      </a:lnTo>
                      <a:lnTo>
                        <a:pt x="1832" y="271"/>
                      </a:lnTo>
                      <a:lnTo>
                        <a:pt x="1788" y="240"/>
                      </a:lnTo>
                      <a:lnTo>
                        <a:pt x="1741" y="211"/>
                      </a:lnTo>
                      <a:lnTo>
                        <a:pt x="1693" y="183"/>
                      </a:lnTo>
                      <a:lnTo>
                        <a:pt x="1645" y="158"/>
                      </a:lnTo>
                      <a:lnTo>
                        <a:pt x="1595" y="134"/>
                      </a:lnTo>
                      <a:lnTo>
                        <a:pt x="1546" y="111"/>
                      </a:lnTo>
                      <a:lnTo>
                        <a:pt x="1494" y="91"/>
                      </a:lnTo>
                      <a:lnTo>
                        <a:pt x="1441" y="72"/>
                      </a:lnTo>
                      <a:lnTo>
                        <a:pt x="1388" y="57"/>
                      </a:lnTo>
                      <a:lnTo>
                        <a:pt x="1333" y="41"/>
                      </a:lnTo>
                      <a:lnTo>
                        <a:pt x="1278" y="29"/>
                      </a:lnTo>
                      <a:lnTo>
                        <a:pt x="1223" y="19"/>
                      </a:lnTo>
                      <a:lnTo>
                        <a:pt x="1167" y="10"/>
                      </a:lnTo>
                      <a:lnTo>
                        <a:pt x="1108" y="5"/>
                      </a:lnTo>
                      <a:lnTo>
                        <a:pt x="1052" y="2"/>
                      </a:lnTo>
                      <a:lnTo>
                        <a:pt x="993" y="0"/>
                      </a:lnTo>
                      <a:lnTo>
                        <a:pt x="993" y="0"/>
                      </a:lnTo>
                      <a:lnTo>
                        <a:pt x="921" y="2"/>
                      </a:lnTo>
                      <a:lnTo>
                        <a:pt x="849" y="9"/>
                      </a:lnTo>
                      <a:lnTo>
                        <a:pt x="781" y="17"/>
                      </a:lnTo>
                      <a:lnTo>
                        <a:pt x="712" y="29"/>
                      </a:lnTo>
                      <a:lnTo>
                        <a:pt x="643" y="43"/>
                      </a:lnTo>
                      <a:lnTo>
                        <a:pt x="577" y="62"/>
                      </a:lnTo>
                      <a:lnTo>
                        <a:pt x="511" y="82"/>
                      </a:lnTo>
                      <a:lnTo>
                        <a:pt x="448" y="108"/>
                      </a:lnTo>
                      <a:lnTo>
                        <a:pt x="386" y="135"/>
                      </a:lnTo>
                      <a:lnTo>
                        <a:pt x="326" y="165"/>
                      </a:lnTo>
                      <a:lnTo>
                        <a:pt x="266" y="197"/>
                      </a:lnTo>
                      <a:lnTo>
                        <a:pt x="210" y="233"/>
                      </a:lnTo>
                      <a:lnTo>
                        <a:pt x="155" y="271"/>
                      </a:lnTo>
                      <a:lnTo>
                        <a:pt x="100" y="312"/>
                      </a:lnTo>
                      <a:lnTo>
                        <a:pt x="48" y="355"/>
                      </a:lnTo>
                      <a:lnTo>
                        <a:pt x="0" y="399"/>
                      </a:lnTo>
                      <a:lnTo>
                        <a:pt x="225" y="554"/>
                      </a:lnTo>
                      <a:lnTo>
                        <a:pt x="350" y="753"/>
                      </a:lnTo>
                      <a:lnTo>
                        <a:pt x="350" y="753"/>
                      </a:lnTo>
                      <a:lnTo>
                        <a:pt x="383" y="723"/>
                      </a:lnTo>
                      <a:lnTo>
                        <a:pt x="415" y="696"/>
                      </a:lnTo>
                      <a:lnTo>
                        <a:pt x="451" y="669"/>
                      </a:lnTo>
                      <a:lnTo>
                        <a:pt x="487" y="645"/>
                      </a:lnTo>
                      <a:lnTo>
                        <a:pt x="525" y="621"/>
                      </a:lnTo>
                      <a:lnTo>
                        <a:pt x="565" y="600"/>
                      </a:lnTo>
                      <a:lnTo>
                        <a:pt x="604" y="581"/>
                      </a:lnTo>
                      <a:lnTo>
                        <a:pt x="643" y="562"/>
                      </a:lnTo>
                      <a:lnTo>
                        <a:pt x="686" y="547"/>
                      </a:lnTo>
                      <a:lnTo>
                        <a:pt x="729" y="533"/>
                      </a:lnTo>
                      <a:lnTo>
                        <a:pt x="772" y="521"/>
                      </a:lnTo>
                      <a:lnTo>
                        <a:pt x="817" y="511"/>
                      </a:lnTo>
                      <a:lnTo>
                        <a:pt x="861" y="504"/>
                      </a:lnTo>
                      <a:lnTo>
                        <a:pt x="908" y="497"/>
                      </a:lnTo>
                      <a:lnTo>
                        <a:pt x="954" y="494"/>
                      </a:lnTo>
                      <a:lnTo>
                        <a:pt x="1000" y="494"/>
                      </a:lnTo>
                      <a:lnTo>
                        <a:pt x="1000" y="494"/>
                      </a:lnTo>
                      <a:lnTo>
                        <a:pt x="1038" y="494"/>
                      </a:lnTo>
                      <a:lnTo>
                        <a:pt x="1074" y="495"/>
                      </a:lnTo>
                      <a:lnTo>
                        <a:pt x="1110" y="499"/>
                      </a:lnTo>
                      <a:lnTo>
                        <a:pt x="1146" y="504"/>
                      </a:lnTo>
                      <a:lnTo>
                        <a:pt x="1182" y="511"/>
                      </a:lnTo>
                      <a:lnTo>
                        <a:pt x="1216" y="518"/>
                      </a:lnTo>
                      <a:lnTo>
                        <a:pt x="1251" y="526"/>
                      </a:lnTo>
                      <a:lnTo>
                        <a:pt x="1285" y="537"/>
                      </a:lnTo>
                      <a:lnTo>
                        <a:pt x="1318" y="547"/>
                      </a:lnTo>
                      <a:lnTo>
                        <a:pt x="1350" y="561"/>
                      </a:lnTo>
                      <a:lnTo>
                        <a:pt x="1383" y="574"/>
                      </a:lnTo>
                      <a:lnTo>
                        <a:pt x="1414" y="588"/>
                      </a:lnTo>
                      <a:lnTo>
                        <a:pt x="1444" y="603"/>
                      </a:lnTo>
                      <a:lnTo>
                        <a:pt x="1475" y="621"/>
                      </a:lnTo>
                      <a:lnTo>
                        <a:pt x="1504" y="639"/>
                      </a:lnTo>
                      <a:lnTo>
                        <a:pt x="1534" y="658"/>
                      </a:lnTo>
                      <a:lnTo>
                        <a:pt x="1561" y="677"/>
                      </a:lnTo>
                      <a:lnTo>
                        <a:pt x="1589" y="698"/>
                      </a:lnTo>
                      <a:lnTo>
                        <a:pt x="1616" y="720"/>
                      </a:lnTo>
                      <a:lnTo>
                        <a:pt x="1642" y="744"/>
                      </a:lnTo>
                      <a:lnTo>
                        <a:pt x="1666" y="766"/>
                      </a:lnTo>
                      <a:lnTo>
                        <a:pt x="1690" y="792"/>
                      </a:lnTo>
                      <a:lnTo>
                        <a:pt x="1714" y="818"/>
                      </a:lnTo>
                      <a:lnTo>
                        <a:pt x="1736" y="843"/>
                      </a:lnTo>
                      <a:lnTo>
                        <a:pt x="1757" y="871"/>
                      </a:lnTo>
                      <a:lnTo>
                        <a:pt x="1777" y="898"/>
                      </a:lnTo>
                      <a:lnTo>
                        <a:pt x="1796" y="927"/>
                      </a:lnTo>
                      <a:lnTo>
                        <a:pt x="1813" y="957"/>
                      </a:lnTo>
                      <a:lnTo>
                        <a:pt x="1830" y="986"/>
                      </a:lnTo>
                      <a:lnTo>
                        <a:pt x="1848" y="1017"/>
                      </a:lnTo>
                      <a:lnTo>
                        <a:pt x="1863" y="1049"/>
                      </a:lnTo>
                      <a:lnTo>
                        <a:pt x="1877" y="1080"/>
                      </a:lnTo>
                      <a:lnTo>
                        <a:pt x="2120" y="1075"/>
                      </a:lnTo>
                      <a:lnTo>
                        <a:pt x="2348" y="9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mn-ea"/>
                    <a:cs typeface="+mn-cs"/>
                  </a:endParaRPr>
                </a:p>
              </p:txBody>
            </p:sp>
            <p:sp>
              <p:nvSpPr>
                <p:cNvPr id="33" name="Freeform 14"/>
                <p:cNvSpPr>
                  <a:spLocks/>
                </p:cNvSpPr>
                <p:nvPr/>
              </p:nvSpPr>
              <p:spPr bwMode="auto">
                <a:xfrm>
                  <a:off x="5642682" y="1142295"/>
                  <a:ext cx="1260475" cy="1260475"/>
                </a:xfrm>
                <a:custGeom>
                  <a:avLst/>
                  <a:gdLst>
                    <a:gd name="T0" fmla="*/ 388 w 794"/>
                    <a:gd name="T1" fmla="*/ 0 h 794"/>
                    <a:gd name="T2" fmla="*/ 348 w 794"/>
                    <a:gd name="T3" fmla="*/ 2 h 794"/>
                    <a:gd name="T4" fmla="*/ 271 w 794"/>
                    <a:gd name="T5" fmla="*/ 21 h 794"/>
                    <a:gd name="T6" fmla="*/ 199 w 794"/>
                    <a:gd name="T7" fmla="*/ 52 h 794"/>
                    <a:gd name="T8" fmla="*/ 137 w 794"/>
                    <a:gd name="T9" fmla="*/ 96 h 794"/>
                    <a:gd name="T10" fmla="*/ 84 w 794"/>
                    <a:gd name="T11" fmla="*/ 151 h 794"/>
                    <a:gd name="T12" fmla="*/ 43 w 794"/>
                    <a:gd name="T13" fmla="*/ 215 h 794"/>
                    <a:gd name="T14" fmla="*/ 15 w 794"/>
                    <a:gd name="T15" fmla="*/ 287 h 794"/>
                    <a:gd name="T16" fmla="*/ 2 w 794"/>
                    <a:gd name="T17" fmla="*/ 365 h 794"/>
                    <a:gd name="T18" fmla="*/ 0 w 794"/>
                    <a:gd name="T19" fmla="*/ 405 h 794"/>
                    <a:gd name="T20" fmla="*/ 0 w 794"/>
                    <a:gd name="T21" fmla="*/ 425 h 794"/>
                    <a:gd name="T22" fmla="*/ 10 w 794"/>
                    <a:gd name="T23" fmla="*/ 485 h 794"/>
                    <a:gd name="T24" fmla="*/ 34 w 794"/>
                    <a:gd name="T25" fmla="*/ 559 h 794"/>
                    <a:gd name="T26" fmla="*/ 72 w 794"/>
                    <a:gd name="T27" fmla="*/ 626 h 794"/>
                    <a:gd name="T28" fmla="*/ 122 w 794"/>
                    <a:gd name="T29" fmla="*/ 684 h 794"/>
                    <a:gd name="T30" fmla="*/ 182 w 794"/>
                    <a:gd name="T31" fmla="*/ 731 h 794"/>
                    <a:gd name="T32" fmla="*/ 250 w 794"/>
                    <a:gd name="T33" fmla="*/ 767 h 794"/>
                    <a:gd name="T34" fmla="*/ 326 w 794"/>
                    <a:gd name="T35" fmla="*/ 787 h 794"/>
                    <a:gd name="T36" fmla="*/ 386 w 794"/>
                    <a:gd name="T37" fmla="*/ 794 h 794"/>
                    <a:gd name="T38" fmla="*/ 406 w 794"/>
                    <a:gd name="T39" fmla="*/ 794 h 794"/>
                    <a:gd name="T40" fmla="*/ 446 w 794"/>
                    <a:gd name="T41" fmla="*/ 791 h 794"/>
                    <a:gd name="T42" fmla="*/ 523 w 794"/>
                    <a:gd name="T43" fmla="*/ 773 h 794"/>
                    <a:gd name="T44" fmla="*/ 593 w 794"/>
                    <a:gd name="T45" fmla="*/ 741 h 794"/>
                    <a:gd name="T46" fmla="*/ 657 w 794"/>
                    <a:gd name="T47" fmla="*/ 698 h 794"/>
                    <a:gd name="T48" fmla="*/ 708 w 794"/>
                    <a:gd name="T49" fmla="*/ 643 h 794"/>
                    <a:gd name="T50" fmla="*/ 749 w 794"/>
                    <a:gd name="T51" fmla="*/ 578 h 794"/>
                    <a:gd name="T52" fmla="*/ 779 w 794"/>
                    <a:gd name="T53" fmla="*/ 506 h 794"/>
                    <a:gd name="T54" fmla="*/ 792 w 794"/>
                    <a:gd name="T55" fmla="*/ 429 h 794"/>
                    <a:gd name="T56" fmla="*/ 794 w 794"/>
                    <a:gd name="T57" fmla="*/ 388 h 794"/>
                    <a:gd name="T58" fmla="*/ 792 w 794"/>
                    <a:gd name="T59" fmla="*/ 367 h 794"/>
                    <a:gd name="T60" fmla="*/ 784 w 794"/>
                    <a:gd name="T61" fmla="*/ 309 h 794"/>
                    <a:gd name="T62" fmla="*/ 760 w 794"/>
                    <a:gd name="T63" fmla="*/ 233 h 794"/>
                    <a:gd name="T64" fmla="*/ 722 w 794"/>
                    <a:gd name="T65" fmla="*/ 167 h 794"/>
                    <a:gd name="T66" fmla="*/ 671 w 794"/>
                    <a:gd name="T67" fmla="*/ 110 h 794"/>
                    <a:gd name="T68" fmla="*/ 612 w 794"/>
                    <a:gd name="T69" fmla="*/ 62 h 794"/>
                    <a:gd name="T70" fmla="*/ 544 w 794"/>
                    <a:gd name="T71" fmla="*/ 28 h 794"/>
                    <a:gd name="T72" fmla="*/ 468 w 794"/>
                    <a:gd name="T73" fmla="*/ 5 h 794"/>
                    <a:gd name="T74" fmla="*/ 408 w 794"/>
                    <a:gd name="T7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794">
                      <a:moveTo>
                        <a:pt x="388" y="0"/>
                      </a:moveTo>
                      <a:lnTo>
                        <a:pt x="388" y="0"/>
                      </a:lnTo>
                      <a:lnTo>
                        <a:pt x="367" y="0"/>
                      </a:lnTo>
                      <a:lnTo>
                        <a:pt x="348" y="2"/>
                      </a:lnTo>
                      <a:lnTo>
                        <a:pt x="309" y="9"/>
                      </a:lnTo>
                      <a:lnTo>
                        <a:pt x="271" y="21"/>
                      </a:lnTo>
                      <a:lnTo>
                        <a:pt x="233" y="35"/>
                      </a:lnTo>
                      <a:lnTo>
                        <a:pt x="199" y="52"/>
                      </a:lnTo>
                      <a:lnTo>
                        <a:pt x="168" y="72"/>
                      </a:lnTo>
                      <a:lnTo>
                        <a:pt x="137" y="96"/>
                      </a:lnTo>
                      <a:lnTo>
                        <a:pt x="110" y="122"/>
                      </a:lnTo>
                      <a:lnTo>
                        <a:pt x="84" y="151"/>
                      </a:lnTo>
                      <a:lnTo>
                        <a:pt x="62" y="182"/>
                      </a:lnTo>
                      <a:lnTo>
                        <a:pt x="43" y="215"/>
                      </a:lnTo>
                      <a:lnTo>
                        <a:pt x="27" y="251"/>
                      </a:lnTo>
                      <a:lnTo>
                        <a:pt x="15" y="287"/>
                      </a:lnTo>
                      <a:lnTo>
                        <a:pt x="5" y="326"/>
                      </a:lnTo>
                      <a:lnTo>
                        <a:pt x="2" y="365"/>
                      </a:lnTo>
                      <a:lnTo>
                        <a:pt x="0" y="386"/>
                      </a:lnTo>
                      <a:lnTo>
                        <a:pt x="0" y="405"/>
                      </a:lnTo>
                      <a:lnTo>
                        <a:pt x="0" y="405"/>
                      </a:lnTo>
                      <a:lnTo>
                        <a:pt x="0" y="425"/>
                      </a:lnTo>
                      <a:lnTo>
                        <a:pt x="3" y="446"/>
                      </a:lnTo>
                      <a:lnTo>
                        <a:pt x="10" y="485"/>
                      </a:lnTo>
                      <a:lnTo>
                        <a:pt x="21" y="523"/>
                      </a:lnTo>
                      <a:lnTo>
                        <a:pt x="34" y="559"/>
                      </a:lnTo>
                      <a:lnTo>
                        <a:pt x="51" y="593"/>
                      </a:lnTo>
                      <a:lnTo>
                        <a:pt x="72" y="626"/>
                      </a:lnTo>
                      <a:lnTo>
                        <a:pt x="96" y="657"/>
                      </a:lnTo>
                      <a:lnTo>
                        <a:pt x="122" y="684"/>
                      </a:lnTo>
                      <a:lnTo>
                        <a:pt x="151" y="708"/>
                      </a:lnTo>
                      <a:lnTo>
                        <a:pt x="182" y="731"/>
                      </a:lnTo>
                      <a:lnTo>
                        <a:pt x="216" y="749"/>
                      </a:lnTo>
                      <a:lnTo>
                        <a:pt x="250" y="767"/>
                      </a:lnTo>
                      <a:lnTo>
                        <a:pt x="288" y="779"/>
                      </a:lnTo>
                      <a:lnTo>
                        <a:pt x="326" y="787"/>
                      </a:lnTo>
                      <a:lnTo>
                        <a:pt x="365" y="792"/>
                      </a:lnTo>
                      <a:lnTo>
                        <a:pt x="386" y="794"/>
                      </a:lnTo>
                      <a:lnTo>
                        <a:pt x="406" y="794"/>
                      </a:lnTo>
                      <a:lnTo>
                        <a:pt x="406" y="794"/>
                      </a:lnTo>
                      <a:lnTo>
                        <a:pt x="427" y="792"/>
                      </a:lnTo>
                      <a:lnTo>
                        <a:pt x="446" y="791"/>
                      </a:lnTo>
                      <a:lnTo>
                        <a:pt x="485" y="784"/>
                      </a:lnTo>
                      <a:lnTo>
                        <a:pt x="523" y="773"/>
                      </a:lnTo>
                      <a:lnTo>
                        <a:pt x="559" y="760"/>
                      </a:lnTo>
                      <a:lnTo>
                        <a:pt x="593" y="741"/>
                      </a:lnTo>
                      <a:lnTo>
                        <a:pt x="626" y="720"/>
                      </a:lnTo>
                      <a:lnTo>
                        <a:pt x="657" y="698"/>
                      </a:lnTo>
                      <a:lnTo>
                        <a:pt x="684" y="671"/>
                      </a:lnTo>
                      <a:lnTo>
                        <a:pt x="708" y="643"/>
                      </a:lnTo>
                      <a:lnTo>
                        <a:pt x="731" y="611"/>
                      </a:lnTo>
                      <a:lnTo>
                        <a:pt x="749" y="578"/>
                      </a:lnTo>
                      <a:lnTo>
                        <a:pt x="767" y="544"/>
                      </a:lnTo>
                      <a:lnTo>
                        <a:pt x="779" y="506"/>
                      </a:lnTo>
                      <a:lnTo>
                        <a:pt x="787" y="468"/>
                      </a:lnTo>
                      <a:lnTo>
                        <a:pt x="792" y="429"/>
                      </a:lnTo>
                      <a:lnTo>
                        <a:pt x="794" y="408"/>
                      </a:lnTo>
                      <a:lnTo>
                        <a:pt x="794" y="388"/>
                      </a:lnTo>
                      <a:lnTo>
                        <a:pt x="794" y="388"/>
                      </a:lnTo>
                      <a:lnTo>
                        <a:pt x="792" y="367"/>
                      </a:lnTo>
                      <a:lnTo>
                        <a:pt x="791" y="347"/>
                      </a:lnTo>
                      <a:lnTo>
                        <a:pt x="784" y="309"/>
                      </a:lnTo>
                      <a:lnTo>
                        <a:pt x="773" y="269"/>
                      </a:lnTo>
                      <a:lnTo>
                        <a:pt x="760" y="233"/>
                      </a:lnTo>
                      <a:lnTo>
                        <a:pt x="743" y="199"/>
                      </a:lnTo>
                      <a:lnTo>
                        <a:pt x="722" y="167"/>
                      </a:lnTo>
                      <a:lnTo>
                        <a:pt x="698" y="137"/>
                      </a:lnTo>
                      <a:lnTo>
                        <a:pt x="671" y="110"/>
                      </a:lnTo>
                      <a:lnTo>
                        <a:pt x="643" y="84"/>
                      </a:lnTo>
                      <a:lnTo>
                        <a:pt x="612" y="62"/>
                      </a:lnTo>
                      <a:lnTo>
                        <a:pt x="578" y="43"/>
                      </a:lnTo>
                      <a:lnTo>
                        <a:pt x="544" y="28"/>
                      </a:lnTo>
                      <a:lnTo>
                        <a:pt x="506" y="16"/>
                      </a:lnTo>
                      <a:lnTo>
                        <a:pt x="468" y="5"/>
                      </a:lnTo>
                      <a:lnTo>
                        <a:pt x="429" y="0"/>
                      </a:lnTo>
                      <a:lnTo>
                        <a:pt x="408" y="0"/>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mn-ea"/>
                    <a:cs typeface="+mn-cs"/>
                  </a:endParaRPr>
                </a:p>
              </p:txBody>
            </p:sp>
            <p:sp>
              <p:nvSpPr>
                <p:cNvPr id="34" name="Freeform 16"/>
                <p:cNvSpPr>
                  <a:spLocks/>
                </p:cNvSpPr>
                <p:nvPr/>
              </p:nvSpPr>
              <p:spPr bwMode="auto">
                <a:xfrm>
                  <a:off x="5814132" y="1312158"/>
                  <a:ext cx="917575" cy="919163"/>
                </a:xfrm>
                <a:custGeom>
                  <a:avLst/>
                  <a:gdLst>
                    <a:gd name="T0" fmla="*/ 283 w 578"/>
                    <a:gd name="T1" fmla="*/ 0 h 579"/>
                    <a:gd name="T2" fmla="*/ 225 w 578"/>
                    <a:gd name="T3" fmla="*/ 8 h 579"/>
                    <a:gd name="T4" fmla="*/ 170 w 578"/>
                    <a:gd name="T5" fmla="*/ 25 h 579"/>
                    <a:gd name="T6" fmla="*/ 122 w 578"/>
                    <a:gd name="T7" fmla="*/ 53 h 579"/>
                    <a:gd name="T8" fmla="*/ 79 w 578"/>
                    <a:gd name="T9" fmla="*/ 90 h 579"/>
                    <a:gd name="T10" fmla="*/ 45 w 578"/>
                    <a:gd name="T11" fmla="*/ 133 h 579"/>
                    <a:gd name="T12" fmla="*/ 19 w 578"/>
                    <a:gd name="T13" fmla="*/ 183 h 579"/>
                    <a:gd name="T14" fmla="*/ 3 w 578"/>
                    <a:gd name="T15" fmla="*/ 238 h 579"/>
                    <a:gd name="T16" fmla="*/ 0 w 578"/>
                    <a:gd name="T17" fmla="*/ 296 h 579"/>
                    <a:gd name="T18" fmla="*/ 2 w 578"/>
                    <a:gd name="T19" fmla="*/ 325 h 579"/>
                    <a:gd name="T20" fmla="*/ 14 w 578"/>
                    <a:gd name="T21" fmla="*/ 382 h 579"/>
                    <a:gd name="T22" fmla="*/ 38 w 578"/>
                    <a:gd name="T23" fmla="*/ 433 h 579"/>
                    <a:gd name="T24" fmla="*/ 70 w 578"/>
                    <a:gd name="T25" fmla="*/ 480 h 579"/>
                    <a:gd name="T26" fmla="*/ 110 w 578"/>
                    <a:gd name="T27" fmla="*/ 517 h 579"/>
                    <a:gd name="T28" fmla="*/ 156 w 578"/>
                    <a:gd name="T29" fmla="*/ 548 h 579"/>
                    <a:gd name="T30" fmla="*/ 209 w 578"/>
                    <a:gd name="T31" fmla="*/ 569 h 579"/>
                    <a:gd name="T32" fmla="*/ 266 w 578"/>
                    <a:gd name="T33" fmla="*/ 579 h 579"/>
                    <a:gd name="T34" fmla="*/ 295 w 578"/>
                    <a:gd name="T35" fmla="*/ 579 h 579"/>
                    <a:gd name="T36" fmla="*/ 353 w 578"/>
                    <a:gd name="T37" fmla="*/ 572 h 579"/>
                    <a:gd name="T38" fmla="*/ 408 w 578"/>
                    <a:gd name="T39" fmla="*/ 553 h 579"/>
                    <a:gd name="T40" fmla="*/ 456 w 578"/>
                    <a:gd name="T41" fmla="*/ 526 h 579"/>
                    <a:gd name="T42" fmla="*/ 497 w 578"/>
                    <a:gd name="T43" fmla="*/ 490 h 579"/>
                    <a:gd name="T44" fmla="*/ 533 w 578"/>
                    <a:gd name="T45" fmla="*/ 447 h 579"/>
                    <a:gd name="T46" fmla="*/ 557 w 578"/>
                    <a:gd name="T47" fmla="*/ 396 h 579"/>
                    <a:gd name="T48" fmla="*/ 575 w 578"/>
                    <a:gd name="T49" fmla="*/ 342 h 579"/>
                    <a:gd name="T50" fmla="*/ 578 w 578"/>
                    <a:gd name="T51" fmla="*/ 282 h 579"/>
                    <a:gd name="T52" fmla="*/ 576 w 578"/>
                    <a:gd name="T53" fmla="*/ 253 h 579"/>
                    <a:gd name="T54" fmla="*/ 564 w 578"/>
                    <a:gd name="T55" fmla="*/ 197 h 579"/>
                    <a:gd name="T56" fmla="*/ 540 w 578"/>
                    <a:gd name="T57" fmla="*/ 145 h 579"/>
                    <a:gd name="T58" fmla="*/ 508 w 578"/>
                    <a:gd name="T59" fmla="*/ 101 h 579"/>
                    <a:gd name="T60" fmla="*/ 468 w 578"/>
                    <a:gd name="T61" fmla="*/ 63 h 579"/>
                    <a:gd name="T62" fmla="*/ 422 w 578"/>
                    <a:gd name="T63" fmla="*/ 32 h 579"/>
                    <a:gd name="T64" fmla="*/ 369 w 578"/>
                    <a:gd name="T65" fmla="*/ 12 h 579"/>
                    <a:gd name="T66" fmla="*/ 312 w 578"/>
                    <a:gd name="T67" fmla="*/ 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79">
                      <a:moveTo>
                        <a:pt x="283" y="0"/>
                      </a:moveTo>
                      <a:lnTo>
                        <a:pt x="283" y="0"/>
                      </a:lnTo>
                      <a:lnTo>
                        <a:pt x="252" y="3"/>
                      </a:lnTo>
                      <a:lnTo>
                        <a:pt x="225" y="8"/>
                      </a:lnTo>
                      <a:lnTo>
                        <a:pt x="197" y="15"/>
                      </a:lnTo>
                      <a:lnTo>
                        <a:pt x="170" y="25"/>
                      </a:lnTo>
                      <a:lnTo>
                        <a:pt x="146" y="39"/>
                      </a:lnTo>
                      <a:lnTo>
                        <a:pt x="122" y="53"/>
                      </a:lnTo>
                      <a:lnTo>
                        <a:pt x="99" y="70"/>
                      </a:lnTo>
                      <a:lnTo>
                        <a:pt x="79" y="90"/>
                      </a:lnTo>
                      <a:lnTo>
                        <a:pt x="62" y="111"/>
                      </a:lnTo>
                      <a:lnTo>
                        <a:pt x="45" y="133"/>
                      </a:lnTo>
                      <a:lnTo>
                        <a:pt x="31" y="157"/>
                      </a:lnTo>
                      <a:lnTo>
                        <a:pt x="19" y="183"/>
                      </a:lnTo>
                      <a:lnTo>
                        <a:pt x="10" y="210"/>
                      </a:lnTo>
                      <a:lnTo>
                        <a:pt x="3" y="238"/>
                      </a:lnTo>
                      <a:lnTo>
                        <a:pt x="0" y="267"/>
                      </a:lnTo>
                      <a:lnTo>
                        <a:pt x="0" y="296"/>
                      </a:lnTo>
                      <a:lnTo>
                        <a:pt x="0" y="296"/>
                      </a:lnTo>
                      <a:lnTo>
                        <a:pt x="2" y="325"/>
                      </a:lnTo>
                      <a:lnTo>
                        <a:pt x="7" y="354"/>
                      </a:lnTo>
                      <a:lnTo>
                        <a:pt x="14" y="382"/>
                      </a:lnTo>
                      <a:lnTo>
                        <a:pt x="24" y="408"/>
                      </a:lnTo>
                      <a:lnTo>
                        <a:pt x="38" y="433"/>
                      </a:lnTo>
                      <a:lnTo>
                        <a:pt x="53" y="457"/>
                      </a:lnTo>
                      <a:lnTo>
                        <a:pt x="70" y="480"/>
                      </a:lnTo>
                      <a:lnTo>
                        <a:pt x="89" y="498"/>
                      </a:lnTo>
                      <a:lnTo>
                        <a:pt x="110" y="517"/>
                      </a:lnTo>
                      <a:lnTo>
                        <a:pt x="132" y="533"/>
                      </a:lnTo>
                      <a:lnTo>
                        <a:pt x="156" y="548"/>
                      </a:lnTo>
                      <a:lnTo>
                        <a:pt x="182" y="558"/>
                      </a:lnTo>
                      <a:lnTo>
                        <a:pt x="209" y="569"/>
                      </a:lnTo>
                      <a:lnTo>
                        <a:pt x="237" y="574"/>
                      </a:lnTo>
                      <a:lnTo>
                        <a:pt x="266" y="579"/>
                      </a:lnTo>
                      <a:lnTo>
                        <a:pt x="295" y="579"/>
                      </a:lnTo>
                      <a:lnTo>
                        <a:pt x="295" y="579"/>
                      </a:lnTo>
                      <a:lnTo>
                        <a:pt x="324" y="577"/>
                      </a:lnTo>
                      <a:lnTo>
                        <a:pt x="353" y="572"/>
                      </a:lnTo>
                      <a:lnTo>
                        <a:pt x="381" y="564"/>
                      </a:lnTo>
                      <a:lnTo>
                        <a:pt x="408" y="553"/>
                      </a:lnTo>
                      <a:lnTo>
                        <a:pt x="432" y="541"/>
                      </a:lnTo>
                      <a:lnTo>
                        <a:pt x="456" y="526"/>
                      </a:lnTo>
                      <a:lnTo>
                        <a:pt x="479" y="509"/>
                      </a:lnTo>
                      <a:lnTo>
                        <a:pt x="497" y="490"/>
                      </a:lnTo>
                      <a:lnTo>
                        <a:pt x="516" y="469"/>
                      </a:lnTo>
                      <a:lnTo>
                        <a:pt x="533" y="447"/>
                      </a:lnTo>
                      <a:lnTo>
                        <a:pt x="547" y="421"/>
                      </a:lnTo>
                      <a:lnTo>
                        <a:pt x="557" y="396"/>
                      </a:lnTo>
                      <a:lnTo>
                        <a:pt x="568" y="370"/>
                      </a:lnTo>
                      <a:lnTo>
                        <a:pt x="575" y="342"/>
                      </a:lnTo>
                      <a:lnTo>
                        <a:pt x="578" y="313"/>
                      </a:lnTo>
                      <a:lnTo>
                        <a:pt x="578" y="282"/>
                      </a:lnTo>
                      <a:lnTo>
                        <a:pt x="578" y="282"/>
                      </a:lnTo>
                      <a:lnTo>
                        <a:pt x="576" y="253"/>
                      </a:lnTo>
                      <a:lnTo>
                        <a:pt x="571" y="226"/>
                      </a:lnTo>
                      <a:lnTo>
                        <a:pt x="564" y="197"/>
                      </a:lnTo>
                      <a:lnTo>
                        <a:pt x="552" y="171"/>
                      </a:lnTo>
                      <a:lnTo>
                        <a:pt x="540" y="145"/>
                      </a:lnTo>
                      <a:lnTo>
                        <a:pt x="525" y="123"/>
                      </a:lnTo>
                      <a:lnTo>
                        <a:pt x="508" y="101"/>
                      </a:lnTo>
                      <a:lnTo>
                        <a:pt x="489" y="80"/>
                      </a:lnTo>
                      <a:lnTo>
                        <a:pt x="468" y="63"/>
                      </a:lnTo>
                      <a:lnTo>
                        <a:pt x="446" y="46"/>
                      </a:lnTo>
                      <a:lnTo>
                        <a:pt x="422" y="32"/>
                      </a:lnTo>
                      <a:lnTo>
                        <a:pt x="396" y="20"/>
                      </a:lnTo>
                      <a:lnTo>
                        <a:pt x="369" y="12"/>
                      </a:lnTo>
                      <a:lnTo>
                        <a:pt x="341" y="5"/>
                      </a:lnTo>
                      <a:lnTo>
                        <a:pt x="312" y="1"/>
                      </a:lnTo>
                      <a:lnTo>
                        <a:pt x="283"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1" i="0" u="none" strike="noStrike" kern="0" cap="none" spc="0" normalizeH="0" baseline="0" noProof="0" dirty="0" smtClean="0">
                      <a:ln>
                        <a:noFill/>
                      </a:ln>
                      <a:solidFill>
                        <a:prstClr val="black">
                          <a:lumMod val="75000"/>
                          <a:lumOff val="25000"/>
                        </a:prstClr>
                      </a:solidFill>
                      <a:effectLst/>
                      <a:uLnTx/>
                      <a:uFillTx/>
                      <a:latin typeface="Calibri"/>
                      <a:ea typeface="+mn-ea"/>
                      <a:cs typeface="+mn-cs"/>
                    </a:rPr>
                    <a:t>1</a:t>
                  </a:r>
                </a:p>
              </p:txBody>
            </p:sp>
          </p:grpSp>
          <p:sp>
            <p:nvSpPr>
              <p:cNvPr id="31" name="Rectangle 30"/>
              <p:cNvSpPr/>
              <p:nvPr/>
            </p:nvSpPr>
            <p:spPr>
              <a:xfrm>
                <a:off x="2443869" y="740657"/>
                <a:ext cx="4641851" cy="467836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8" name="Group 7"/>
            <p:cNvGrpSpPr/>
            <p:nvPr/>
          </p:nvGrpSpPr>
          <p:grpSpPr>
            <a:xfrm>
              <a:off x="2708438" y="1601338"/>
              <a:ext cx="3481388" cy="3598070"/>
              <a:chOff x="2454167" y="740657"/>
              <a:chExt cx="4641851" cy="4797426"/>
            </a:xfrm>
          </p:grpSpPr>
          <p:grpSp>
            <p:nvGrpSpPr>
              <p:cNvPr id="25" name="Group 24"/>
              <p:cNvGrpSpPr/>
              <p:nvPr/>
            </p:nvGrpSpPr>
            <p:grpSpPr>
              <a:xfrm>
                <a:off x="4423482" y="2544058"/>
                <a:ext cx="2662238" cy="2994025"/>
                <a:chOff x="4423482" y="2544058"/>
                <a:chExt cx="2662238" cy="2994025"/>
              </a:xfrm>
              <a:solidFill>
                <a:srgbClr val="FFC000"/>
              </a:solidFill>
              <a:effectLst>
                <a:outerShdw blurRad="127000" dist="63500" dir="5400000" algn="t" rotWithShape="0">
                  <a:prstClr val="black">
                    <a:alpha val="40000"/>
                  </a:prstClr>
                </a:outerShdw>
              </a:effectLst>
            </p:grpSpPr>
            <p:sp>
              <p:nvSpPr>
                <p:cNvPr id="27" name="Freeform 7"/>
                <p:cNvSpPr>
                  <a:spLocks/>
                </p:cNvSpPr>
                <p:nvPr/>
              </p:nvSpPr>
              <p:spPr bwMode="auto">
                <a:xfrm>
                  <a:off x="4423482" y="2544058"/>
                  <a:ext cx="2662238" cy="2874963"/>
                </a:xfrm>
                <a:custGeom>
                  <a:avLst/>
                  <a:gdLst>
                    <a:gd name="T0" fmla="*/ 13 w 1677"/>
                    <a:gd name="T1" fmla="*/ 1535 h 1811"/>
                    <a:gd name="T2" fmla="*/ 0 w 1677"/>
                    <a:gd name="T3" fmla="*/ 1790 h 1811"/>
                    <a:gd name="T4" fmla="*/ 120 w 1677"/>
                    <a:gd name="T5" fmla="*/ 1805 h 1811"/>
                    <a:gd name="T6" fmla="*/ 241 w 1677"/>
                    <a:gd name="T7" fmla="*/ 1811 h 1811"/>
                    <a:gd name="T8" fmla="*/ 315 w 1677"/>
                    <a:gd name="T9" fmla="*/ 1809 h 1811"/>
                    <a:gd name="T10" fmla="*/ 459 w 1677"/>
                    <a:gd name="T11" fmla="*/ 1793 h 1811"/>
                    <a:gd name="T12" fmla="*/ 600 w 1677"/>
                    <a:gd name="T13" fmla="*/ 1766 h 1811"/>
                    <a:gd name="T14" fmla="*/ 735 w 1677"/>
                    <a:gd name="T15" fmla="*/ 1723 h 1811"/>
                    <a:gd name="T16" fmla="*/ 864 w 1677"/>
                    <a:gd name="T17" fmla="*/ 1670 h 1811"/>
                    <a:gd name="T18" fmla="*/ 986 w 1677"/>
                    <a:gd name="T19" fmla="*/ 1603 h 1811"/>
                    <a:gd name="T20" fmla="*/ 1101 w 1677"/>
                    <a:gd name="T21" fmla="*/ 1526 h 1811"/>
                    <a:gd name="T22" fmla="*/ 1207 w 1677"/>
                    <a:gd name="T23" fmla="*/ 1439 h 1811"/>
                    <a:gd name="T24" fmla="*/ 1303 w 1677"/>
                    <a:gd name="T25" fmla="*/ 1341 h 1811"/>
                    <a:gd name="T26" fmla="*/ 1392 w 1677"/>
                    <a:gd name="T27" fmla="*/ 1235 h 1811"/>
                    <a:gd name="T28" fmla="*/ 1469 w 1677"/>
                    <a:gd name="T29" fmla="*/ 1120 h 1811"/>
                    <a:gd name="T30" fmla="*/ 1535 w 1677"/>
                    <a:gd name="T31" fmla="*/ 998 h 1811"/>
                    <a:gd name="T32" fmla="*/ 1590 w 1677"/>
                    <a:gd name="T33" fmla="*/ 869 h 1811"/>
                    <a:gd name="T34" fmla="*/ 1632 w 1677"/>
                    <a:gd name="T35" fmla="*/ 734 h 1811"/>
                    <a:gd name="T36" fmla="*/ 1660 w 1677"/>
                    <a:gd name="T37" fmla="*/ 593 h 1811"/>
                    <a:gd name="T38" fmla="*/ 1675 w 1677"/>
                    <a:gd name="T39" fmla="*/ 449 h 1811"/>
                    <a:gd name="T40" fmla="*/ 1677 w 1677"/>
                    <a:gd name="T41" fmla="*/ 376 h 1811"/>
                    <a:gd name="T42" fmla="*/ 1674 w 1677"/>
                    <a:gd name="T43" fmla="*/ 278 h 1811"/>
                    <a:gd name="T44" fmla="*/ 1665 w 1677"/>
                    <a:gd name="T45" fmla="*/ 184 h 1811"/>
                    <a:gd name="T46" fmla="*/ 1648 w 1677"/>
                    <a:gd name="T47" fmla="*/ 91 h 1811"/>
                    <a:gd name="T48" fmla="*/ 1627 w 1677"/>
                    <a:gd name="T49" fmla="*/ 0 h 1811"/>
                    <a:gd name="T50" fmla="*/ 1157 w 1677"/>
                    <a:gd name="T51" fmla="*/ 117 h 1811"/>
                    <a:gd name="T52" fmla="*/ 1166 w 1677"/>
                    <a:gd name="T53" fmla="*/ 148 h 1811"/>
                    <a:gd name="T54" fmla="*/ 1180 w 1677"/>
                    <a:gd name="T55" fmla="*/ 211 h 1811"/>
                    <a:gd name="T56" fmla="*/ 1188 w 1677"/>
                    <a:gd name="T57" fmla="*/ 276 h 1811"/>
                    <a:gd name="T58" fmla="*/ 1193 w 1677"/>
                    <a:gd name="T59" fmla="*/ 343 h 1811"/>
                    <a:gd name="T60" fmla="*/ 1193 w 1677"/>
                    <a:gd name="T61" fmla="*/ 377 h 1811"/>
                    <a:gd name="T62" fmla="*/ 1190 w 1677"/>
                    <a:gd name="T63" fmla="*/ 473 h 1811"/>
                    <a:gd name="T64" fmla="*/ 1174 w 1677"/>
                    <a:gd name="T65" fmla="*/ 568 h 1811"/>
                    <a:gd name="T66" fmla="*/ 1152 w 1677"/>
                    <a:gd name="T67" fmla="*/ 659 h 1811"/>
                    <a:gd name="T68" fmla="*/ 1120 w 1677"/>
                    <a:gd name="T69" fmla="*/ 744 h 1811"/>
                    <a:gd name="T70" fmla="*/ 1080 w 1677"/>
                    <a:gd name="T71" fmla="*/ 828 h 1811"/>
                    <a:gd name="T72" fmla="*/ 1032 w 1677"/>
                    <a:gd name="T73" fmla="*/ 905 h 1811"/>
                    <a:gd name="T74" fmla="*/ 979 w 1677"/>
                    <a:gd name="T75" fmla="*/ 977 h 1811"/>
                    <a:gd name="T76" fmla="*/ 917 w 1677"/>
                    <a:gd name="T77" fmla="*/ 1046 h 1811"/>
                    <a:gd name="T78" fmla="*/ 850 w 1677"/>
                    <a:gd name="T79" fmla="*/ 1106 h 1811"/>
                    <a:gd name="T80" fmla="*/ 777 w 1677"/>
                    <a:gd name="T81" fmla="*/ 1161 h 1811"/>
                    <a:gd name="T82" fmla="*/ 699 w 1677"/>
                    <a:gd name="T83" fmla="*/ 1207 h 1811"/>
                    <a:gd name="T84" fmla="*/ 617 w 1677"/>
                    <a:gd name="T85" fmla="*/ 1248 h 1811"/>
                    <a:gd name="T86" fmla="*/ 530 w 1677"/>
                    <a:gd name="T87" fmla="*/ 1279 h 1811"/>
                    <a:gd name="T88" fmla="*/ 439 w 1677"/>
                    <a:gd name="T89" fmla="*/ 1303 h 1811"/>
                    <a:gd name="T90" fmla="*/ 346 w 1677"/>
                    <a:gd name="T91" fmla="*/ 1317 h 1811"/>
                    <a:gd name="T92" fmla="*/ 248 w 1677"/>
                    <a:gd name="T93" fmla="*/ 132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77" h="1811">
                      <a:moveTo>
                        <a:pt x="126" y="1319"/>
                      </a:moveTo>
                      <a:lnTo>
                        <a:pt x="13" y="1535"/>
                      </a:lnTo>
                      <a:lnTo>
                        <a:pt x="0" y="1790"/>
                      </a:lnTo>
                      <a:lnTo>
                        <a:pt x="0" y="1790"/>
                      </a:lnTo>
                      <a:lnTo>
                        <a:pt x="60" y="1799"/>
                      </a:lnTo>
                      <a:lnTo>
                        <a:pt x="120" y="1805"/>
                      </a:lnTo>
                      <a:lnTo>
                        <a:pt x="180" y="1809"/>
                      </a:lnTo>
                      <a:lnTo>
                        <a:pt x="241" y="1811"/>
                      </a:lnTo>
                      <a:lnTo>
                        <a:pt x="241" y="1811"/>
                      </a:lnTo>
                      <a:lnTo>
                        <a:pt x="315" y="1809"/>
                      </a:lnTo>
                      <a:lnTo>
                        <a:pt x="387" y="1804"/>
                      </a:lnTo>
                      <a:lnTo>
                        <a:pt x="459" y="1793"/>
                      </a:lnTo>
                      <a:lnTo>
                        <a:pt x="530" y="1781"/>
                      </a:lnTo>
                      <a:lnTo>
                        <a:pt x="600" y="1766"/>
                      </a:lnTo>
                      <a:lnTo>
                        <a:pt x="668" y="1745"/>
                      </a:lnTo>
                      <a:lnTo>
                        <a:pt x="735" y="1723"/>
                      </a:lnTo>
                      <a:lnTo>
                        <a:pt x="801" y="1697"/>
                      </a:lnTo>
                      <a:lnTo>
                        <a:pt x="864" y="1670"/>
                      </a:lnTo>
                      <a:lnTo>
                        <a:pt x="926" y="1637"/>
                      </a:lnTo>
                      <a:lnTo>
                        <a:pt x="986" y="1603"/>
                      </a:lnTo>
                      <a:lnTo>
                        <a:pt x="1044" y="1565"/>
                      </a:lnTo>
                      <a:lnTo>
                        <a:pt x="1101" y="1526"/>
                      </a:lnTo>
                      <a:lnTo>
                        <a:pt x="1154" y="1483"/>
                      </a:lnTo>
                      <a:lnTo>
                        <a:pt x="1207" y="1439"/>
                      </a:lnTo>
                      <a:lnTo>
                        <a:pt x="1257" y="1391"/>
                      </a:lnTo>
                      <a:lnTo>
                        <a:pt x="1303" y="1341"/>
                      </a:lnTo>
                      <a:lnTo>
                        <a:pt x="1349" y="1288"/>
                      </a:lnTo>
                      <a:lnTo>
                        <a:pt x="1392" y="1235"/>
                      </a:lnTo>
                      <a:lnTo>
                        <a:pt x="1432" y="1178"/>
                      </a:lnTo>
                      <a:lnTo>
                        <a:pt x="1469" y="1120"/>
                      </a:lnTo>
                      <a:lnTo>
                        <a:pt x="1504" y="1060"/>
                      </a:lnTo>
                      <a:lnTo>
                        <a:pt x="1535" y="998"/>
                      </a:lnTo>
                      <a:lnTo>
                        <a:pt x="1564" y="935"/>
                      </a:lnTo>
                      <a:lnTo>
                        <a:pt x="1590" y="869"/>
                      </a:lnTo>
                      <a:lnTo>
                        <a:pt x="1612" y="803"/>
                      </a:lnTo>
                      <a:lnTo>
                        <a:pt x="1632" y="734"/>
                      </a:lnTo>
                      <a:lnTo>
                        <a:pt x="1648" y="665"/>
                      </a:lnTo>
                      <a:lnTo>
                        <a:pt x="1660" y="593"/>
                      </a:lnTo>
                      <a:lnTo>
                        <a:pt x="1670" y="521"/>
                      </a:lnTo>
                      <a:lnTo>
                        <a:pt x="1675" y="449"/>
                      </a:lnTo>
                      <a:lnTo>
                        <a:pt x="1677" y="376"/>
                      </a:lnTo>
                      <a:lnTo>
                        <a:pt x="1677" y="376"/>
                      </a:lnTo>
                      <a:lnTo>
                        <a:pt x="1675" y="328"/>
                      </a:lnTo>
                      <a:lnTo>
                        <a:pt x="1674" y="278"/>
                      </a:lnTo>
                      <a:lnTo>
                        <a:pt x="1670" y="232"/>
                      </a:lnTo>
                      <a:lnTo>
                        <a:pt x="1665" y="184"/>
                      </a:lnTo>
                      <a:lnTo>
                        <a:pt x="1656" y="137"/>
                      </a:lnTo>
                      <a:lnTo>
                        <a:pt x="1648" y="91"/>
                      </a:lnTo>
                      <a:lnTo>
                        <a:pt x="1639" y="45"/>
                      </a:lnTo>
                      <a:lnTo>
                        <a:pt x="1627" y="0"/>
                      </a:lnTo>
                      <a:lnTo>
                        <a:pt x="1391" y="110"/>
                      </a:lnTo>
                      <a:lnTo>
                        <a:pt x="1157" y="117"/>
                      </a:lnTo>
                      <a:lnTo>
                        <a:pt x="1157" y="117"/>
                      </a:lnTo>
                      <a:lnTo>
                        <a:pt x="1166" y="148"/>
                      </a:lnTo>
                      <a:lnTo>
                        <a:pt x="1173" y="180"/>
                      </a:lnTo>
                      <a:lnTo>
                        <a:pt x="1180" y="211"/>
                      </a:lnTo>
                      <a:lnTo>
                        <a:pt x="1185" y="244"/>
                      </a:lnTo>
                      <a:lnTo>
                        <a:pt x="1188" y="276"/>
                      </a:lnTo>
                      <a:lnTo>
                        <a:pt x="1192" y="310"/>
                      </a:lnTo>
                      <a:lnTo>
                        <a:pt x="1193" y="343"/>
                      </a:lnTo>
                      <a:lnTo>
                        <a:pt x="1193" y="377"/>
                      </a:lnTo>
                      <a:lnTo>
                        <a:pt x="1193" y="377"/>
                      </a:lnTo>
                      <a:lnTo>
                        <a:pt x="1193" y="425"/>
                      </a:lnTo>
                      <a:lnTo>
                        <a:pt x="1190" y="473"/>
                      </a:lnTo>
                      <a:lnTo>
                        <a:pt x="1183" y="521"/>
                      </a:lnTo>
                      <a:lnTo>
                        <a:pt x="1174" y="568"/>
                      </a:lnTo>
                      <a:lnTo>
                        <a:pt x="1164" y="614"/>
                      </a:lnTo>
                      <a:lnTo>
                        <a:pt x="1152" y="659"/>
                      </a:lnTo>
                      <a:lnTo>
                        <a:pt x="1137" y="701"/>
                      </a:lnTo>
                      <a:lnTo>
                        <a:pt x="1120" y="744"/>
                      </a:lnTo>
                      <a:lnTo>
                        <a:pt x="1101" y="787"/>
                      </a:lnTo>
                      <a:lnTo>
                        <a:pt x="1080" y="828"/>
                      </a:lnTo>
                      <a:lnTo>
                        <a:pt x="1058" y="868"/>
                      </a:lnTo>
                      <a:lnTo>
                        <a:pt x="1032" y="905"/>
                      </a:lnTo>
                      <a:lnTo>
                        <a:pt x="1006" y="943"/>
                      </a:lnTo>
                      <a:lnTo>
                        <a:pt x="979" y="977"/>
                      </a:lnTo>
                      <a:lnTo>
                        <a:pt x="948" y="1012"/>
                      </a:lnTo>
                      <a:lnTo>
                        <a:pt x="917" y="1046"/>
                      </a:lnTo>
                      <a:lnTo>
                        <a:pt x="885" y="1077"/>
                      </a:lnTo>
                      <a:lnTo>
                        <a:pt x="850" y="1106"/>
                      </a:lnTo>
                      <a:lnTo>
                        <a:pt x="814" y="1133"/>
                      </a:lnTo>
                      <a:lnTo>
                        <a:pt x="777" y="1161"/>
                      </a:lnTo>
                      <a:lnTo>
                        <a:pt x="739" y="1185"/>
                      </a:lnTo>
                      <a:lnTo>
                        <a:pt x="699" y="1207"/>
                      </a:lnTo>
                      <a:lnTo>
                        <a:pt x="658" y="1229"/>
                      </a:lnTo>
                      <a:lnTo>
                        <a:pt x="617" y="1248"/>
                      </a:lnTo>
                      <a:lnTo>
                        <a:pt x="574" y="1265"/>
                      </a:lnTo>
                      <a:lnTo>
                        <a:pt x="530" y="1279"/>
                      </a:lnTo>
                      <a:lnTo>
                        <a:pt x="485" y="1293"/>
                      </a:lnTo>
                      <a:lnTo>
                        <a:pt x="439" y="1303"/>
                      </a:lnTo>
                      <a:lnTo>
                        <a:pt x="392" y="1312"/>
                      </a:lnTo>
                      <a:lnTo>
                        <a:pt x="346" y="1317"/>
                      </a:lnTo>
                      <a:lnTo>
                        <a:pt x="298" y="1320"/>
                      </a:lnTo>
                      <a:lnTo>
                        <a:pt x="248" y="1322"/>
                      </a:lnTo>
                      <a:lnTo>
                        <a:pt x="126" y="1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mn-ea"/>
                    <a:cs typeface="+mn-cs"/>
                  </a:endParaRPr>
                </a:p>
              </p:txBody>
            </p:sp>
            <p:sp>
              <p:nvSpPr>
                <p:cNvPr id="28" name="Freeform 18"/>
                <p:cNvSpPr>
                  <a:spLocks/>
                </p:cNvSpPr>
                <p:nvPr/>
              </p:nvSpPr>
              <p:spPr bwMode="auto">
                <a:xfrm>
                  <a:off x="4702882" y="4277608"/>
                  <a:ext cx="1260475" cy="1260475"/>
                </a:xfrm>
                <a:custGeom>
                  <a:avLst/>
                  <a:gdLst>
                    <a:gd name="T0" fmla="*/ 388 w 794"/>
                    <a:gd name="T1" fmla="*/ 0 h 794"/>
                    <a:gd name="T2" fmla="*/ 348 w 794"/>
                    <a:gd name="T3" fmla="*/ 2 h 794"/>
                    <a:gd name="T4" fmla="*/ 271 w 794"/>
                    <a:gd name="T5" fmla="*/ 19 h 794"/>
                    <a:gd name="T6" fmla="*/ 199 w 794"/>
                    <a:gd name="T7" fmla="*/ 52 h 794"/>
                    <a:gd name="T8" fmla="*/ 137 w 794"/>
                    <a:gd name="T9" fmla="*/ 96 h 794"/>
                    <a:gd name="T10" fmla="*/ 84 w 794"/>
                    <a:gd name="T11" fmla="*/ 151 h 794"/>
                    <a:gd name="T12" fmla="*/ 43 w 794"/>
                    <a:gd name="T13" fmla="*/ 215 h 794"/>
                    <a:gd name="T14" fmla="*/ 16 w 794"/>
                    <a:gd name="T15" fmla="*/ 287 h 794"/>
                    <a:gd name="T16" fmla="*/ 0 w 794"/>
                    <a:gd name="T17" fmla="*/ 365 h 794"/>
                    <a:gd name="T18" fmla="*/ 0 w 794"/>
                    <a:gd name="T19" fmla="*/ 405 h 794"/>
                    <a:gd name="T20" fmla="*/ 0 w 794"/>
                    <a:gd name="T21" fmla="*/ 425 h 794"/>
                    <a:gd name="T22" fmla="*/ 10 w 794"/>
                    <a:gd name="T23" fmla="*/ 485 h 794"/>
                    <a:gd name="T24" fmla="*/ 34 w 794"/>
                    <a:gd name="T25" fmla="*/ 559 h 794"/>
                    <a:gd name="T26" fmla="*/ 72 w 794"/>
                    <a:gd name="T27" fmla="*/ 626 h 794"/>
                    <a:gd name="T28" fmla="*/ 122 w 794"/>
                    <a:gd name="T29" fmla="*/ 684 h 794"/>
                    <a:gd name="T30" fmla="*/ 182 w 794"/>
                    <a:gd name="T31" fmla="*/ 731 h 794"/>
                    <a:gd name="T32" fmla="*/ 251 w 794"/>
                    <a:gd name="T33" fmla="*/ 765 h 794"/>
                    <a:gd name="T34" fmla="*/ 326 w 794"/>
                    <a:gd name="T35" fmla="*/ 787 h 794"/>
                    <a:gd name="T36" fmla="*/ 386 w 794"/>
                    <a:gd name="T37" fmla="*/ 794 h 794"/>
                    <a:gd name="T38" fmla="*/ 407 w 794"/>
                    <a:gd name="T39" fmla="*/ 794 h 794"/>
                    <a:gd name="T40" fmla="*/ 446 w 794"/>
                    <a:gd name="T41" fmla="*/ 791 h 794"/>
                    <a:gd name="T42" fmla="*/ 523 w 794"/>
                    <a:gd name="T43" fmla="*/ 773 h 794"/>
                    <a:gd name="T44" fmla="*/ 594 w 794"/>
                    <a:gd name="T45" fmla="*/ 741 h 794"/>
                    <a:gd name="T46" fmla="*/ 657 w 794"/>
                    <a:gd name="T47" fmla="*/ 696 h 794"/>
                    <a:gd name="T48" fmla="*/ 709 w 794"/>
                    <a:gd name="T49" fmla="*/ 641 h 794"/>
                    <a:gd name="T50" fmla="*/ 750 w 794"/>
                    <a:gd name="T51" fmla="*/ 578 h 794"/>
                    <a:gd name="T52" fmla="*/ 779 w 794"/>
                    <a:gd name="T53" fmla="*/ 506 h 794"/>
                    <a:gd name="T54" fmla="*/ 793 w 794"/>
                    <a:gd name="T55" fmla="*/ 429 h 794"/>
                    <a:gd name="T56" fmla="*/ 794 w 794"/>
                    <a:gd name="T57" fmla="*/ 388 h 794"/>
                    <a:gd name="T58" fmla="*/ 793 w 794"/>
                    <a:gd name="T59" fmla="*/ 367 h 794"/>
                    <a:gd name="T60" fmla="*/ 784 w 794"/>
                    <a:gd name="T61" fmla="*/ 307 h 794"/>
                    <a:gd name="T62" fmla="*/ 760 w 794"/>
                    <a:gd name="T63" fmla="*/ 233 h 794"/>
                    <a:gd name="T64" fmla="*/ 721 w 794"/>
                    <a:gd name="T65" fmla="*/ 167 h 794"/>
                    <a:gd name="T66" fmla="*/ 671 w 794"/>
                    <a:gd name="T67" fmla="*/ 110 h 794"/>
                    <a:gd name="T68" fmla="*/ 613 w 794"/>
                    <a:gd name="T69" fmla="*/ 62 h 794"/>
                    <a:gd name="T70" fmla="*/ 544 w 794"/>
                    <a:gd name="T71" fmla="*/ 28 h 794"/>
                    <a:gd name="T72" fmla="*/ 468 w 794"/>
                    <a:gd name="T73" fmla="*/ 5 h 794"/>
                    <a:gd name="T74" fmla="*/ 408 w 794"/>
                    <a:gd name="T7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794">
                      <a:moveTo>
                        <a:pt x="388" y="0"/>
                      </a:moveTo>
                      <a:lnTo>
                        <a:pt x="388" y="0"/>
                      </a:lnTo>
                      <a:lnTo>
                        <a:pt x="367" y="0"/>
                      </a:lnTo>
                      <a:lnTo>
                        <a:pt x="348" y="2"/>
                      </a:lnTo>
                      <a:lnTo>
                        <a:pt x="309" y="9"/>
                      </a:lnTo>
                      <a:lnTo>
                        <a:pt x="271" y="19"/>
                      </a:lnTo>
                      <a:lnTo>
                        <a:pt x="233" y="35"/>
                      </a:lnTo>
                      <a:lnTo>
                        <a:pt x="199" y="52"/>
                      </a:lnTo>
                      <a:lnTo>
                        <a:pt x="168" y="72"/>
                      </a:lnTo>
                      <a:lnTo>
                        <a:pt x="137" y="96"/>
                      </a:lnTo>
                      <a:lnTo>
                        <a:pt x="110" y="122"/>
                      </a:lnTo>
                      <a:lnTo>
                        <a:pt x="84" y="151"/>
                      </a:lnTo>
                      <a:lnTo>
                        <a:pt x="62" y="182"/>
                      </a:lnTo>
                      <a:lnTo>
                        <a:pt x="43" y="215"/>
                      </a:lnTo>
                      <a:lnTo>
                        <a:pt x="28" y="251"/>
                      </a:lnTo>
                      <a:lnTo>
                        <a:pt x="16" y="287"/>
                      </a:lnTo>
                      <a:lnTo>
                        <a:pt x="5" y="326"/>
                      </a:lnTo>
                      <a:lnTo>
                        <a:pt x="0" y="365"/>
                      </a:lnTo>
                      <a:lnTo>
                        <a:pt x="0" y="384"/>
                      </a:lnTo>
                      <a:lnTo>
                        <a:pt x="0" y="405"/>
                      </a:lnTo>
                      <a:lnTo>
                        <a:pt x="0" y="405"/>
                      </a:lnTo>
                      <a:lnTo>
                        <a:pt x="0" y="425"/>
                      </a:lnTo>
                      <a:lnTo>
                        <a:pt x="4" y="446"/>
                      </a:lnTo>
                      <a:lnTo>
                        <a:pt x="10" y="485"/>
                      </a:lnTo>
                      <a:lnTo>
                        <a:pt x="21" y="523"/>
                      </a:lnTo>
                      <a:lnTo>
                        <a:pt x="34" y="559"/>
                      </a:lnTo>
                      <a:lnTo>
                        <a:pt x="52" y="593"/>
                      </a:lnTo>
                      <a:lnTo>
                        <a:pt x="72" y="626"/>
                      </a:lnTo>
                      <a:lnTo>
                        <a:pt x="96" y="655"/>
                      </a:lnTo>
                      <a:lnTo>
                        <a:pt x="122" y="684"/>
                      </a:lnTo>
                      <a:lnTo>
                        <a:pt x="151" y="708"/>
                      </a:lnTo>
                      <a:lnTo>
                        <a:pt x="182" y="731"/>
                      </a:lnTo>
                      <a:lnTo>
                        <a:pt x="216" y="749"/>
                      </a:lnTo>
                      <a:lnTo>
                        <a:pt x="251" y="765"/>
                      </a:lnTo>
                      <a:lnTo>
                        <a:pt x="288" y="779"/>
                      </a:lnTo>
                      <a:lnTo>
                        <a:pt x="326" y="787"/>
                      </a:lnTo>
                      <a:lnTo>
                        <a:pt x="366" y="792"/>
                      </a:lnTo>
                      <a:lnTo>
                        <a:pt x="386" y="794"/>
                      </a:lnTo>
                      <a:lnTo>
                        <a:pt x="407" y="794"/>
                      </a:lnTo>
                      <a:lnTo>
                        <a:pt x="407" y="794"/>
                      </a:lnTo>
                      <a:lnTo>
                        <a:pt x="427" y="792"/>
                      </a:lnTo>
                      <a:lnTo>
                        <a:pt x="446" y="791"/>
                      </a:lnTo>
                      <a:lnTo>
                        <a:pt x="486" y="784"/>
                      </a:lnTo>
                      <a:lnTo>
                        <a:pt x="523" y="773"/>
                      </a:lnTo>
                      <a:lnTo>
                        <a:pt x="559" y="758"/>
                      </a:lnTo>
                      <a:lnTo>
                        <a:pt x="594" y="741"/>
                      </a:lnTo>
                      <a:lnTo>
                        <a:pt x="626" y="720"/>
                      </a:lnTo>
                      <a:lnTo>
                        <a:pt x="657" y="696"/>
                      </a:lnTo>
                      <a:lnTo>
                        <a:pt x="685" y="671"/>
                      </a:lnTo>
                      <a:lnTo>
                        <a:pt x="709" y="641"/>
                      </a:lnTo>
                      <a:lnTo>
                        <a:pt x="731" y="611"/>
                      </a:lnTo>
                      <a:lnTo>
                        <a:pt x="750" y="578"/>
                      </a:lnTo>
                      <a:lnTo>
                        <a:pt x="767" y="542"/>
                      </a:lnTo>
                      <a:lnTo>
                        <a:pt x="779" y="506"/>
                      </a:lnTo>
                      <a:lnTo>
                        <a:pt x="787" y="468"/>
                      </a:lnTo>
                      <a:lnTo>
                        <a:pt x="793" y="429"/>
                      </a:lnTo>
                      <a:lnTo>
                        <a:pt x="794" y="408"/>
                      </a:lnTo>
                      <a:lnTo>
                        <a:pt x="794" y="388"/>
                      </a:lnTo>
                      <a:lnTo>
                        <a:pt x="794" y="388"/>
                      </a:lnTo>
                      <a:lnTo>
                        <a:pt x="793" y="367"/>
                      </a:lnTo>
                      <a:lnTo>
                        <a:pt x="791" y="347"/>
                      </a:lnTo>
                      <a:lnTo>
                        <a:pt x="784" y="307"/>
                      </a:lnTo>
                      <a:lnTo>
                        <a:pt x="774" y="269"/>
                      </a:lnTo>
                      <a:lnTo>
                        <a:pt x="760" y="233"/>
                      </a:lnTo>
                      <a:lnTo>
                        <a:pt x="743" y="199"/>
                      </a:lnTo>
                      <a:lnTo>
                        <a:pt x="721" y="167"/>
                      </a:lnTo>
                      <a:lnTo>
                        <a:pt x="698" y="137"/>
                      </a:lnTo>
                      <a:lnTo>
                        <a:pt x="671" y="110"/>
                      </a:lnTo>
                      <a:lnTo>
                        <a:pt x="643" y="84"/>
                      </a:lnTo>
                      <a:lnTo>
                        <a:pt x="613" y="62"/>
                      </a:lnTo>
                      <a:lnTo>
                        <a:pt x="578" y="43"/>
                      </a:lnTo>
                      <a:lnTo>
                        <a:pt x="544" y="28"/>
                      </a:lnTo>
                      <a:lnTo>
                        <a:pt x="506" y="14"/>
                      </a:lnTo>
                      <a:lnTo>
                        <a:pt x="468" y="5"/>
                      </a:lnTo>
                      <a:lnTo>
                        <a:pt x="429" y="0"/>
                      </a:lnTo>
                      <a:lnTo>
                        <a:pt x="408" y="0"/>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black"/>
                    </a:solidFill>
                    <a:effectLst/>
                    <a:uLnTx/>
                    <a:uFillTx/>
                    <a:latin typeface="Calibri"/>
                    <a:ea typeface="+mn-ea"/>
                    <a:cs typeface="+mn-cs"/>
                  </a:endParaRPr>
                </a:p>
              </p:txBody>
            </p:sp>
            <p:sp>
              <p:nvSpPr>
                <p:cNvPr id="29" name="Freeform 28"/>
                <p:cNvSpPr>
                  <a:spLocks/>
                </p:cNvSpPr>
                <p:nvPr/>
              </p:nvSpPr>
              <p:spPr bwMode="auto">
                <a:xfrm>
                  <a:off x="4874332" y="4447470"/>
                  <a:ext cx="917575" cy="919163"/>
                </a:xfrm>
                <a:custGeom>
                  <a:avLst/>
                  <a:gdLst>
                    <a:gd name="T0" fmla="*/ 283 w 578"/>
                    <a:gd name="T1" fmla="*/ 0 h 579"/>
                    <a:gd name="T2" fmla="*/ 225 w 578"/>
                    <a:gd name="T3" fmla="*/ 6 h 579"/>
                    <a:gd name="T4" fmla="*/ 170 w 578"/>
                    <a:gd name="T5" fmla="*/ 25 h 579"/>
                    <a:gd name="T6" fmla="*/ 122 w 578"/>
                    <a:gd name="T7" fmla="*/ 53 h 579"/>
                    <a:gd name="T8" fmla="*/ 79 w 578"/>
                    <a:gd name="T9" fmla="*/ 89 h 579"/>
                    <a:gd name="T10" fmla="*/ 45 w 578"/>
                    <a:gd name="T11" fmla="*/ 133 h 579"/>
                    <a:gd name="T12" fmla="*/ 19 w 578"/>
                    <a:gd name="T13" fmla="*/ 183 h 579"/>
                    <a:gd name="T14" fmla="*/ 4 w 578"/>
                    <a:gd name="T15" fmla="*/ 238 h 579"/>
                    <a:gd name="T16" fmla="*/ 0 w 578"/>
                    <a:gd name="T17" fmla="*/ 296 h 579"/>
                    <a:gd name="T18" fmla="*/ 2 w 578"/>
                    <a:gd name="T19" fmla="*/ 325 h 579"/>
                    <a:gd name="T20" fmla="*/ 14 w 578"/>
                    <a:gd name="T21" fmla="*/ 382 h 579"/>
                    <a:gd name="T22" fmla="*/ 38 w 578"/>
                    <a:gd name="T23" fmla="*/ 433 h 579"/>
                    <a:gd name="T24" fmla="*/ 71 w 578"/>
                    <a:gd name="T25" fmla="*/ 478 h 579"/>
                    <a:gd name="T26" fmla="*/ 110 w 578"/>
                    <a:gd name="T27" fmla="*/ 517 h 579"/>
                    <a:gd name="T28" fmla="*/ 156 w 578"/>
                    <a:gd name="T29" fmla="*/ 546 h 579"/>
                    <a:gd name="T30" fmla="*/ 210 w 578"/>
                    <a:gd name="T31" fmla="*/ 567 h 579"/>
                    <a:gd name="T32" fmla="*/ 266 w 578"/>
                    <a:gd name="T33" fmla="*/ 577 h 579"/>
                    <a:gd name="T34" fmla="*/ 295 w 578"/>
                    <a:gd name="T35" fmla="*/ 579 h 579"/>
                    <a:gd name="T36" fmla="*/ 354 w 578"/>
                    <a:gd name="T37" fmla="*/ 572 h 579"/>
                    <a:gd name="T38" fmla="*/ 408 w 578"/>
                    <a:gd name="T39" fmla="*/ 553 h 579"/>
                    <a:gd name="T40" fmla="*/ 456 w 578"/>
                    <a:gd name="T41" fmla="*/ 526 h 579"/>
                    <a:gd name="T42" fmla="*/ 498 w 578"/>
                    <a:gd name="T43" fmla="*/ 490 h 579"/>
                    <a:gd name="T44" fmla="*/ 532 w 578"/>
                    <a:gd name="T45" fmla="*/ 445 h 579"/>
                    <a:gd name="T46" fmla="*/ 558 w 578"/>
                    <a:gd name="T47" fmla="*/ 396 h 579"/>
                    <a:gd name="T48" fmla="*/ 575 w 578"/>
                    <a:gd name="T49" fmla="*/ 341 h 579"/>
                    <a:gd name="T50" fmla="*/ 578 w 578"/>
                    <a:gd name="T51" fmla="*/ 282 h 579"/>
                    <a:gd name="T52" fmla="*/ 577 w 578"/>
                    <a:gd name="T53" fmla="*/ 253 h 579"/>
                    <a:gd name="T54" fmla="*/ 563 w 578"/>
                    <a:gd name="T55" fmla="*/ 197 h 579"/>
                    <a:gd name="T56" fmla="*/ 541 w 578"/>
                    <a:gd name="T57" fmla="*/ 145 h 579"/>
                    <a:gd name="T58" fmla="*/ 508 w 578"/>
                    <a:gd name="T59" fmla="*/ 101 h 579"/>
                    <a:gd name="T60" fmla="*/ 468 w 578"/>
                    <a:gd name="T61" fmla="*/ 61 h 579"/>
                    <a:gd name="T62" fmla="*/ 422 w 578"/>
                    <a:gd name="T63" fmla="*/ 32 h 579"/>
                    <a:gd name="T64" fmla="*/ 369 w 578"/>
                    <a:gd name="T65" fmla="*/ 12 h 579"/>
                    <a:gd name="T66" fmla="*/ 312 w 578"/>
                    <a:gd name="T67" fmla="*/ 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79">
                      <a:moveTo>
                        <a:pt x="283" y="0"/>
                      </a:moveTo>
                      <a:lnTo>
                        <a:pt x="283" y="0"/>
                      </a:lnTo>
                      <a:lnTo>
                        <a:pt x="252" y="3"/>
                      </a:lnTo>
                      <a:lnTo>
                        <a:pt x="225" y="6"/>
                      </a:lnTo>
                      <a:lnTo>
                        <a:pt x="197" y="15"/>
                      </a:lnTo>
                      <a:lnTo>
                        <a:pt x="170" y="25"/>
                      </a:lnTo>
                      <a:lnTo>
                        <a:pt x="146" y="37"/>
                      </a:lnTo>
                      <a:lnTo>
                        <a:pt x="122" y="53"/>
                      </a:lnTo>
                      <a:lnTo>
                        <a:pt x="100" y="70"/>
                      </a:lnTo>
                      <a:lnTo>
                        <a:pt x="79" y="89"/>
                      </a:lnTo>
                      <a:lnTo>
                        <a:pt x="62" y="111"/>
                      </a:lnTo>
                      <a:lnTo>
                        <a:pt x="45" y="133"/>
                      </a:lnTo>
                      <a:lnTo>
                        <a:pt x="31" y="157"/>
                      </a:lnTo>
                      <a:lnTo>
                        <a:pt x="19" y="183"/>
                      </a:lnTo>
                      <a:lnTo>
                        <a:pt x="11" y="210"/>
                      </a:lnTo>
                      <a:lnTo>
                        <a:pt x="4" y="238"/>
                      </a:lnTo>
                      <a:lnTo>
                        <a:pt x="0" y="267"/>
                      </a:lnTo>
                      <a:lnTo>
                        <a:pt x="0" y="296"/>
                      </a:lnTo>
                      <a:lnTo>
                        <a:pt x="0" y="296"/>
                      </a:lnTo>
                      <a:lnTo>
                        <a:pt x="2" y="325"/>
                      </a:lnTo>
                      <a:lnTo>
                        <a:pt x="7" y="354"/>
                      </a:lnTo>
                      <a:lnTo>
                        <a:pt x="14" y="382"/>
                      </a:lnTo>
                      <a:lnTo>
                        <a:pt x="24" y="408"/>
                      </a:lnTo>
                      <a:lnTo>
                        <a:pt x="38" y="433"/>
                      </a:lnTo>
                      <a:lnTo>
                        <a:pt x="53" y="457"/>
                      </a:lnTo>
                      <a:lnTo>
                        <a:pt x="71" y="478"/>
                      </a:lnTo>
                      <a:lnTo>
                        <a:pt x="89" y="498"/>
                      </a:lnTo>
                      <a:lnTo>
                        <a:pt x="110" y="517"/>
                      </a:lnTo>
                      <a:lnTo>
                        <a:pt x="132" y="533"/>
                      </a:lnTo>
                      <a:lnTo>
                        <a:pt x="156" y="546"/>
                      </a:lnTo>
                      <a:lnTo>
                        <a:pt x="182" y="558"/>
                      </a:lnTo>
                      <a:lnTo>
                        <a:pt x="210" y="567"/>
                      </a:lnTo>
                      <a:lnTo>
                        <a:pt x="237" y="574"/>
                      </a:lnTo>
                      <a:lnTo>
                        <a:pt x="266" y="577"/>
                      </a:lnTo>
                      <a:lnTo>
                        <a:pt x="295" y="579"/>
                      </a:lnTo>
                      <a:lnTo>
                        <a:pt x="295" y="579"/>
                      </a:lnTo>
                      <a:lnTo>
                        <a:pt x="324" y="577"/>
                      </a:lnTo>
                      <a:lnTo>
                        <a:pt x="354" y="572"/>
                      </a:lnTo>
                      <a:lnTo>
                        <a:pt x="381" y="564"/>
                      </a:lnTo>
                      <a:lnTo>
                        <a:pt x="408" y="553"/>
                      </a:lnTo>
                      <a:lnTo>
                        <a:pt x="432" y="541"/>
                      </a:lnTo>
                      <a:lnTo>
                        <a:pt x="456" y="526"/>
                      </a:lnTo>
                      <a:lnTo>
                        <a:pt x="479" y="509"/>
                      </a:lnTo>
                      <a:lnTo>
                        <a:pt x="498" y="490"/>
                      </a:lnTo>
                      <a:lnTo>
                        <a:pt x="517" y="469"/>
                      </a:lnTo>
                      <a:lnTo>
                        <a:pt x="532" y="445"/>
                      </a:lnTo>
                      <a:lnTo>
                        <a:pt x="547" y="421"/>
                      </a:lnTo>
                      <a:lnTo>
                        <a:pt x="558" y="396"/>
                      </a:lnTo>
                      <a:lnTo>
                        <a:pt x="568" y="370"/>
                      </a:lnTo>
                      <a:lnTo>
                        <a:pt x="575" y="341"/>
                      </a:lnTo>
                      <a:lnTo>
                        <a:pt x="578" y="313"/>
                      </a:lnTo>
                      <a:lnTo>
                        <a:pt x="578" y="282"/>
                      </a:lnTo>
                      <a:lnTo>
                        <a:pt x="578" y="282"/>
                      </a:lnTo>
                      <a:lnTo>
                        <a:pt x="577" y="253"/>
                      </a:lnTo>
                      <a:lnTo>
                        <a:pt x="571" y="224"/>
                      </a:lnTo>
                      <a:lnTo>
                        <a:pt x="563" y="197"/>
                      </a:lnTo>
                      <a:lnTo>
                        <a:pt x="553" y="171"/>
                      </a:lnTo>
                      <a:lnTo>
                        <a:pt x="541" y="145"/>
                      </a:lnTo>
                      <a:lnTo>
                        <a:pt x="525" y="123"/>
                      </a:lnTo>
                      <a:lnTo>
                        <a:pt x="508" y="101"/>
                      </a:lnTo>
                      <a:lnTo>
                        <a:pt x="489" y="80"/>
                      </a:lnTo>
                      <a:lnTo>
                        <a:pt x="468" y="61"/>
                      </a:lnTo>
                      <a:lnTo>
                        <a:pt x="446" y="46"/>
                      </a:lnTo>
                      <a:lnTo>
                        <a:pt x="422" y="32"/>
                      </a:lnTo>
                      <a:lnTo>
                        <a:pt x="396" y="20"/>
                      </a:lnTo>
                      <a:lnTo>
                        <a:pt x="369" y="12"/>
                      </a:lnTo>
                      <a:lnTo>
                        <a:pt x="342" y="5"/>
                      </a:lnTo>
                      <a:lnTo>
                        <a:pt x="312" y="1"/>
                      </a:lnTo>
                      <a:lnTo>
                        <a:pt x="283"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1" i="0" u="none" strike="noStrike" kern="0" cap="none" spc="0" normalizeH="0" baseline="0" noProof="0" dirty="0" smtClean="0">
                      <a:ln>
                        <a:noFill/>
                      </a:ln>
                      <a:solidFill>
                        <a:prstClr val="black">
                          <a:lumMod val="75000"/>
                          <a:lumOff val="25000"/>
                        </a:prstClr>
                      </a:solidFill>
                      <a:effectLst/>
                      <a:uLnTx/>
                      <a:uFillTx/>
                      <a:latin typeface="Calibri"/>
                      <a:ea typeface="+mn-ea"/>
                      <a:cs typeface="+mn-cs"/>
                    </a:rPr>
                    <a:t>2</a:t>
                  </a:r>
                </a:p>
              </p:txBody>
            </p:sp>
          </p:grpSp>
          <p:sp>
            <p:nvSpPr>
              <p:cNvPr id="26" name="Rectangle 25"/>
              <p:cNvSpPr/>
              <p:nvPr/>
            </p:nvSpPr>
            <p:spPr>
              <a:xfrm>
                <a:off x="2454167" y="740657"/>
                <a:ext cx="4641851" cy="467836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9" name="Group 8"/>
            <p:cNvGrpSpPr/>
            <p:nvPr/>
          </p:nvGrpSpPr>
          <p:grpSpPr>
            <a:xfrm>
              <a:off x="931307" y="1934325"/>
              <a:ext cx="2358769" cy="390865"/>
              <a:chOff x="1434601" y="1009607"/>
              <a:chExt cx="3145025" cy="521153"/>
            </a:xfrm>
          </p:grpSpPr>
          <p:sp>
            <p:nvSpPr>
              <p:cNvPr id="21" name="TextBox 20"/>
              <p:cNvSpPr txBox="1"/>
              <p:nvPr/>
            </p:nvSpPr>
            <p:spPr>
              <a:xfrm>
                <a:off x="1874245" y="1009607"/>
                <a:ext cx="2705381" cy="5211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Light"/>
                    <a:ea typeface="+mn-ea"/>
                    <a:cs typeface="+mn-cs"/>
                  </a:rPr>
                  <a:t> </a:t>
                </a:r>
                <a:r>
                  <a:rPr kumimoji="0" lang="en-US" sz="1800" b="1" i="0" u="none" strike="noStrike" kern="0" cap="none" spc="0" normalizeH="0" baseline="0" noProof="0" dirty="0" smtClean="0">
                    <a:ln>
                      <a:noFill/>
                    </a:ln>
                    <a:solidFill>
                      <a:srgbClr val="173776"/>
                    </a:solidFill>
                    <a:effectLst/>
                    <a:uLnTx/>
                    <a:uFillTx/>
                    <a:latin typeface="Calibri Light"/>
                    <a:ea typeface="+mn-ea"/>
                    <a:cs typeface="+mn-cs"/>
                  </a:rPr>
                  <a:t>Adaption</a:t>
                </a:r>
              </a:p>
            </p:txBody>
          </p:sp>
          <p:grpSp>
            <p:nvGrpSpPr>
              <p:cNvPr id="22" name="Check-Box"/>
              <p:cNvGrpSpPr/>
              <p:nvPr/>
            </p:nvGrpSpPr>
            <p:grpSpPr>
              <a:xfrm>
                <a:off x="1434601" y="1009607"/>
                <a:ext cx="491172" cy="439643"/>
                <a:chOff x="1774128" y="4998999"/>
                <a:chExt cx="654895" cy="586191"/>
              </a:xfrm>
              <a:solidFill>
                <a:sysClr val="windowText" lastClr="000000">
                  <a:lumMod val="85000"/>
                  <a:lumOff val="15000"/>
                </a:sysClr>
              </a:solidFill>
            </p:grpSpPr>
            <p:sp>
              <p:nvSpPr>
                <p:cNvPr id="23" name="Freeform 194"/>
                <p:cNvSpPr>
                  <a:spLocks/>
                </p:cNvSpPr>
                <p:nvPr/>
              </p:nvSpPr>
              <p:spPr bwMode="auto">
                <a:xfrm>
                  <a:off x="1898382" y="5010693"/>
                  <a:ext cx="530641" cy="426852"/>
                </a:xfrm>
                <a:custGeom>
                  <a:avLst/>
                  <a:gdLst>
                    <a:gd name="T0" fmla="*/ 96 w 363"/>
                    <a:gd name="T1" fmla="*/ 285 h 292"/>
                    <a:gd name="T2" fmla="*/ 6 w 363"/>
                    <a:gd name="T3" fmla="*/ 194 h 292"/>
                    <a:gd name="T4" fmla="*/ 6 w 363"/>
                    <a:gd name="T5" fmla="*/ 194 h 292"/>
                    <a:gd name="T6" fmla="*/ 1 w 363"/>
                    <a:gd name="T7" fmla="*/ 187 h 292"/>
                    <a:gd name="T8" fmla="*/ 0 w 363"/>
                    <a:gd name="T9" fmla="*/ 181 h 292"/>
                    <a:gd name="T10" fmla="*/ 1 w 363"/>
                    <a:gd name="T11" fmla="*/ 173 h 292"/>
                    <a:gd name="T12" fmla="*/ 6 w 363"/>
                    <a:gd name="T13" fmla="*/ 166 h 292"/>
                    <a:gd name="T14" fmla="*/ 26 w 363"/>
                    <a:gd name="T15" fmla="*/ 147 h 292"/>
                    <a:gd name="T16" fmla="*/ 26 w 363"/>
                    <a:gd name="T17" fmla="*/ 147 h 292"/>
                    <a:gd name="T18" fmla="*/ 32 w 363"/>
                    <a:gd name="T19" fmla="*/ 143 h 292"/>
                    <a:gd name="T20" fmla="*/ 39 w 363"/>
                    <a:gd name="T21" fmla="*/ 142 h 292"/>
                    <a:gd name="T22" fmla="*/ 47 w 363"/>
                    <a:gd name="T23" fmla="*/ 143 h 292"/>
                    <a:gd name="T24" fmla="*/ 53 w 363"/>
                    <a:gd name="T25" fmla="*/ 147 h 292"/>
                    <a:gd name="T26" fmla="*/ 96 w 363"/>
                    <a:gd name="T27" fmla="*/ 191 h 292"/>
                    <a:gd name="T28" fmla="*/ 96 w 363"/>
                    <a:gd name="T29" fmla="*/ 191 h 292"/>
                    <a:gd name="T30" fmla="*/ 102 w 363"/>
                    <a:gd name="T31" fmla="*/ 196 h 292"/>
                    <a:gd name="T32" fmla="*/ 110 w 363"/>
                    <a:gd name="T33" fmla="*/ 197 h 292"/>
                    <a:gd name="T34" fmla="*/ 117 w 363"/>
                    <a:gd name="T35" fmla="*/ 196 h 292"/>
                    <a:gd name="T36" fmla="*/ 123 w 363"/>
                    <a:gd name="T37" fmla="*/ 191 h 292"/>
                    <a:gd name="T38" fmla="*/ 309 w 363"/>
                    <a:gd name="T39" fmla="*/ 5 h 292"/>
                    <a:gd name="T40" fmla="*/ 309 w 363"/>
                    <a:gd name="T41" fmla="*/ 5 h 292"/>
                    <a:gd name="T42" fmla="*/ 316 w 363"/>
                    <a:gd name="T43" fmla="*/ 2 h 292"/>
                    <a:gd name="T44" fmla="*/ 324 w 363"/>
                    <a:gd name="T45" fmla="*/ 0 h 292"/>
                    <a:gd name="T46" fmla="*/ 330 w 363"/>
                    <a:gd name="T47" fmla="*/ 2 h 292"/>
                    <a:gd name="T48" fmla="*/ 337 w 363"/>
                    <a:gd name="T49" fmla="*/ 5 h 292"/>
                    <a:gd name="T50" fmla="*/ 357 w 363"/>
                    <a:gd name="T51" fmla="*/ 24 h 292"/>
                    <a:gd name="T52" fmla="*/ 357 w 363"/>
                    <a:gd name="T53" fmla="*/ 24 h 292"/>
                    <a:gd name="T54" fmla="*/ 361 w 363"/>
                    <a:gd name="T55" fmla="*/ 31 h 292"/>
                    <a:gd name="T56" fmla="*/ 363 w 363"/>
                    <a:gd name="T57" fmla="*/ 39 h 292"/>
                    <a:gd name="T58" fmla="*/ 361 w 363"/>
                    <a:gd name="T59" fmla="*/ 46 h 292"/>
                    <a:gd name="T60" fmla="*/ 357 w 363"/>
                    <a:gd name="T61" fmla="*/ 52 h 292"/>
                    <a:gd name="T62" fmla="*/ 123 w 363"/>
                    <a:gd name="T63" fmla="*/ 285 h 292"/>
                    <a:gd name="T64" fmla="*/ 123 w 363"/>
                    <a:gd name="T65" fmla="*/ 285 h 292"/>
                    <a:gd name="T66" fmla="*/ 117 w 363"/>
                    <a:gd name="T67" fmla="*/ 290 h 292"/>
                    <a:gd name="T68" fmla="*/ 110 w 363"/>
                    <a:gd name="T69" fmla="*/ 292 h 292"/>
                    <a:gd name="T70" fmla="*/ 102 w 363"/>
                    <a:gd name="T71" fmla="*/ 290 h 292"/>
                    <a:gd name="T72" fmla="*/ 96 w 363"/>
                    <a:gd name="T73" fmla="*/ 285 h 292"/>
                    <a:gd name="T74" fmla="*/ 96 w 363"/>
                    <a:gd name="T75" fmla="*/ 28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92">
                      <a:moveTo>
                        <a:pt x="96" y="285"/>
                      </a:moveTo>
                      <a:lnTo>
                        <a:pt x="6" y="194"/>
                      </a:lnTo>
                      <a:lnTo>
                        <a:pt x="6" y="194"/>
                      </a:lnTo>
                      <a:lnTo>
                        <a:pt x="1" y="187"/>
                      </a:lnTo>
                      <a:lnTo>
                        <a:pt x="0" y="181"/>
                      </a:lnTo>
                      <a:lnTo>
                        <a:pt x="1" y="173"/>
                      </a:lnTo>
                      <a:lnTo>
                        <a:pt x="6" y="166"/>
                      </a:lnTo>
                      <a:lnTo>
                        <a:pt x="26" y="147"/>
                      </a:lnTo>
                      <a:lnTo>
                        <a:pt x="26" y="147"/>
                      </a:lnTo>
                      <a:lnTo>
                        <a:pt x="32" y="143"/>
                      </a:lnTo>
                      <a:lnTo>
                        <a:pt x="39" y="142"/>
                      </a:lnTo>
                      <a:lnTo>
                        <a:pt x="47" y="143"/>
                      </a:lnTo>
                      <a:lnTo>
                        <a:pt x="53" y="147"/>
                      </a:lnTo>
                      <a:lnTo>
                        <a:pt x="96" y="191"/>
                      </a:lnTo>
                      <a:lnTo>
                        <a:pt x="96" y="191"/>
                      </a:lnTo>
                      <a:lnTo>
                        <a:pt x="102" y="196"/>
                      </a:lnTo>
                      <a:lnTo>
                        <a:pt x="110" y="197"/>
                      </a:lnTo>
                      <a:lnTo>
                        <a:pt x="117" y="196"/>
                      </a:lnTo>
                      <a:lnTo>
                        <a:pt x="123" y="191"/>
                      </a:lnTo>
                      <a:lnTo>
                        <a:pt x="309" y="5"/>
                      </a:lnTo>
                      <a:lnTo>
                        <a:pt x="309" y="5"/>
                      </a:lnTo>
                      <a:lnTo>
                        <a:pt x="316" y="2"/>
                      </a:lnTo>
                      <a:lnTo>
                        <a:pt x="324" y="0"/>
                      </a:lnTo>
                      <a:lnTo>
                        <a:pt x="330" y="2"/>
                      </a:lnTo>
                      <a:lnTo>
                        <a:pt x="337" y="5"/>
                      </a:lnTo>
                      <a:lnTo>
                        <a:pt x="357" y="24"/>
                      </a:lnTo>
                      <a:lnTo>
                        <a:pt x="357" y="24"/>
                      </a:lnTo>
                      <a:lnTo>
                        <a:pt x="361" y="31"/>
                      </a:lnTo>
                      <a:lnTo>
                        <a:pt x="363" y="39"/>
                      </a:lnTo>
                      <a:lnTo>
                        <a:pt x="361" y="46"/>
                      </a:lnTo>
                      <a:lnTo>
                        <a:pt x="357" y="52"/>
                      </a:lnTo>
                      <a:lnTo>
                        <a:pt x="123" y="285"/>
                      </a:lnTo>
                      <a:lnTo>
                        <a:pt x="123" y="285"/>
                      </a:lnTo>
                      <a:lnTo>
                        <a:pt x="117" y="290"/>
                      </a:lnTo>
                      <a:lnTo>
                        <a:pt x="110" y="292"/>
                      </a:lnTo>
                      <a:lnTo>
                        <a:pt x="102" y="290"/>
                      </a:lnTo>
                      <a:lnTo>
                        <a:pt x="96" y="285"/>
                      </a:lnTo>
                      <a:lnTo>
                        <a:pt x="9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smtClean="0">
                    <a:ln>
                      <a:noFill/>
                    </a:ln>
                    <a:solidFill>
                      <a:prstClr val="black"/>
                    </a:solidFill>
                    <a:effectLst/>
                    <a:uLnTx/>
                    <a:uFillTx/>
                    <a:latin typeface="Calibri"/>
                    <a:ea typeface="+mn-ea"/>
                    <a:cs typeface="+mn-cs"/>
                  </a:endParaRPr>
                </a:p>
              </p:txBody>
            </p:sp>
            <p:sp>
              <p:nvSpPr>
                <p:cNvPr id="24" name="Freeform 195"/>
                <p:cNvSpPr>
                  <a:spLocks/>
                </p:cNvSpPr>
                <p:nvPr/>
              </p:nvSpPr>
              <p:spPr bwMode="auto">
                <a:xfrm>
                  <a:off x="1774128" y="4998999"/>
                  <a:ext cx="586191" cy="586191"/>
                </a:xfrm>
                <a:custGeom>
                  <a:avLst/>
                  <a:gdLst>
                    <a:gd name="T0" fmla="*/ 67 w 401"/>
                    <a:gd name="T1" fmla="*/ 354 h 401"/>
                    <a:gd name="T2" fmla="*/ 59 w 401"/>
                    <a:gd name="T3" fmla="*/ 352 h 401"/>
                    <a:gd name="T4" fmla="*/ 49 w 401"/>
                    <a:gd name="T5" fmla="*/ 342 h 401"/>
                    <a:gd name="T6" fmla="*/ 47 w 401"/>
                    <a:gd name="T7" fmla="*/ 65 h 401"/>
                    <a:gd name="T8" fmla="*/ 49 w 401"/>
                    <a:gd name="T9" fmla="*/ 58 h 401"/>
                    <a:gd name="T10" fmla="*/ 59 w 401"/>
                    <a:gd name="T11" fmla="*/ 47 h 401"/>
                    <a:gd name="T12" fmla="*/ 316 w 401"/>
                    <a:gd name="T13" fmla="*/ 45 h 401"/>
                    <a:gd name="T14" fmla="*/ 323 w 401"/>
                    <a:gd name="T15" fmla="*/ 44 h 401"/>
                    <a:gd name="T16" fmla="*/ 337 w 401"/>
                    <a:gd name="T17" fmla="*/ 32 h 401"/>
                    <a:gd name="T18" fmla="*/ 341 w 401"/>
                    <a:gd name="T19" fmla="*/ 27 h 401"/>
                    <a:gd name="T20" fmla="*/ 344 w 401"/>
                    <a:gd name="T21" fmla="*/ 16 h 401"/>
                    <a:gd name="T22" fmla="*/ 339 w 401"/>
                    <a:gd name="T23" fmla="*/ 6 h 401"/>
                    <a:gd name="T24" fmla="*/ 329 w 401"/>
                    <a:gd name="T25" fmla="*/ 0 h 401"/>
                    <a:gd name="T26" fmla="*/ 19 w 401"/>
                    <a:gd name="T27" fmla="*/ 0 h 401"/>
                    <a:gd name="T28" fmla="*/ 11 w 401"/>
                    <a:gd name="T29" fmla="*/ 0 h 401"/>
                    <a:gd name="T30" fmla="*/ 2 w 401"/>
                    <a:gd name="T31" fmla="*/ 11 h 401"/>
                    <a:gd name="T32" fmla="*/ 0 w 401"/>
                    <a:gd name="T33" fmla="*/ 381 h 401"/>
                    <a:gd name="T34" fmla="*/ 2 w 401"/>
                    <a:gd name="T35" fmla="*/ 389 h 401"/>
                    <a:gd name="T36" fmla="*/ 11 w 401"/>
                    <a:gd name="T37" fmla="*/ 399 h 401"/>
                    <a:gd name="T38" fmla="*/ 381 w 401"/>
                    <a:gd name="T39" fmla="*/ 401 h 401"/>
                    <a:gd name="T40" fmla="*/ 389 w 401"/>
                    <a:gd name="T41" fmla="*/ 399 h 401"/>
                    <a:gd name="T42" fmla="*/ 401 w 401"/>
                    <a:gd name="T43" fmla="*/ 389 h 401"/>
                    <a:gd name="T44" fmla="*/ 401 w 401"/>
                    <a:gd name="T45" fmla="*/ 186 h 401"/>
                    <a:gd name="T46" fmla="*/ 401 w 401"/>
                    <a:gd name="T47" fmla="*/ 181 h 401"/>
                    <a:gd name="T48" fmla="*/ 394 w 401"/>
                    <a:gd name="T49" fmla="*/ 171 h 401"/>
                    <a:gd name="T50" fmla="*/ 385 w 401"/>
                    <a:gd name="T51" fmla="*/ 166 h 401"/>
                    <a:gd name="T52" fmla="*/ 373 w 401"/>
                    <a:gd name="T53" fmla="*/ 169 h 401"/>
                    <a:gd name="T54" fmla="*/ 360 w 401"/>
                    <a:gd name="T55" fmla="*/ 181 h 401"/>
                    <a:gd name="T56" fmla="*/ 357 w 401"/>
                    <a:gd name="T57" fmla="*/ 186 h 401"/>
                    <a:gd name="T58" fmla="*/ 355 w 401"/>
                    <a:gd name="T59" fmla="*/ 334 h 401"/>
                    <a:gd name="T60" fmla="*/ 354 w 401"/>
                    <a:gd name="T61" fmla="*/ 342 h 401"/>
                    <a:gd name="T62" fmla="*/ 342 w 401"/>
                    <a:gd name="T63" fmla="*/ 352 h 401"/>
                    <a:gd name="T64" fmla="*/ 336 w 401"/>
                    <a:gd name="T65" fmla="*/ 35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401">
                      <a:moveTo>
                        <a:pt x="336" y="354"/>
                      </a:moveTo>
                      <a:lnTo>
                        <a:pt x="67" y="354"/>
                      </a:lnTo>
                      <a:lnTo>
                        <a:pt x="67" y="354"/>
                      </a:lnTo>
                      <a:lnTo>
                        <a:pt x="59" y="352"/>
                      </a:lnTo>
                      <a:lnTo>
                        <a:pt x="52" y="349"/>
                      </a:lnTo>
                      <a:lnTo>
                        <a:pt x="49" y="342"/>
                      </a:lnTo>
                      <a:lnTo>
                        <a:pt x="47" y="334"/>
                      </a:lnTo>
                      <a:lnTo>
                        <a:pt x="47" y="65"/>
                      </a:lnTo>
                      <a:lnTo>
                        <a:pt x="47" y="65"/>
                      </a:lnTo>
                      <a:lnTo>
                        <a:pt x="49" y="58"/>
                      </a:lnTo>
                      <a:lnTo>
                        <a:pt x="52" y="52"/>
                      </a:lnTo>
                      <a:lnTo>
                        <a:pt x="59" y="47"/>
                      </a:lnTo>
                      <a:lnTo>
                        <a:pt x="67" y="45"/>
                      </a:lnTo>
                      <a:lnTo>
                        <a:pt x="316" y="45"/>
                      </a:lnTo>
                      <a:lnTo>
                        <a:pt x="316" y="45"/>
                      </a:lnTo>
                      <a:lnTo>
                        <a:pt x="323" y="44"/>
                      </a:lnTo>
                      <a:lnTo>
                        <a:pt x="329" y="41"/>
                      </a:lnTo>
                      <a:lnTo>
                        <a:pt x="337" y="32"/>
                      </a:lnTo>
                      <a:lnTo>
                        <a:pt x="337" y="32"/>
                      </a:lnTo>
                      <a:lnTo>
                        <a:pt x="341" y="27"/>
                      </a:lnTo>
                      <a:lnTo>
                        <a:pt x="344" y="23"/>
                      </a:lnTo>
                      <a:lnTo>
                        <a:pt x="344" y="16"/>
                      </a:lnTo>
                      <a:lnTo>
                        <a:pt x="342" y="11"/>
                      </a:lnTo>
                      <a:lnTo>
                        <a:pt x="339" y="6"/>
                      </a:lnTo>
                      <a:lnTo>
                        <a:pt x="336" y="3"/>
                      </a:lnTo>
                      <a:lnTo>
                        <a:pt x="329" y="0"/>
                      </a:lnTo>
                      <a:lnTo>
                        <a:pt x="324" y="0"/>
                      </a:lnTo>
                      <a:lnTo>
                        <a:pt x="19" y="0"/>
                      </a:lnTo>
                      <a:lnTo>
                        <a:pt x="19" y="0"/>
                      </a:lnTo>
                      <a:lnTo>
                        <a:pt x="11" y="0"/>
                      </a:lnTo>
                      <a:lnTo>
                        <a:pt x="5" y="5"/>
                      </a:lnTo>
                      <a:lnTo>
                        <a:pt x="2" y="11"/>
                      </a:lnTo>
                      <a:lnTo>
                        <a:pt x="0" y="19"/>
                      </a:lnTo>
                      <a:lnTo>
                        <a:pt x="0" y="381"/>
                      </a:lnTo>
                      <a:lnTo>
                        <a:pt x="0" y="381"/>
                      </a:lnTo>
                      <a:lnTo>
                        <a:pt x="2" y="389"/>
                      </a:lnTo>
                      <a:lnTo>
                        <a:pt x="5" y="396"/>
                      </a:lnTo>
                      <a:lnTo>
                        <a:pt x="11" y="399"/>
                      </a:lnTo>
                      <a:lnTo>
                        <a:pt x="19" y="401"/>
                      </a:lnTo>
                      <a:lnTo>
                        <a:pt x="381" y="401"/>
                      </a:lnTo>
                      <a:lnTo>
                        <a:pt x="381" y="401"/>
                      </a:lnTo>
                      <a:lnTo>
                        <a:pt x="389" y="399"/>
                      </a:lnTo>
                      <a:lnTo>
                        <a:pt x="396" y="396"/>
                      </a:lnTo>
                      <a:lnTo>
                        <a:pt x="401" y="389"/>
                      </a:lnTo>
                      <a:lnTo>
                        <a:pt x="401" y="381"/>
                      </a:lnTo>
                      <a:lnTo>
                        <a:pt x="401" y="186"/>
                      </a:lnTo>
                      <a:lnTo>
                        <a:pt x="401" y="186"/>
                      </a:lnTo>
                      <a:lnTo>
                        <a:pt x="401" y="181"/>
                      </a:lnTo>
                      <a:lnTo>
                        <a:pt x="398" y="174"/>
                      </a:lnTo>
                      <a:lnTo>
                        <a:pt x="394" y="171"/>
                      </a:lnTo>
                      <a:lnTo>
                        <a:pt x="389" y="168"/>
                      </a:lnTo>
                      <a:lnTo>
                        <a:pt x="385" y="166"/>
                      </a:lnTo>
                      <a:lnTo>
                        <a:pt x="378" y="166"/>
                      </a:lnTo>
                      <a:lnTo>
                        <a:pt x="373" y="169"/>
                      </a:lnTo>
                      <a:lnTo>
                        <a:pt x="368" y="173"/>
                      </a:lnTo>
                      <a:lnTo>
                        <a:pt x="360" y="181"/>
                      </a:lnTo>
                      <a:lnTo>
                        <a:pt x="360" y="181"/>
                      </a:lnTo>
                      <a:lnTo>
                        <a:pt x="357" y="186"/>
                      </a:lnTo>
                      <a:lnTo>
                        <a:pt x="355" y="194"/>
                      </a:lnTo>
                      <a:lnTo>
                        <a:pt x="355" y="334"/>
                      </a:lnTo>
                      <a:lnTo>
                        <a:pt x="355" y="334"/>
                      </a:lnTo>
                      <a:lnTo>
                        <a:pt x="354" y="342"/>
                      </a:lnTo>
                      <a:lnTo>
                        <a:pt x="349" y="349"/>
                      </a:lnTo>
                      <a:lnTo>
                        <a:pt x="342" y="352"/>
                      </a:lnTo>
                      <a:lnTo>
                        <a:pt x="336" y="354"/>
                      </a:lnTo>
                      <a:lnTo>
                        <a:pt x="336"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smtClean="0">
                    <a:ln>
                      <a:noFill/>
                    </a:ln>
                    <a:solidFill>
                      <a:prstClr val="black"/>
                    </a:solidFill>
                    <a:effectLst/>
                    <a:uLnTx/>
                    <a:uFillTx/>
                    <a:latin typeface="Calibri"/>
                    <a:ea typeface="+mn-ea"/>
                    <a:cs typeface="+mn-cs"/>
                  </a:endParaRPr>
                </a:p>
              </p:txBody>
            </p:sp>
          </p:grpSp>
        </p:grpSp>
        <p:grpSp>
          <p:nvGrpSpPr>
            <p:cNvPr id="10" name="Group 9"/>
            <p:cNvGrpSpPr/>
            <p:nvPr/>
          </p:nvGrpSpPr>
          <p:grpSpPr>
            <a:xfrm>
              <a:off x="6472043" y="1827416"/>
              <a:ext cx="2376405" cy="430064"/>
              <a:chOff x="509298" y="867060"/>
              <a:chExt cx="3168540" cy="573418"/>
            </a:xfrm>
          </p:grpSpPr>
          <p:sp>
            <p:nvSpPr>
              <p:cNvPr id="17" name="TextBox 16"/>
              <p:cNvSpPr txBox="1"/>
              <p:nvPr/>
            </p:nvSpPr>
            <p:spPr>
              <a:xfrm>
                <a:off x="972457" y="867060"/>
                <a:ext cx="2705381" cy="5211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173776"/>
                    </a:solidFill>
                    <a:effectLst/>
                    <a:uLnTx/>
                    <a:uFillTx/>
                    <a:latin typeface="Calibri Light"/>
                    <a:ea typeface="+mn-ea"/>
                    <a:cs typeface="+mn-cs"/>
                  </a:rPr>
                  <a:t>Transparency</a:t>
                </a:r>
              </a:p>
            </p:txBody>
          </p:sp>
          <p:grpSp>
            <p:nvGrpSpPr>
              <p:cNvPr id="18" name="Check-Box"/>
              <p:cNvGrpSpPr/>
              <p:nvPr/>
            </p:nvGrpSpPr>
            <p:grpSpPr>
              <a:xfrm>
                <a:off x="509298" y="1000835"/>
                <a:ext cx="491173" cy="439643"/>
                <a:chOff x="540393" y="4987303"/>
                <a:chExt cx="654897" cy="586191"/>
              </a:xfrm>
              <a:solidFill>
                <a:sysClr val="windowText" lastClr="000000">
                  <a:lumMod val="85000"/>
                  <a:lumOff val="15000"/>
                </a:sysClr>
              </a:solidFill>
            </p:grpSpPr>
            <p:sp>
              <p:nvSpPr>
                <p:cNvPr id="19" name="Freeform 194"/>
                <p:cNvSpPr>
                  <a:spLocks/>
                </p:cNvSpPr>
                <p:nvPr/>
              </p:nvSpPr>
              <p:spPr bwMode="auto">
                <a:xfrm>
                  <a:off x="664648" y="4998997"/>
                  <a:ext cx="530642" cy="426852"/>
                </a:xfrm>
                <a:custGeom>
                  <a:avLst/>
                  <a:gdLst>
                    <a:gd name="T0" fmla="*/ 96 w 363"/>
                    <a:gd name="T1" fmla="*/ 285 h 292"/>
                    <a:gd name="T2" fmla="*/ 6 w 363"/>
                    <a:gd name="T3" fmla="*/ 194 h 292"/>
                    <a:gd name="T4" fmla="*/ 6 w 363"/>
                    <a:gd name="T5" fmla="*/ 194 h 292"/>
                    <a:gd name="T6" fmla="*/ 1 w 363"/>
                    <a:gd name="T7" fmla="*/ 187 h 292"/>
                    <a:gd name="T8" fmla="*/ 0 w 363"/>
                    <a:gd name="T9" fmla="*/ 181 h 292"/>
                    <a:gd name="T10" fmla="*/ 1 w 363"/>
                    <a:gd name="T11" fmla="*/ 173 h 292"/>
                    <a:gd name="T12" fmla="*/ 6 w 363"/>
                    <a:gd name="T13" fmla="*/ 166 h 292"/>
                    <a:gd name="T14" fmla="*/ 26 w 363"/>
                    <a:gd name="T15" fmla="*/ 147 h 292"/>
                    <a:gd name="T16" fmla="*/ 26 w 363"/>
                    <a:gd name="T17" fmla="*/ 147 h 292"/>
                    <a:gd name="T18" fmla="*/ 32 w 363"/>
                    <a:gd name="T19" fmla="*/ 143 h 292"/>
                    <a:gd name="T20" fmla="*/ 39 w 363"/>
                    <a:gd name="T21" fmla="*/ 142 h 292"/>
                    <a:gd name="T22" fmla="*/ 47 w 363"/>
                    <a:gd name="T23" fmla="*/ 143 h 292"/>
                    <a:gd name="T24" fmla="*/ 53 w 363"/>
                    <a:gd name="T25" fmla="*/ 147 h 292"/>
                    <a:gd name="T26" fmla="*/ 96 w 363"/>
                    <a:gd name="T27" fmla="*/ 191 h 292"/>
                    <a:gd name="T28" fmla="*/ 96 w 363"/>
                    <a:gd name="T29" fmla="*/ 191 h 292"/>
                    <a:gd name="T30" fmla="*/ 102 w 363"/>
                    <a:gd name="T31" fmla="*/ 196 h 292"/>
                    <a:gd name="T32" fmla="*/ 110 w 363"/>
                    <a:gd name="T33" fmla="*/ 197 h 292"/>
                    <a:gd name="T34" fmla="*/ 117 w 363"/>
                    <a:gd name="T35" fmla="*/ 196 h 292"/>
                    <a:gd name="T36" fmla="*/ 123 w 363"/>
                    <a:gd name="T37" fmla="*/ 191 h 292"/>
                    <a:gd name="T38" fmla="*/ 309 w 363"/>
                    <a:gd name="T39" fmla="*/ 5 h 292"/>
                    <a:gd name="T40" fmla="*/ 309 w 363"/>
                    <a:gd name="T41" fmla="*/ 5 h 292"/>
                    <a:gd name="T42" fmla="*/ 316 w 363"/>
                    <a:gd name="T43" fmla="*/ 2 h 292"/>
                    <a:gd name="T44" fmla="*/ 324 w 363"/>
                    <a:gd name="T45" fmla="*/ 0 h 292"/>
                    <a:gd name="T46" fmla="*/ 330 w 363"/>
                    <a:gd name="T47" fmla="*/ 2 h 292"/>
                    <a:gd name="T48" fmla="*/ 337 w 363"/>
                    <a:gd name="T49" fmla="*/ 5 h 292"/>
                    <a:gd name="T50" fmla="*/ 357 w 363"/>
                    <a:gd name="T51" fmla="*/ 24 h 292"/>
                    <a:gd name="T52" fmla="*/ 357 w 363"/>
                    <a:gd name="T53" fmla="*/ 24 h 292"/>
                    <a:gd name="T54" fmla="*/ 361 w 363"/>
                    <a:gd name="T55" fmla="*/ 31 h 292"/>
                    <a:gd name="T56" fmla="*/ 363 w 363"/>
                    <a:gd name="T57" fmla="*/ 39 h 292"/>
                    <a:gd name="T58" fmla="*/ 361 w 363"/>
                    <a:gd name="T59" fmla="*/ 46 h 292"/>
                    <a:gd name="T60" fmla="*/ 357 w 363"/>
                    <a:gd name="T61" fmla="*/ 52 h 292"/>
                    <a:gd name="T62" fmla="*/ 123 w 363"/>
                    <a:gd name="T63" fmla="*/ 285 h 292"/>
                    <a:gd name="T64" fmla="*/ 123 w 363"/>
                    <a:gd name="T65" fmla="*/ 285 h 292"/>
                    <a:gd name="T66" fmla="*/ 117 w 363"/>
                    <a:gd name="T67" fmla="*/ 290 h 292"/>
                    <a:gd name="T68" fmla="*/ 110 w 363"/>
                    <a:gd name="T69" fmla="*/ 292 h 292"/>
                    <a:gd name="T70" fmla="*/ 102 w 363"/>
                    <a:gd name="T71" fmla="*/ 290 h 292"/>
                    <a:gd name="T72" fmla="*/ 96 w 363"/>
                    <a:gd name="T73" fmla="*/ 285 h 292"/>
                    <a:gd name="T74" fmla="*/ 96 w 363"/>
                    <a:gd name="T75" fmla="*/ 28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92">
                      <a:moveTo>
                        <a:pt x="96" y="285"/>
                      </a:moveTo>
                      <a:lnTo>
                        <a:pt x="6" y="194"/>
                      </a:lnTo>
                      <a:lnTo>
                        <a:pt x="6" y="194"/>
                      </a:lnTo>
                      <a:lnTo>
                        <a:pt x="1" y="187"/>
                      </a:lnTo>
                      <a:lnTo>
                        <a:pt x="0" y="181"/>
                      </a:lnTo>
                      <a:lnTo>
                        <a:pt x="1" y="173"/>
                      </a:lnTo>
                      <a:lnTo>
                        <a:pt x="6" y="166"/>
                      </a:lnTo>
                      <a:lnTo>
                        <a:pt x="26" y="147"/>
                      </a:lnTo>
                      <a:lnTo>
                        <a:pt x="26" y="147"/>
                      </a:lnTo>
                      <a:lnTo>
                        <a:pt x="32" y="143"/>
                      </a:lnTo>
                      <a:lnTo>
                        <a:pt x="39" y="142"/>
                      </a:lnTo>
                      <a:lnTo>
                        <a:pt x="47" y="143"/>
                      </a:lnTo>
                      <a:lnTo>
                        <a:pt x="53" y="147"/>
                      </a:lnTo>
                      <a:lnTo>
                        <a:pt x="96" y="191"/>
                      </a:lnTo>
                      <a:lnTo>
                        <a:pt x="96" y="191"/>
                      </a:lnTo>
                      <a:lnTo>
                        <a:pt x="102" y="196"/>
                      </a:lnTo>
                      <a:lnTo>
                        <a:pt x="110" y="197"/>
                      </a:lnTo>
                      <a:lnTo>
                        <a:pt x="117" y="196"/>
                      </a:lnTo>
                      <a:lnTo>
                        <a:pt x="123" y="191"/>
                      </a:lnTo>
                      <a:lnTo>
                        <a:pt x="309" y="5"/>
                      </a:lnTo>
                      <a:lnTo>
                        <a:pt x="309" y="5"/>
                      </a:lnTo>
                      <a:lnTo>
                        <a:pt x="316" y="2"/>
                      </a:lnTo>
                      <a:lnTo>
                        <a:pt x="324" y="0"/>
                      </a:lnTo>
                      <a:lnTo>
                        <a:pt x="330" y="2"/>
                      </a:lnTo>
                      <a:lnTo>
                        <a:pt x="337" y="5"/>
                      </a:lnTo>
                      <a:lnTo>
                        <a:pt x="357" y="24"/>
                      </a:lnTo>
                      <a:lnTo>
                        <a:pt x="357" y="24"/>
                      </a:lnTo>
                      <a:lnTo>
                        <a:pt x="361" y="31"/>
                      </a:lnTo>
                      <a:lnTo>
                        <a:pt x="363" y="39"/>
                      </a:lnTo>
                      <a:lnTo>
                        <a:pt x="361" y="46"/>
                      </a:lnTo>
                      <a:lnTo>
                        <a:pt x="357" y="52"/>
                      </a:lnTo>
                      <a:lnTo>
                        <a:pt x="123" y="285"/>
                      </a:lnTo>
                      <a:lnTo>
                        <a:pt x="123" y="285"/>
                      </a:lnTo>
                      <a:lnTo>
                        <a:pt x="117" y="290"/>
                      </a:lnTo>
                      <a:lnTo>
                        <a:pt x="110" y="292"/>
                      </a:lnTo>
                      <a:lnTo>
                        <a:pt x="102" y="290"/>
                      </a:lnTo>
                      <a:lnTo>
                        <a:pt x="96" y="285"/>
                      </a:lnTo>
                      <a:lnTo>
                        <a:pt x="9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smtClean="0">
                    <a:ln>
                      <a:noFill/>
                    </a:ln>
                    <a:solidFill>
                      <a:prstClr val="black"/>
                    </a:solidFill>
                    <a:effectLst/>
                    <a:uLnTx/>
                    <a:uFillTx/>
                    <a:latin typeface="Calibri"/>
                    <a:ea typeface="+mn-ea"/>
                    <a:cs typeface="+mn-cs"/>
                  </a:endParaRPr>
                </a:p>
              </p:txBody>
            </p:sp>
            <p:sp>
              <p:nvSpPr>
                <p:cNvPr id="20" name="Freeform 195"/>
                <p:cNvSpPr>
                  <a:spLocks/>
                </p:cNvSpPr>
                <p:nvPr/>
              </p:nvSpPr>
              <p:spPr bwMode="auto">
                <a:xfrm>
                  <a:off x="540393" y="4987303"/>
                  <a:ext cx="586191" cy="586191"/>
                </a:xfrm>
                <a:custGeom>
                  <a:avLst/>
                  <a:gdLst>
                    <a:gd name="T0" fmla="*/ 67 w 401"/>
                    <a:gd name="T1" fmla="*/ 354 h 401"/>
                    <a:gd name="T2" fmla="*/ 59 w 401"/>
                    <a:gd name="T3" fmla="*/ 352 h 401"/>
                    <a:gd name="T4" fmla="*/ 49 w 401"/>
                    <a:gd name="T5" fmla="*/ 342 h 401"/>
                    <a:gd name="T6" fmla="*/ 47 w 401"/>
                    <a:gd name="T7" fmla="*/ 65 h 401"/>
                    <a:gd name="T8" fmla="*/ 49 w 401"/>
                    <a:gd name="T9" fmla="*/ 58 h 401"/>
                    <a:gd name="T10" fmla="*/ 59 w 401"/>
                    <a:gd name="T11" fmla="*/ 47 h 401"/>
                    <a:gd name="T12" fmla="*/ 316 w 401"/>
                    <a:gd name="T13" fmla="*/ 45 h 401"/>
                    <a:gd name="T14" fmla="*/ 323 w 401"/>
                    <a:gd name="T15" fmla="*/ 44 h 401"/>
                    <a:gd name="T16" fmla="*/ 337 w 401"/>
                    <a:gd name="T17" fmla="*/ 32 h 401"/>
                    <a:gd name="T18" fmla="*/ 341 w 401"/>
                    <a:gd name="T19" fmla="*/ 27 h 401"/>
                    <a:gd name="T20" fmla="*/ 344 w 401"/>
                    <a:gd name="T21" fmla="*/ 16 h 401"/>
                    <a:gd name="T22" fmla="*/ 339 w 401"/>
                    <a:gd name="T23" fmla="*/ 6 h 401"/>
                    <a:gd name="T24" fmla="*/ 329 w 401"/>
                    <a:gd name="T25" fmla="*/ 0 h 401"/>
                    <a:gd name="T26" fmla="*/ 19 w 401"/>
                    <a:gd name="T27" fmla="*/ 0 h 401"/>
                    <a:gd name="T28" fmla="*/ 11 w 401"/>
                    <a:gd name="T29" fmla="*/ 0 h 401"/>
                    <a:gd name="T30" fmla="*/ 2 w 401"/>
                    <a:gd name="T31" fmla="*/ 11 h 401"/>
                    <a:gd name="T32" fmla="*/ 0 w 401"/>
                    <a:gd name="T33" fmla="*/ 381 h 401"/>
                    <a:gd name="T34" fmla="*/ 2 w 401"/>
                    <a:gd name="T35" fmla="*/ 389 h 401"/>
                    <a:gd name="T36" fmla="*/ 11 w 401"/>
                    <a:gd name="T37" fmla="*/ 399 h 401"/>
                    <a:gd name="T38" fmla="*/ 381 w 401"/>
                    <a:gd name="T39" fmla="*/ 401 h 401"/>
                    <a:gd name="T40" fmla="*/ 389 w 401"/>
                    <a:gd name="T41" fmla="*/ 399 h 401"/>
                    <a:gd name="T42" fmla="*/ 401 w 401"/>
                    <a:gd name="T43" fmla="*/ 389 h 401"/>
                    <a:gd name="T44" fmla="*/ 401 w 401"/>
                    <a:gd name="T45" fmla="*/ 186 h 401"/>
                    <a:gd name="T46" fmla="*/ 401 w 401"/>
                    <a:gd name="T47" fmla="*/ 181 h 401"/>
                    <a:gd name="T48" fmla="*/ 394 w 401"/>
                    <a:gd name="T49" fmla="*/ 171 h 401"/>
                    <a:gd name="T50" fmla="*/ 385 w 401"/>
                    <a:gd name="T51" fmla="*/ 166 h 401"/>
                    <a:gd name="T52" fmla="*/ 373 w 401"/>
                    <a:gd name="T53" fmla="*/ 169 h 401"/>
                    <a:gd name="T54" fmla="*/ 360 w 401"/>
                    <a:gd name="T55" fmla="*/ 181 h 401"/>
                    <a:gd name="T56" fmla="*/ 357 w 401"/>
                    <a:gd name="T57" fmla="*/ 186 h 401"/>
                    <a:gd name="T58" fmla="*/ 355 w 401"/>
                    <a:gd name="T59" fmla="*/ 334 h 401"/>
                    <a:gd name="T60" fmla="*/ 354 w 401"/>
                    <a:gd name="T61" fmla="*/ 342 h 401"/>
                    <a:gd name="T62" fmla="*/ 342 w 401"/>
                    <a:gd name="T63" fmla="*/ 352 h 401"/>
                    <a:gd name="T64" fmla="*/ 336 w 401"/>
                    <a:gd name="T65" fmla="*/ 35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401">
                      <a:moveTo>
                        <a:pt x="336" y="354"/>
                      </a:moveTo>
                      <a:lnTo>
                        <a:pt x="67" y="354"/>
                      </a:lnTo>
                      <a:lnTo>
                        <a:pt x="67" y="354"/>
                      </a:lnTo>
                      <a:lnTo>
                        <a:pt x="59" y="352"/>
                      </a:lnTo>
                      <a:lnTo>
                        <a:pt x="52" y="349"/>
                      </a:lnTo>
                      <a:lnTo>
                        <a:pt x="49" y="342"/>
                      </a:lnTo>
                      <a:lnTo>
                        <a:pt x="47" y="334"/>
                      </a:lnTo>
                      <a:lnTo>
                        <a:pt x="47" y="65"/>
                      </a:lnTo>
                      <a:lnTo>
                        <a:pt x="47" y="65"/>
                      </a:lnTo>
                      <a:lnTo>
                        <a:pt x="49" y="58"/>
                      </a:lnTo>
                      <a:lnTo>
                        <a:pt x="52" y="52"/>
                      </a:lnTo>
                      <a:lnTo>
                        <a:pt x="59" y="47"/>
                      </a:lnTo>
                      <a:lnTo>
                        <a:pt x="67" y="45"/>
                      </a:lnTo>
                      <a:lnTo>
                        <a:pt x="316" y="45"/>
                      </a:lnTo>
                      <a:lnTo>
                        <a:pt x="316" y="45"/>
                      </a:lnTo>
                      <a:lnTo>
                        <a:pt x="323" y="44"/>
                      </a:lnTo>
                      <a:lnTo>
                        <a:pt x="329" y="41"/>
                      </a:lnTo>
                      <a:lnTo>
                        <a:pt x="337" y="32"/>
                      </a:lnTo>
                      <a:lnTo>
                        <a:pt x="337" y="32"/>
                      </a:lnTo>
                      <a:lnTo>
                        <a:pt x="341" y="27"/>
                      </a:lnTo>
                      <a:lnTo>
                        <a:pt x="344" y="23"/>
                      </a:lnTo>
                      <a:lnTo>
                        <a:pt x="344" y="16"/>
                      </a:lnTo>
                      <a:lnTo>
                        <a:pt x="342" y="11"/>
                      </a:lnTo>
                      <a:lnTo>
                        <a:pt x="339" y="6"/>
                      </a:lnTo>
                      <a:lnTo>
                        <a:pt x="336" y="3"/>
                      </a:lnTo>
                      <a:lnTo>
                        <a:pt x="329" y="0"/>
                      </a:lnTo>
                      <a:lnTo>
                        <a:pt x="324" y="0"/>
                      </a:lnTo>
                      <a:lnTo>
                        <a:pt x="19" y="0"/>
                      </a:lnTo>
                      <a:lnTo>
                        <a:pt x="19" y="0"/>
                      </a:lnTo>
                      <a:lnTo>
                        <a:pt x="11" y="0"/>
                      </a:lnTo>
                      <a:lnTo>
                        <a:pt x="5" y="5"/>
                      </a:lnTo>
                      <a:lnTo>
                        <a:pt x="2" y="11"/>
                      </a:lnTo>
                      <a:lnTo>
                        <a:pt x="0" y="19"/>
                      </a:lnTo>
                      <a:lnTo>
                        <a:pt x="0" y="381"/>
                      </a:lnTo>
                      <a:lnTo>
                        <a:pt x="0" y="381"/>
                      </a:lnTo>
                      <a:lnTo>
                        <a:pt x="2" y="389"/>
                      </a:lnTo>
                      <a:lnTo>
                        <a:pt x="5" y="396"/>
                      </a:lnTo>
                      <a:lnTo>
                        <a:pt x="11" y="399"/>
                      </a:lnTo>
                      <a:lnTo>
                        <a:pt x="19" y="401"/>
                      </a:lnTo>
                      <a:lnTo>
                        <a:pt x="381" y="401"/>
                      </a:lnTo>
                      <a:lnTo>
                        <a:pt x="381" y="401"/>
                      </a:lnTo>
                      <a:lnTo>
                        <a:pt x="389" y="399"/>
                      </a:lnTo>
                      <a:lnTo>
                        <a:pt x="396" y="396"/>
                      </a:lnTo>
                      <a:lnTo>
                        <a:pt x="401" y="389"/>
                      </a:lnTo>
                      <a:lnTo>
                        <a:pt x="401" y="381"/>
                      </a:lnTo>
                      <a:lnTo>
                        <a:pt x="401" y="186"/>
                      </a:lnTo>
                      <a:lnTo>
                        <a:pt x="401" y="186"/>
                      </a:lnTo>
                      <a:lnTo>
                        <a:pt x="401" y="181"/>
                      </a:lnTo>
                      <a:lnTo>
                        <a:pt x="398" y="174"/>
                      </a:lnTo>
                      <a:lnTo>
                        <a:pt x="394" y="171"/>
                      </a:lnTo>
                      <a:lnTo>
                        <a:pt x="389" y="168"/>
                      </a:lnTo>
                      <a:lnTo>
                        <a:pt x="385" y="166"/>
                      </a:lnTo>
                      <a:lnTo>
                        <a:pt x="378" y="166"/>
                      </a:lnTo>
                      <a:lnTo>
                        <a:pt x="373" y="169"/>
                      </a:lnTo>
                      <a:lnTo>
                        <a:pt x="368" y="173"/>
                      </a:lnTo>
                      <a:lnTo>
                        <a:pt x="360" y="181"/>
                      </a:lnTo>
                      <a:lnTo>
                        <a:pt x="360" y="181"/>
                      </a:lnTo>
                      <a:lnTo>
                        <a:pt x="357" y="186"/>
                      </a:lnTo>
                      <a:lnTo>
                        <a:pt x="355" y="194"/>
                      </a:lnTo>
                      <a:lnTo>
                        <a:pt x="355" y="334"/>
                      </a:lnTo>
                      <a:lnTo>
                        <a:pt x="355" y="334"/>
                      </a:lnTo>
                      <a:lnTo>
                        <a:pt x="354" y="342"/>
                      </a:lnTo>
                      <a:lnTo>
                        <a:pt x="349" y="349"/>
                      </a:lnTo>
                      <a:lnTo>
                        <a:pt x="342" y="352"/>
                      </a:lnTo>
                      <a:lnTo>
                        <a:pt x="336" y="354"/>
                      </a:lnTo>
                      <a:lnTo>
                        <a:pt x="336"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smtClean="0">
                    <a:ln>
                      <a:noFill/>
                    </a:ln>
                    <a:solidFill>
                      <a:prstClr val="black"/>
                    </a:solidFill>
                    <a:effectLst/>
                    <a:uLnTx/>
                    <a:uFillTx/>
                    <a:latin typeface="Calibri"/>
                    <a:ea typeface="+mn-ea"/>
                    <a:cs typeface="+mn-cs"/>
                  </a:endParaRPr>
                </a:p>
              </p:txBody>
            </p:sp>
          </p:grpSp>
        </p:grpSp>
        <p:grpSp>
          <p:nvGrpSpPr>
            <p:cNvPr id="11" name="Group 10"/>
            <p:cNvGrpSpPr/>
            <p:nvPr/>
          </p:nvGrpSpPr>
          <p:grpSpPr>
            <a:xfrm>
              <a:off x="6467851" y="3818250"/>
              <a:ext cx="2376405" cy="430063"/>
              <a:chOff x="509298" y="867060"/>
              <a:chExt cx="3168540" cy="573418"/>
            </a:xfrm>
          </p:grpSpPr>
          <p:sp>
            <p:nvSpPr>
              <p:cNvPr id="13" name="TextBox 12"/>
              <p:cNvSpPr txBox="1"/>
              <p:nvPr/>
            </p:nvSpPr>
            <p:spPr>
              <a:xfrm>
                <a:off x="972457" y="867060"/>
                <a:ext cx="2705381" cy="5211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a:solidFill>
                      <a:srgbClr val="173776"/>
                    </a:solidFill>
                    <a:latin typeface="Calibri Light"/>
                  </a:rPr>
                  <a:t>Inspection</a:t>
                </a:r>
              </a:p>
            </p:txBody>
          </p:sp>
          <p:grpSp>
            <p:nvGrpSpPr>
              <p:cNvPr id="14" name="Check-Box"/>
              <p:cNvGrpSpPr/>
              <p:nvPr/>
            </p:nvGrpSpPr>
            <p:grpSpPr>
              <a:xfrm>
                <a:off x="509298" y="1000835"/>
                <a:ext cx="491173" cy="439643"/>
                <a:chOff x="540393" y="4987303"/>
                <a:chExt cx="654897" cy="586191"/>
              </a:xfrm>
              <a:solidFill>
                <a:sysClr val="windowText" lastClr="000000">
                  <a:lumMod val="85000"/>
                  <a:lumOff val="15000"/>
                </a:sysClr>
              </a:solidFill>
            </p:grpSpPr>
            <p:sp>
              <p:nvSpPr>
                <p:cNvPr id="15" name="Freeform 194"/>
                <p:cNvSpPr>
                  <a:spLocks/>
                </p:cNvSpPr>
                <p:nvPr/>
              </p:nvSpPr>
              <p:spPr bwMode="auto">
                <a:xfrm>
                  <a:off x="664648" y="4998997"/>
                  <a:ext cx="530642" cy="426852"/>
                </a:xfrm>
                <a:custGeom>
                  <a:avLst/>
                  <a:gdLst>
                    <a:gd name="T0" fmla="*/ 96 w 363"/>
                    <a:gd name="T1" fmla="*/ 285 h 292"/>
                    <a:gd name="T2" fmla="*/ 6 w 363"/>
                    <a:gd name="T3" fmla="*/ 194 h 292"/>
                    <a:gd name="T4" fmla="*/ 6 w 363"/>
                    <a:gd name="T5" fmla="*/ 194 h 292"/>
                    <a:gd name="T6" fmla="*/ 1 w 363"/>
                    <a:gd name="T7" fmla="*/ 187 h 292"/>
                    <a:gd name="T8" fmla="*/ 0 w 363"/>
                    <a:gd name="T9" fmla="*/ 181 h 292"/>
                    <a:gd name="T10" fmla="*/ 1 w 363"/>
                    <a:gd name="T11" fmla="*/ 173 h 292"/>
                    <a:gd name="T12" fmla="*/ 6 w 363"/>
                    <a:gd name="T13" fmla="*/ 166 h 292"/>
                    <a:gd name="T14" fmla="*/ 26 w 363"/>
                    <a:gd name="T15" fmla="*/ 147 h 292"/>
                    <a:gd name="T16" fmla="*/ 26 w 363"/>
                    <a:gd name="T17" fmla="*/ 147 h 292"/>
                    <a:gd name="T18" fmla="*/ 32 w 363"/>
                    <a:gd name="T19" fmla="*/ 143 h 292"/>
                    <a:gd name="T20" fmla="*/ 39 w 363"/>
                    <a:gd name="T21" fmla="*/ 142 h 292"/>
                    <a:gd name="T22" fmla="*/ 47 w 363"/>
                    <a:gd name="T23" fmla="*/ 143 h 292"/>
                    <a:gd name="T24" fmla="*/ 53 w 363"/>
                    <a:gd name="T25" fmla="*/ 147 h 292"/>
                    <a:gd name="T26" fmla="*/ 96 w 363"/>
                    <a:gd name="T27" fmla="*/ 191 h 292"/>
                    <a:gd name="T28" fmla="*/ 96 w 363"/>
                    <a:gd name="T29" fmla="*/ 191 h 292"/>
                    <a:gd name="T30" fmla="*/ 102 w 363"/>
                    <a:gd name="T31" fmla="*/ 196 h 292"/>
                    <a:gd name="T32" fmla="*/ 110 w 363"/>
                    <a:gd name="T33" fmla="*/ 197 h 292"/>
                    <a:gd name="T34" fmla="*/ 117 w 363"/>
                    <a:gd name="T35" fmla="*/ 196 h 292"/>
                    <a:gd name="T36" fmla="*/ 123 w 363"/>
                    <a:gd name="T37" fmla="*/ 191 h 292"/>
                    <a:gd name="T38" fmla="*/ 309 w 363"/>
                    <a:gd name="T39" fmla="*/ 5 h 292"/>
                    <a:gd name="T40" fmla="*/ 309 w 363"/>
                    <a:gd name="T41" fmla="*/ 5 h 292"/>
                    <a:gd name="T42" fmla="*/ 316 w 363"/>
                    <a:gd name="T43" fmla="*/ 2 h 292"/>
                    <a:gd name="T44" fmla="*/ 324 w 363"/>
                    <a:gd name="T45" fmla="*/ 0 h 292"/>
                    <a:gd name="T46" fmla="*/ 330 w 363"/>
                    <a:gd name="T47" fmla="*/ 2 h 292"/>
                    <a:gd name="T48" fmla="*/ 337 w 363"/>
                    <a:gd name="T49" fmla="*/ 5 h 292"/>
                    <a:gd name="T50" fmla="*/ 357 w 363"/>
                    <a:gd name="T51" fmla="*/ 24 h 292"/>
                    <a:gd name="T52" fmla="*/ 357 w 363"/>
                    <a:gd name="T53" fmla="*/ 24 h 292"/>
                    <a:gd name="T54" fmla="*/ 361 w 363"/>
                    <a:gd name="T55" fmla="*/ 31 h 292"/>
                    <a:gd name="T56" fmla="*/ 363 w 363"/>
                    <a:gd name="T57" fmla="*/ 39 h 292"/>
                    <a:gd name="T58" fmla="*/ 361 w 363"/>
                    <a:gd name="T59" fmla="*/ 46 h 292"/>
                    <a:gd name="T60" fmla="*/ 357 w 363"/>
                    <a:gd name="T61" fmla="*/ 52 h 292"/>
                    <a:gd name="T62" fmla="*/ 123 w 363"/>
                    <a:gd name="T63" fmla="*/ 285 h 292"/>
                    <a:gd name="T64" fmla="*/ 123 w 363"/>
                    <a:gd name="T65" fmla="*/ 285 h 292"/>
                    <a:gd name="T66" fmla="*/ 117 w 363"/>
                    <a:gd name="T67" fmla="*/ 290 h 292"/>
                    <a:gd name="T68" fmla="*/ 110 w 363"/>
                    <a:gd name="T69" fmla="*/ 292 h 292"/>
                    <a:gd name="T70" fmla="*/ 102 w 363"/>
                    <a:gd name="T71" fmla="*/ 290 h 292"/>
                    <a:gd name="T72" fmla="*/ 96 w 363"/>
                    <a:gd name="T73" fmla="*/ 285 h 292"/>
                    <a:gd name="T74" fmla="*/ 96 w 363"/>
                    <a:gd name="T75" fmla="*/ 28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92">
                      <a:moveTo>
                        <a:pt x="96" y="285"/>
                      </a:moveTo>
                      <a:lnTo>
                        <a:pt x="6" y="194"/>
                      </a:lnTo>
                      <a:lnTo>
                        <a:pt x="6" y="194"/>
                      </a:lnTo>
                      <a:lnTo>
                        <a:pt x="1" y="187"/>
                      </a:lnTo>
                      <a:lnTo>
                        <a:pt x="0" y="181"/>
                      </a:lnTo>
                      <a:lnTo>
                        <a:pt x="1" y="173"/>
                      </a:lnTo>
                      <a:lnTo>
                        <a:pt x="6" y="166"/>
                      </a:lnTo>
                      <a:lnTo>
                        <a:pt x="26" y="147"/>
                      </a:lnTo>
                      <a:lnTo>
                        <a:pt x="26" y="147"/>
                      </a:lnTo>
                      <a:lnTo>
                        <a:pt x="32" y="143"/>
                      </a:lnTo>
                      <a:lnTo>
                        <a:pt x="39" y="142"/>
                      </a:lnTo>
                      <a:lnTo>
                        <a:pt x="47" y="143"/>
                      </a:lnTo>
                      <a:lnTo>
                        <a:pt x="53" y="147"/>
                      </a:lnTo>
                      <a:lnTo>
                        <a:pt x="96" y="191"/>
                      </a:lnTo>
                      <a:lnTo>
                        <a:pt x="96" y="191"/>
                      </a:lnTo>
                      <a:lnTo>
                        <a:pt x="102" y="196"/>
                      </a:lnTo>
                      <a:lnTo>
                        <a:pt x="110" y="197"/>
                      </a:lnTo>
                      <a:lnTo>
                        <a:pt x="117" y="196"/>
                      </a:lnTo>
                      <a:lnTo>
                        <a:pt x="123" y="191"/>
                      </a:lnTo>
                      <a:lnTo>
                        <a:pt x="309" y="5"/>
                      </a:lnTo>
                      <a:lnTo>
                        <a:pt x="309" y="5"/>
                      </a:lnTo>
                      <a:lnTo>
                        <a:pt x="316" y="2"/>
                      </a:lnTo>
                      <a:lnTo>
                        <a:pt x="324" y="0"/>
                      </a:lnTo>
                      <a:lnTo>
                        <a:pt x="330" y="2"/>
                      </a:lnTo>
                      <a:lnTo>
                        <a:pt x="337" y="5"/>
                      </a:lnTo>
                      <a:lnTo>
                        <a:pt x="357" y="24"/>
                      </a:lnTo>
                      <a:lnTo>
                        <a:pt x="357" y="24"/>
                      </a:lnTo>
                      <a:lnTo>
                        <a:pt x="361" y="31"/>
                      </a:lnTo>
                      <a:lnTo>
                        <a:pt x="363" y="39"/>
                      </a:lnTo>
                      <a:lnTo>
                        <a:pt x="361" y="46"/>
                      </a:lnTo>
                      <a:lnTo>
                        <a:pt x="357" y="52"/>
                      </a:lnTo>
                      <a:lnTo>
                        <a:pt x="123" y="285"/>
                      </a:lnTo>
                      <a:lnTo>
                        <a:pt x="123" y="285"/>
                      </a:lnTo>
                      <a:lnTo>
                        <a:pt x="117" y="290"/>
                      </a:lnTo>
                      <a:lnTo>
                        <a:pt x="110" y="292"/>
                      </a:lnTo>
                      <a:lnTo>
                        <a:pt x="102" y="290"/>
                      </a:lnTo>
                      <a:lnTo>
                        <a:pt x="96" y="285"/>
                      </a:lnTo>
                      <a:lnTo>
                        <a:pt x="9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smtClean="0">
                    <a:ln>
                      <a:noFill/>
                    </a:ln>
                    <a:solidFill>
                      <a:prstClr val="black"/>
                    </a:solidFill>
                    <a:effectLst/>
                    <a:uLnTx/>
                    <a:uFillTx/>
                    <a:latin typeface="Calibri"/>
                    <a:ea typeface="+mn-ea"/>
                    <a:cs typeface="+mn-cs"/>
                  </a:endParaRPr>
                </a:p>
              </p:txBody>
            </p:sp>
            <p:sp>
              <p:nvSpPr>
                <p:cNvPr id="16" name="Freeform 195"/>
                <p:cNvSpPr>
                  <a:spLocks/>
                </p:cNvSpPr>
                <p:nvPr/>
              </p:nvSpPr>
              <p:spPr bwMode="auto">
                <a:xfrm>
                  <a:off x="540393" y="4987303"/>
                  <a:ext cx="586191" cy="586191"/>
                </a:xfrm>
                <a:custGeom>
                  <a:avLst/>
                  <a:gdLst>
                    <a:gd name="T0" fmla="*/ 67 w 401"/>
                    <a:gd name="T1" fmla="*/ 354 h 401"/>
                    <a:gd name="T2" fmla="*/ 59 w 401"/>
                    <a:gd name="T3" fmla="*/ 352 h 401"/>
                    <a:gd name="T4" fmla="*/ 49 w 401"/>
                    <a:gd name="T5" fmla="*/ 342 h 401"/>
                    <a:gd name="T6" fmla="*/ 47 w 401"/>
                    <a:gd name="T7" fmla="*/ 65 h 401"/>
                    <a:gd name="T8" fmla="*/ 49 w 401"/>
                    <a:gd name="T9" fmla="*/ 58 h 401"/>
                    <a:gd name="T10" fmla="*/ 59 w 401"/>
                    <a:gd name="T11" fmla="*/ 47 h 401"/>
                    <a:gd name="T12" fmla="*/ 316 w 401"/>
                    <a:gd name="T13" fmla="*/ 45 h 401"/>
                    <a:gd name="T14" fmla="*/ 323 w 401"/>
                    <a:gd name="T15" fmla="*/ 44 h 401"/>
                    <a:gd name="T16" fmla="*/ 337 w 401"/>
                    <a:gd name="T17" fmla="*/ 32 h 401"/>
                    <a:gd name="T18" fmla="*/ 341 w 401"/>
                    <a:gd name="T19" fmla="*/ 27 h 401"/>
                    <a:gd name="T20" fmla="*/ 344 w 401"/>
                    <a:gd name="T21" fmla="*/ 16 h 401"/>
                    <a:gd name="T22" fmla="*/ 339 w 401"/>
                    <a:gd name="T23" fmla="*/ 6 h 401"/>
                    <a:gd name="T24" fmla="*/ 329 w 401"/>
                    <a:gd name="T25" fmla="*/ 0 h 401"/>
                    <a:gd name="T26" fmla="*/ 19 w 401"/>
                    <a:gd name="T27" fmla="*/ 0 h 401"/>
                    <a:gd name="T28" fmla="*/ 11 w 401"/>
                    <a:gd name="T29" fmla="*/ 0 h 401"/>
                    <a:gd name="T30" fmla="*/ 2 w 401"/>
                    <a:gd name="T31" fmla="*/ 11 h 401"/>
                    <a:gd name="T32" fmla="*/ 0 w 401"/>
                    <a:gd name="T33" fmla="*/ 381 h 401"/>
                    <a:gd name="T34" fmla="*/ 2 w 401"/>
                    <a:gd name="T35" fmla="*/ 389 h 401"/>
                    <a:gd name="T36" fmla="*/ 11 w 401"/>
                    <a:gd name="T37" fmla="*/ 399 h 401"/>
                    <a:gd name="T38" fmla="*/ 381 w 401"/>
                    <a:gd name="T39" fmla="*/ 401 h 401"/>
                    <a:gd name="T40" fmla="*/ 389 w 401"/>
                    <a:gd name="T41" fmla="*/ 399 h 401"/>
                    <a:gd name="T42" fmla="*/ 401 w 401"/>
                    <a:gd name="T43" fmla="*/ 389 h 401"/>
                    <a:gd name="T44" fmla="*/ 401 w 401"/>
                    <a:gd name="T45" fmla="*/ 186 h 401"/>
                    <a:gd name="T46" fmla="*/ 401 w 401"/>
                    <a:gd name="T47" fmla="*/ 181 h 401"/>
                    <a:gd name="T48" fmla="*/ 394 w 401"/>
                    <a:gd name="T49" fmla="*/ 171 h 401"/>
                    <a:gd name="T50" fmla="*/ 385 w 401"/>
                    <a:gd name="T51" fmla="*/ 166 h 401"/>
                    <a:gd name="T52" fmla="*/ 373 w 401"/>
                    <a:gd name="T53" fmla="*/ 169 h 401"/>
                    <a:gd name="T54" fmla="*/ 360 w 401"/>
                    <a:gd name="T55" fmla="*/ 181 h 401"/>
                    <a:gd name="T56" fmla="*/ 357 w 401"/>
                    <a:gd name="T57" fmla="*/ 186 h 401"/>
                    <a:gd name="T58" fmla="*/ 355 w 401"/>
                    <a:gd name="T59" fmla="*/ 334 h 401"/>
                    <a:gd name="T60" fmla="*/ 354 w 401"/>
                    <a:gd name="T61" fmla="*/ 342 h 401"/>
                    <a:gd name="T62" fmla="*/ 342 w 401"/>
                    <a:gd name="T63" fmla="*/ 352 h 401"/>
                    <a:gd name="T64" fmla="*/ 336 w 401"/>
                    <a:gd name="T65" fmla="*/ 35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401">
                      <a:moveTo>
                        <a:pt x="336" y="354"/>
                      </a:moveTo>
                      <a:lnTo>
                        <a:pt x="67" y="354"/>
                      </a:lnTo>
                      <a:lnTo>
                        <a:pt x="67" y="354"/>
                      </a:lnTo>
                      <a:lnTo>
                        <a:pt x="59" y="352"/>
                      </a:lnTo>
                      <a:lnTo>
                        <a:pt x="52" y="349"/>
                      </a:lnTo>
                      <a:lnTo>
                        <a:pt x="49" y="342"/>
                      </a:lnTo>
                      <a:lnTo>
                        <a:pt x="47" y="334"/>
                      </a:lnTo>
                      <a:lnTo>
                        <a:pt x="47" y="65"/>
                      </a:lnTo>
                      <a:lnTo>
                        <a:pt x="47" y="65"/>
                      </a:lnTo>
                      <a:lnTo>
                        <a:pt x="49" y="58"/>
                      </a:lnTo>
                      <a:lnTo>
                        <a:pt x="52" y="52"/>
                      </a:lnTo>
                      <a:lnTo>
                        <a:pt x="59" y="47"/>
                      </a:lnTo>
                      <a:lnTo>
                        <a:pt x="67" y="45"/>
                      </a:lnTo>
                      <a:lnTo>
                        <a:pt x="316" y="45"/>
                      </a:lnTo>
                      <a:lnTo>
                        <a:pt x="316" y="45"/>
                      </a:lnTo>
                      <a:lnTo>
                        <a:pt x="323" y="44"/>
                      </a:lnTo>
                      <a:lnTo>
                        <a:pt x="329" y="41"/>
                      </a:lnTo>
                      <a:lnTo>
                        <a:pt x="337" y="32"/>
                      </a:lnTo>
                      <a:lnTo>
                        <a:pt x="337" y="32"/>
                      </a:lnTo>
                      <a:lnTo>
                        <a:pt x="341" y="27"/>
                      </a:lnTo>
                      <a:lnTo>
                        <a:pt x="344" y="23"/>
                      </a:lnTo>
                      <a:lnTo>
                        <a:pt x="344" y="16"/>
                      </a:lnTo>
                      <a:lnTo>
                        <a:pt x="342" y="11"/>
                      </a:lnTo>
                      <a:lnTo>
                        <a:pt x="339" y="6"/>
                      </a:lnTo>
                      <a:lnTo>
                        <a:pt x="336" y="3"/>
                      </a:lnTo>
                      <a:lnTo>
                        <a:pt x="329" y="0"/>
                      </a:lnTo>
                      <a:lnTo>
                        <a:pt x="324" y="0"/>
                      </a:lnTo>
                      <a:lnTo>
                        <a:pt x="19" y="0"/>
                      </a:lnTo>
                      <a:lnTo>
                        <a:pt x="19" y="0"/>
                      </a:lnTo>
                      <a:lnTo>
                        <a:pt x="11" y="0"/>
                      </a:lnTo>
                      <a:lnTo>
                        <a:pt x="5" y="5"/>
                      </a:lnTo>
                      <a:lnTo>
                        <a:pt x="2" y="11"/>
                      </a:lnTo>
                      <a:lnTo>
                        <a:pt x="0" y="19"/>
                      </a:lnTo>
                      <a:lnTo>
                        <a:pt x="0" y="381"/>
                      </a:lnTo>
                      <a:lnTo>
                        <a:pt x="0" y="381"/>
                      </a:lnTo>
                      <a:lnTo>
                        <a:pt x="2" y="389"/>
                      </a:lnTo>
                      <a:lnTo>
                        <a:pt x="5" y="396"/>
                      </a:lnTo>
                      <a:lnTo>
                        <a:pt x="11" y="399"/>
                      </a:lnTo>
                      <a:lnTo>
                        <a:pt x="19" y="401"/>
                      </a:lnTo>
                      <a:lnTo>
                        <a:pt x="381" y="401"/>
                      </a:lnTo>
                      <a:lnTo>
                        <a:pt x="381" y="401"/>
                      </a:lnTo>
                      <a:lnTo>
                        <a:pt x="389" y="399"/>
                      </a:lnTo>
                      <a:lnTo>
                        <a:pt x="396" y="396"/>
                      </a:lnTo>
                      <a:lnTo>
                        <a:pt x="401" y="389"/>
                      </a:lnTo>
                      <a:lnTo>
                        <a:pt x="401" y="381"/>
                      </a:lnTo>
                      <a:lnTo>
                        <a:pt x="401" y="186"/>
                      </a:lnTo>
                      <a:lnTo>
                        <a:pt x="401" y="186"/>
                      </a:lnTo>
                      <a:lnTo>
                        <a:pt x="401" y="181"/>
                      </a:lnTo>
                      <a:lnTo>
                        <a:pt x="398" y="174"/>
                      </a:lnTo>
                      <a:lnTo>
                        <a:pt x="394" y="171"/>
                      </a:lnTo>
                      <a:lnTo>
                        <a:pt x="389" y="168"/>
                      </a:lnTo>
                      <a:lnTo>
                        <a:pt x="385" y="166"/>
                      </a:lnTo>
                      <a:lnTo>
                        <a:pt x="378" y="166"/>
                      </a:lnTo>
                      <a:lnTo>
                        <a:pt x="373" y="169"/>
                      </a:lnTo>
                      <a:lnTo>
                        <a:pt x="368" y="173"/>
                      </a:lnTo>
                      <a:lnTo>
                        <a:pt x="360" y="181"/>
                      </a:lnTo>
                      <a:lnTo>
                        <a:pt x="360" y="181"/>
                      </a:lnTo>
                      <a:lnTo>
                        <a:pt x="357" y="186"/>
                      </a:lnTo>
                      <a:lnTo>
                        <a:pt x="355" y="194"/>
                      </a:lnTo>
                      <a:lnTo>
                        <a:pt x="355" y="334"/>
                      </a:lnTo>
                      <a:lnTo>
                        <a:pt x="355" y="334"/>
                      </a:lnTo>
                      <a:lnTo>
                        <a:pt x="354" y="342"/>
                      </a:lnTo>
                      <a:lnTo>
                        <a:pt x="349" y="349"/>
                      </a:lnTo>
                      <a:lnTo>
                        <a:pt x="342" y="352"/>
                      </a:lnTo>
                      <a:lnTo>
                        <a:pt x="336" y="354"/>
                      </a:lnTo>
                      <a:lnTo>
                        <a:pt x="336"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smtClean="0">
                    <a:ln>
                      <a:noFill/>
                    </a:ln>
                    <a:solidFill>
                      <a:prstClr val="black"/>
                    </a:solidFill>
                    <a:effectLst/>
                    <a:uLnTx/>
                    <a:uFillTx/>
                    <a:latin typeface="Calibri"/>
                    <a:ea typeface="+mn-ea"/>
                    <a:cs typeface="+mn-cs"/>
                  </a:endParaRPr>
                </a:p>
              </p:txBody>
            </p:sp>
          </p:grp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2682" y="1847800"/>
              <a:ext cx="2551017" cy="2551017"/>
            </a:xfrm>
            <a:prstGeom prst="rect">
              <a:avLst/>
            </a:prstGeom>
          </p:spPr>
        </p:pic>
      </p:grpSp>
    </p:spTree>
    <p:extLst>
      <p:ext uri="{BB962C8B-B14F-4D97-AF65-F5344CB8AC3E}">
        <p14:creationId xmlns:p14="http://schemas.microsoft.com/office/powerpoint/2010/main" val="453434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Group 63"/>
          <p:cNvGrpSpPr/>
          <p:nvPr/>
        </p:nvGrpSpPr>
        <p:grpSpPr>
          <a:xfrm>
            <a:off x="-5677536" y="2053540"/>
            <a:ext cx="11146574" cy="8748492"/>
            <a:chOff x="2976563" y="368300"/>
            <a:chExt cx="6238875" cy="6121400"/>
          </a:xfrm>
        </p:grpSpPr>
        <p:grpSp>
          <p:nvGrpSpPr>
            <p:cNvPr id="48" name="Group 47"/>
            <p:cNvGrpSpPr/>
            <p:nvPr/>
          </p:nvGrpSpPr>
          <p:grpSpPr>
            <a:xfrm>
              <a:off x="3484563" y="368300"/>
              <a:ext cx="2627313" cy="3021013"/>
              <a:chOff x="3484563" y="368300"/>
              <a:chExt cx="2627313" cy="3021013"/>
            </a:xfrm>
          </p:grpSpPr>
          <p:sp>
            <p:nvSpPr>
              <p:cNvPr id="49"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51"/>
            <p:cNvGrpSpPr/>
            <p:nvPr/>
          </p:nvGrpSpPr>
          <p:grpSpPr>
            <a:xfrm>
              <a:off x="6203951" y="800100"/>
              <a:ext cx="3011487" cy="2608263"/>
              <a:chOff x="6203951" y="800100"/>
              <a:chExt cx="3011487" cy="2608263"/>
            </a:xfrm>
          </p:grpSpPr>
          <p:sp>
            <p:nvSpPr>
              <p:cNvPr id="53"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56" name="Group 55"/>
            <p:cNvGrpSpPr/>
            <p:nvPr/>
          </p:nvGrpSpPr>
          <p:grpSpPr>
            <a:xfrm>
              <a:off x="6248401" y="3503613"/>
              <a:ext cx="2554288" cy="2986087"/>
              <a:chOff x="6248401" y="3503613"/>
              <a:chExt cx="2554288" cy="2986087"/>
            </a:xfrm>
          </p:grpSpPr>
          <p:sp>
            <p:nvSpPr>
              <p:cNvPr id="57"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0" name="Group 59"/>
            <p:cNvGrpSpPr/>
            <p:nvPr/>
          </p:nvGrpSpPr>
          <p:grpSpPr>
            <a:xfrm>
              <a:off x="2976563" y="3484563"/>
              <a:ext cx="3176588" cy="2630488"/>
              <a:chOff x="2976563" y="3484563"/>
              <a:chExt cx="3176588" cy="2630488"/>
            </a:xfrm>
          </p:grpSpPr>
          <p:sp>
            <p:nvSpPr>
              <p:cNvPr id="61"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65" name="TextBox 64"/>
          <p:cNvSpPr txBox="1"/>
          <p:nvPr/>
        </p:nvSpPr>
        <p:spPr>
          <a:xfrm>
            <a:off x="5469038" y="1123194"/>
            <a:ext cx="4398329" cy="769441"/>
          </a:xfrm>
          <a:prstGeom prst="rect">
            <a:avLst/>
          </a:prstGeom>
          <a:noFill/>
        </p:spPr>
        <p:txBody>
          <a:bodyPr wrap="square" rtlCol="0">
            <a:spAutoFit/>
          </a:bodyPr>
          <a:lstStyle/>
          <a:p>
            <a:r>
              <a:rPr lang="en-US" sz="4400" b="1" dirty="0" smtClean="0">
                <a:solidFill>
                  <a:srgbClr val="173776"/>
                </a:solidFill>
                <a:latin typeface="+mj-lt"/>
              </a:rPr>
              <a:t>Transparency</a:t>
            </a:r>
            <a:endParaRPr lang="en-US" sz="4400" b="1" dirty="0">
              <a:solidFill>
                <a:srgbClr val="173776"/>
              </a:solidFill>
              <a:latin typeface="+mj-lt"/>
            </a:endParaRPr>
          </a:p>
        </p:txBody>
      </p:sp>
      <p:sp>
        <p:nvSpPr>
          <p:cNvPr id="66" name="TextBox 65"/>
          <p:cNvSpPr txBox="1"/>
          <p:nvPr/>
        </p:nvSpPr>
        <p:spPr>
          <a:xfrm>
            <a:off x="5469038" y="1599953"/>
            <a:ext cx="4012381" cy="3539430"/>
          </a:xfrm>
          <a:prstGeom prst="rect">
            <a:avLst/>
          </a:prstGeom>
          <a:noFill/>
        </p:spPr>
        <p:txBody>
          <a:bodyPr wrap="square" rtlCol="0">
            <a:spAutoFit/>
          </a:bodyPr>
          <a:lstStyle/>
          <a:p>
            <a:endParaRPr lang="en-US" sz="3200" dirty="0" smtClean="0">
              <a:solidFill>
                <a:srgbClr val="173776"/>
              </a:solidFill>
              <a:latin typeface="+mn-lt"/>
            </a:endParaRPr>
          </a:p>
          <a:p>
            <a:r>
              <a:rPr lang="en-US" sz="3200" dirty="0" smtClean="0">
                <a:solidFill>
                  <a:srgbClr val="173776"/>
                </a:solidFill>
                <a:latin typeface="+mn-lt"/>
              </a:rPr>
              <a:t>Significant aspects of the process that affect the outcome must be visible to everybody involved.</a:t>
            </a:r>
            <a:endParaRPr lang="en-US" sz="3200" dirty="0">
              <a:solidFill>
                <a:srgbClr val="173776"/>
              </a:solidFill>
              <a:latin typeface="+mn-lt"/>
            </a:endParaRPr>
          </a:p>
          <a:p>
            <a:endParaRPr lang="en-US" sz="3200" dirty="0">
              <a:solidFill>
                <a:srgbClr val="173776"/>
              </a:solidFill>
              <a:latin typeface="+mn-lt"/>
            </a:endParaRPr>
          </a:p>
        </p:txBody>
      </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07" y="516703"/>
            <a:ext cx="2762013" cy="4651355"/>
          </a:xfrm>
          <a:prstGeom prst="rect">
            <a:avLst/>
          </a:prstGeom>
        </p:spPr>
      </p:pic>
    </p:spTree>
    <p:extLst>
      <p:ext uri="{BB962C8B-B14F-4D97-AF65-F5344CB8AC3E}">
        <p14:creationId xmlns:p14="http://schemas.microsoft.com/office/powerpoint/2010/main" val="3332581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32"/>
          <p:cNvGrpSpPr/>
          <p:nvPr/>
        </p:nvGrpSpPr>
        <p:grpSpPr>
          <a:xfrm>
            <a:off x="-5737358" y="-4455422"/>
            <a:ext cx="11146574" cy="8748492"/>
            <a:chOff x="2976563" y="368300"/>
            <a:chExt cx="6238875" cy="6121400"/>
          </a:xfrm>
        </p:grpSpPr>
        <p:grpSp>
          <p:nvGrpSpPr>
            <p:cNvPr id="34" name="Group 33"/>
            <p:cNvGrpSpPr/>
            <p:nvPr/>
          </p:nvGrpSpPr>
          <p:grpSpPr>
            <a:xfrm>
              <a:off x="3484563" y="368300"/>
              <a:ext cx="2627313" cy="3021013"/>
              <a:chOff x="3484563" y="368300"/>
              <a:chExt cx="2627313" cy="3021013"/>
            </a:xfrm>
          </p:grpSpPr>
          <p:sp>
            <p:nvSpPr>
              <p:cNvPr id="47"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p:cNvGrpSpPr/>
            <p:nvPr/>
          </p:nvGrpSpPr>
          <p:grpSpPr>
            <a:xfrm>
              <a:off x="6203951" y="800100"/>
              <a:ext cx="3011487" cy="2608263"/>
              <a:chOff x="6203951" y="800100"/>
              <a:chExt cx="3011487" cy="2608263"/>
            </a:xfrm>
          </p:grpSpPr>
          <p:sp>
            <p:nvSpPr>
              <p:cNvPr id="44"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36" name="Group 35"/>
            <p:cNvGrpSpPr/>
            <p:nvPr/>
          </p:nvGrpSpPr>
          <p:grpSpPr>
            <a:xfrm>
              <a:off x="6248401" y="3503613"/>
              <a:ext cx="2554288" cy="2986087"/>
              <a:chOff x="6248401" y="3503613"/>
              <a:chExt cx="2554288" cy="2986087"/>
            </a:xfrm>
          </p:grpSpPr>
          <p:sp>
            <p:nvSpPr>
              <p:cNvPr id="41"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7200" b="1" dirty="0" smtClean="0"/>
                  <a:t>2</a:t>
                </a:r>
                <a:endParaRPr lang="en-US" sz="7200" b="1" dirty="0"/>
              </a:p>
            </p:txBody>
          </p:sp>
        </p:grpSp>
        <p:grpSp>
          <p:nvGrpSpPr>
            <p:cNvPr id="37" name="Group 36"/>
            <p:cNvGrpSpPr/>
            <p:nvPr/>
          </p:nvGrpSpPr>
          <p:grpSpPr>
            <a:xfrm>
              <a:off x="2976563" y="3484563"/>
              <a:ext cx="3176588" cy="2630488"/>
              <a:chOff x="2976563" y="3484563"/>
              <a:chExt cx="3176588" cy="2630488"/>
            </a:xfrm>
          </p:grpSpPr>
          <p:sp>
            <p:nvSpPr>
              <p:cNvPr id="38"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21" name="TextBox 20"/>
          <p:cNvSpPr txBox="1"/>
          <p:nvPr/>
        </p:nvSpPr>
        <p:spPr>
          <a:xfrm>
            <a:off x="5840514" y="823041"/>
            <a:ext cx="4398329" cy="769441"/>
          </a:xfrm>
          <a:prstGeom prst="rect">
            <a:avLst/>
          </a:prstGeom>
          <a:noFill/>
        </p:spPr>
        <p:txBody>
          <a:bodyPr wrap="square" rtlCol="0">
            <a:spAutoFit/>
          </a:bodyPr>
          <a:lstStyle/>
          <a:p>
            <a:r>
              <a:rPr lang="en-US" sz="4400" b="1" dirty="0" smtClean="0">
                <a:solidFill>
                  <a:srgbClr val="173776"/>
                </a:solidFill>
                <a:latin typeface="+mj-lt"/>
              </a:rPr>
              <a:t>Inspection</a:t>
            </a:r>
            <a:endParaRPr lang="en-US" sz="4400" b="1" dirty="0">
              <a:solidFill>
                <a:srgbClr val="173776"/>
              </a:solidFill>
              <a:latin typeface="+mj-lt"/>
            </a:endParaRPr>
          </a:p>
        </p:txBody>
      </p:sp>
      <p:sp>
        <p:nvSpPr>
          <p:cNvPr id="22" name="TextBox 21"/>
          <p:cNvSpPr txBox="1"/>
          <p:nvPr/>
        </p:nvSpPr>
        <p:spPr>
          <a:xfrm>
            <a:off x="5840514" y="1740670"/>
            <a:ext cx="4398325" cy="3046988"/>
          </a:xfrm>
          <a:prstGeom prst="rect">
            <a:avLst/>
          </a:prstGeom>
          <a:noFill/>
        </p:spPr>
        <p:txBody>
          <a:bodyPr wrap="square" rtlCol="0">
            <a:spAutoFit/>
          </a:bodyPr>
          <a:lstStyle/>
          <a:p>
            <a:r>
              <a:rPr lang="en-GB" sz="3200" dirty="0" smtClean="0">
                <a:solidFill>
                  <a:srgbClr val="173776"/>
                </a:solidFill>
                <a:latin typeface="+mn-lt"/>
              </a:rPr>
              <a:t>Scrum users must frequently inspect Scrum </a:t>
            </a:r>
            <a:r>
              <a:rPr lang="en-GB" sz="3200" dirty="0" err="1" smtClean="0">
                <a:solidFill>
                  <a:srgbClr val="173776"/>
                </a:solidFill>
                <a:latin typeface="+mn-lt"/>
              </a:rPr>
              <a:t>artifacts</a:t>
            </a:r>
            <a:r>
              <a:rPr lang="en-GB" sz="3200" dirty="0" smtClean="0">
                <a:solidFill>
                  <a:srgbClr val="173776"/>
                </a:solidFill>
                <a:latin typeface="+mn-lt"/>
              </a:rPr>
              <a:t> and progress toward a Sprint Goal to detect undesirable variances.</a:t>
            </a:r>
            <a:endParaRPr lang="en-US" sz="3200" dirty="0">
              <a:solidFill>
                <a:srgbClr val="173776"/>
              </a:solidFill>
              <a:latin typeface="+mn-lt"/>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952" y="795974"/>
            <a:ext cx="4092750" cy="5105465"/>
          </a:xfrm>
          <a:prstGeom prst="rect">
            <a:avLst/>
          </a:prstGeom>
        </p:spPr>
      </p:pic>
    </p:spTree>
    <p:extLst>
      <p:ext uri="{BB962C8B-B14F-4D97-AF65-F5344CB8AC3E}">
        <p14:creationId xmlns:p14="http://schemas.microsoft.com/office/powerpoint/2010/main" val="285649000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extBox 20"/>
          <p:cNvSpPr txBox="1"/>
          <p:nvPr/>
        </p:nvSpPr>
        <p:spPr>
          <a:xfrm>
            <a:off x="888703" y="513101"/>
            <a:ext cx="4398329" cy="769441"/>
          </a:xfrm>
          <a:prstGeom prst="rect">
            <a:avLst/>
          </a:prstGeom>
          <a:noFill/>
        </p:spPr>
        <p:txBody>
          <a:bodyPr wrap="square" rtlCol="0">
            <a:spAutoFit/>
          </a:bodyPr>
          <a:lstStyle/>
          <a:p>
            <a:r>
              <a:rPr lang="en-US" sz="4400" b="1" dirty="0" smtClean="0">
                <a:solidFill>
                  <a:srgbClr val="173776"/>
                </a:solidFill>
                <a:latin typeface="+mj-lt"/>
              </a:rPr>
              <a:t>Adaptation</a:t>
            </a:r>
            <a:endParaRPr lang="en-US" sz="4400" b="1" dirty="0">
              <a:solidFill>
                <a:srgbClr val="173776"/>
              </a:solidFill>
              <a:latin typeface="+mj-lt"/>
            </a:endParaRPr>
          </a:p>
        </p:txBody>
      </p:sp>
      <p:sp>
        <p:nvSpPr>
          <p:cNvPr id="22" name="TextBox 21"/>
          <p:cNvSpPr txBox="1"/>
          <p:nvPr/>
        </p:nvSpPr>
        <p:spPr>
          <a:xfrm>
            <a:off x="888702" y="1240151"/>
            <a:ext cx="5414773" cy="4031873"/>
          </a:xfrm>
          <a:prstGeom prst="rect">
            <a:avLst/>
          </a:prstGeom>
          <a:noFill/>
        </p:spPr>
        <p:txBody>
          <a:bodyPr wrap="square" rtlCol="0">
            <a:spAutoFit/>
          </a:bodyPr>
          <a:lstStyle/>
          <a:p>
            <a:r>
              <a:rPr lang="en-GB" sz="3200" dirty="0" smtClean="0">
                <a:solidFill>
                  <a:srgbClr val="173776"/>
                </a:solidFill>
                <a:latin typeface="+mn-lt"/>
              </a:rPr>
              <a:t>If </a:t>
            </a:r>
            <a:r>
              <a:rPr lang="en-GB" sz="3200" dirty="0">
                <a:solidFill>
                  <a:srgbClr val="173776"/>
                </a:solidFill>
                <a:latin typeface="+mn-lt"/>
              </a:rPr>
              <a:t>an inspector </a:t>
            </a:r>
            <a:endParaRPr lang="en-GB" sz="3200" dirty="0" smtClean="0">
              <a:solidFill>
                <a:srgbClr val="173776"/>
              </a:solidFill>
              <a:latin typeface="+mn-lt"/>
            </a:endParaRPr>
          </a:p>
          <a:p>
            <a:r>
              <a:rPr lang="en-GB" sz="3200" dirty="0" smtClean="0">
                <a:solidFill>
                  <a:srgbClr val="173776"/>
                </a:solidFill>
                <a:latin typeface="+mn-lt"/>
              </a:rPr>
              <a:t>determines </a:t>
            </a:r>
            <a:r>
              <a:rPr lang="en-GB" sz="3200" dirty="0">
                <a:solidFill>
                  <a:srgbClr val="173776"/>
                </a:solidFill>
                <a:latin typeface="+mn-lt"/>
              </a:rPr>
              <a:t>that one or more aspects of a process deviate outside acceptable limits, and that the resulting product will be unacceptable, the process or the material being processed must be adjusted. </a:t>
            </a:r>
            <a:endParaRPr lang="en-US" sz="3200" dirty="0">
              <a:solidFill>
                <a:srgbClr val="173776"/>
              </a:solidFill>
              <a:latin typeface="+mn-lt"/>
            </a:endParaRPr>
          </a:p>
        </p:txBody>
      </p:sp>
      <p:grpSp>
        <p:nvGrpSpPr>
          <p:cNvPr id="26" name="Group 25"/>
          <p:cNvGrpSpPr/>
          <p:nvPr/>
        </p:nvGrpSpPr>
        <p:grpSpPr>
          <a:xfrm>
            <a:off x="5048786" y="-4374246"/>
            <a:ext cx="11146574" cy="8748492"/>
            <a:chOff x="2976563" y="368300"/>
            <a:chExt cx="6238875" cy="6121400"/>
          </a:xfrm>
        </p:grpSpPr>
        <p:grpSp>
          <p:nvGrpSpPr>
            <p:cNvPr id="27" name="Group 26"/>
            <p:cNvGrpSpPr/>
            <p:nvPr/>
          </p:nvGrpSpPr>
          <p:grpSpPr>
            <a:xfrm>
              <a:off x="3484563" y="368300"/>
              <a:ext cx="2627313" cy="3021013"/>
              <a:chOff x="3484563" y="368300"/>
              <a:chExt cx="2627313" cy="3021013"/>
            </a:xfrm>
          </p:grpSpPr>
          <p:sp>
            <p:nvSpPr>
              <p:cNvPr id="40"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8" name="Group 27"/>
            <p:cNvGrpSpPr/>
            <p:nvPr/>
          </p:nvGrpSpPr>
          <p:grpSpPr>
            <a:xfrm>
              <a:off x="6203951" y="800100"/>
              <a:ext cx="3011487" cy="2608263"/>
              <a:chOff x="6203951" y="800100"/>
              <a:chExt cx="3011487" cy="2608263"/>
            </a:xfrm>
          </p:grpSpPr>
          <p:sp>
            <p:nvSpPr>
              <p:cNvPr id="37"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29" name="Group 28"/>
            <p:cNvGrpSpPr/>
            <p:nvPr/>
          </p:nvGrpSpPr>
          <p:grpSpPr>
            <a:xfrm>
              <a:off x="6248401" y="3503613"/>
              <a:ext cx="2554288" cy="2986087"/>
              <a:chOff x="6248401" y="3503613"/>
              <a:chExt cx="2554288" cy="2986087"/>
            </a:xfrm>
          </p:grpSpPr>
          <p:sp>
            <p:nvSpPr>
              <p:cNvPr id="34"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0" name="Group 29"/>
            <p:cNvGrpSpPr/>
            <p:nvPr/>
          </p:nvGrpSpPr>
          <p:grpSpPr>
            <a:xfrm>
              <a:off x="2976563" y="3484563"/>
              <a:ext cx="3176588" cy="2630488"/>
              <a:chOff x="2976563" y="3484563"/>
              <a:chExt cx="3176588" cy="2630488"/>
            </a:xfrm>
          </p:grpSpPr>
          <p:sp>
            <p:nvSpPr>
              <p:cNvPr id="31"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7200" b="1" dirty="0" smtClean="0"/>
                  <a:t>3</a:t>
                </a:r>
                <a:endParaRPr lang="en-US" sz="7200" b="1" dirty="0"/>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873" y="1240151"/>
            <a:ext cx="3362343" cy="5197318"/>
          </a:xfrm>
          <a:prstGeom prst="rect">
            <a:avLst/>
          </a:prstGeom>
        </p:spPr>
      </p:pic>
    </p:spTree>
    <p:extLst>
      <p:ext uri="{BB962C8B-B14F-4D97-AF65-F5344CB8AC3E}">
        <p14:creationId xmlns:p14="http://schemas.microsoft.com/office/powerpoint/2010/main" val="1778859913"/>
      </p:ext>
    </p:extLst>
  </p:cSld>
  <p:clrMapOvr>
    <a:masterClrMapping/>
  </p:clrMapOvr>
  <p:transition spd="slow">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999501" y="253141"/>
            <a:ext cx="9681834" cy="5749660"/>
            <a:chOff x="846138" y="188640"/>
            <a:chExt cx="8196262" cy="6120680"/>
          </a:xfrm>
        </p:grpSpPr>
        <p:sp>
          <p:nvSpPr>
            <p:cNvPr id="9220" name="Oval 3"/>
            <p:cNvSpPr>
              <a:spLocks/>
            </p:cNvSpPr>
            <p:nvPr/>
          </p:nvSpPr>
          <p:spPr bwMode="auto">
            <a:xfrm>
              <a:off x="960438" y="2463528"/>
              <a:ext cx="3783012" cy="3783012"/>
            </a:xfrm>
            <a:prstGeom prst="ellipse">
              <a:avLst/>
            </a:prstGeom>
            <a:gradFill rotWithShape="0">
              <a:gsLst>
                <a:gs pos="0">
                  <a:srgbClr val="2497D4"/>
                </a:gs>
                <a:gs pos="100000">
                  <a:srgbClr val="FFFFFF"/>
                </a:gs>
              </a:gsLst>
              <a:lin ang="5400000" scaled="1"/>
            </a:gradFill>
            <a:ln w="25400">
              <a:solidFill>
                <a:schemeClr val="tx1"/>
              </a:solidFill>
              <a:round/>
              <a:headEnd/>
              <a:tailEnd/>
            </a:ln>
          </p:spPr>
          <p:txBody>
            <a:bodyPr lIns="82296" tIns="41148" rIns="82296" bIns="41148"/>
            <a:lstStyle/>
            <a:p>
              <a:endParaRPr lang="en-US" dirty="0"/>
            </a:p>
          </p:txBody>
        </p:sp>
        <p:sp>
          <p:nvSpPr>
            <p:cNvPr id="9221" name="Oval 4"/>
            <p:cNvSpPr>
              <a:spLocks/>
            </p:cNvSpPr>
            <p:nvPr/>
          </p:nvSpPr>
          <p:spPr bwMode="auto">
            <a:xfrm>
              <a:off x="1852613" y="3412853"/>
              <a:ext cx="1989137" cy="1989137"/>
            </a:xfrm>
            <a:prstGeom prst="ellipse">
              <a:avLst/>
            </a:prstGeom>
            <a:gradFill rotWithShape="0">
              <a:gsLst>
                <a:gs pos="0">
                  <a:srgbClr val="2497D4"/>
                </a:gs>
                <a:gs pos="100000">
                  <a:srgbClr val="FFFFFF"/>
                </a:gs>
              </a:gsLst>
              <a:lin ang="5400000" scaled="1"/>
            </a:gradFill>
            <a:ln w="25400">
              <a:solidFill>
                <a:schemeClr val="tx1"/>
              </a:solidFill>
              <a:round/>
              <a:headEnd/>
              <a:tailEnd/>
            </a:ln>
          </p:spPr>
          <p:txBody>
            <a:bodyPr lIns="82296" tIns="41148" rIns="82296" bIns="41148"/>
            <a:lstStyle/>
            <a:p>
              <a:endParaRPr lang="en-US" dirty="0"/>
            </a:p>
          </p:txBody>
        </p:sp>
        <p:sp>
          <p:nvSpPr>
            <p:cNvPr id="9222" name="Rectangle 5"/>
            <p:cNvSpPr>
              <a:spLocks/>
            </p:cNvSpPr>
            <p:nvPr/>
          </p:nvSpPr>
          <p:spPr bwMode="auto">
            <a:xfrm>
              <a:off x="1187624" y="4532040"/>
              <a:ext cx="7580139" cy="1777280"/>
            </a:xfrm>
            <a:prstGeom prst="rect">
              <a:avLst/>
            </a:prstGeom>
            <a:solidFill>
              <a:schemeClr val="bg1"/>
            </a:solidFill>
            <a:ln w="9525">
              <a:noFill/>
              <a:miter lim="800000"/>
              <a:headEnd/>
              <a:tailEnd/>
            </a:ln>
          </p:spPr>
          <p:txBody>
            <a:bodyPr lIns="82296" tIns="41148" rIns="82296" bIns="41148"/>
            <a:lstStyle/>
            <a:p>
              <a:endParaRPr lang="en-US" dirty="0"/>
            </a:p>
          </p:txBody>
        </p:sp>
        <p:sp>
          <p:nvSpPr>
            <p:cNvPr id="9223" name="Rectangle 6"/>
            <p:cNvSpPr>
              <a:spLocks/>
            </p:cNvSpPr>
            <p:nvPr/>
          </p:nvSpPr>
          <p:spPr bwMode="auto">
            <a:xfrm>
              <a:off x="846138" y="1491978"/>
              <a:ext cx="1806575" cy="4198515"/>
            </a:xfrm>
            <a:prstGeom prst="rect">
              <a:avLst/>
            </a:prstGeom>
            <a:solidFill>
              <a:schemeClr val="bg1"/>
            </a:solidFill>
            <a:ln w="9525">
              <a:noFill/>
              <a:miter lim="800000"/>
              <a:headEnd/>
              <a:tailEnd/>
            </a:ln>
          </p:spPr>
          <p:txBody>
            <a:bodyPr lIns="82296" tIns="41148" rIns="82296" bIns="41148"/>
            <a:lstStyle/>
            <a:p>
              <a:endParaRPr lang="en-US" dirty="0"/>
            </a:p>
          </p:txBody>
        </p:sp>
        <p:sp>
          <p:nvSpPr>
            <p:cNvPr id="9224" name="Line 7"/>
            <p:cNvSpPr>
              <a:spLocks noChangeShapeType="1"/>
            </p:cNvSpPr>
            <p:nvPr/>
          </p:nvSpPr>
          <p:spPr bwMode="auto">
            <a:xfrm>
              <a:off x="2673350" y="1296715"/>
              <a:ext cx="0" cy="3282950"/>
            </a:xfrm>
            <a:prstGeom prst="line">
              <a:avLst/>
            </a:prstGeom>
            <a:noFill/>
            <a:ln w="50800">
              <a:solidFill>
                <a:schemeClr val="tx1"/>
              </a:solidFill>
              <a:round/>
              <a:headEnd/>
              <a:tailEnd/>
            </a:ln>
          </p:spPr>
          <p:txBody>
            <a:bodyPr lIns="82296" tIns="41148" rIns="82296" bIns="41148"/>
            <a:lstStyle/>
            <a:p>
              <a:endParaRPr lang="en-GB" dirty="0"/>
            </a:p>
          </p:txBody>
        </p:sp>
        <p:sp>
          <p:nvSpPr>
            <p:cNvPr id="9225" name="Line 8"/>
            <p:cNvSpPr>
              <a:spLocks noChangeShapeType="1"/>
            </p:cNvSpPr>
            <p:nvPr/>
          </p:nvSpPr>
          <p:spPr bwMode="auto">
            <a:xfrm flipH="1">
              <a:off x="2663825" y="4557440"/>
              <a:ext cx="3725863" cy="0"/>
            </a:xfrm>
            <a:prstGeom prst="line">
              <a:avLst/>
            </a:prstGeom>
            <a:noFill/>
            <a:ln w="50800">
              <a:solidFill>
                <a:schemeClr val="tx1"/>
              </a:solidFill>
              <a:round/>
              <a:headEnd/>
              <a:tailEnd/>
            </a:ln>
          </p:spPr>
          <p:txBody>
            <a:bodyPr lIns="82296" tIns="41148" rIns="82296" bIns="41148"/>
            <a:lstStyle/>
            <a:p>
              <a:endParaRPr lang="en-GB" dirty="0"/>
            </a:p>
          </p:txBody>
        </p:sp>
        <p:sp>
          <p:nvSpPr>
            <p:cNvPr id="9226" name="Oval 9"/>
            <p:cNvSpPr>
              <a:spLocks/>
            </p:cNvSpPr>
            <p:nvPr/>
          </p:nvSpPr>
          <p:spPr bwMode="auto">
            <a:xfrm>
              <a:off x="4824413" y="223565"/>
              <a:ext cx="2628900" cy="2628900"/>
            </a:xfrm>
            <a:prstGeom prst="ellipse">
              <a:avLst/>
            </a:prstGeom>
            <a:gradFill rotWithShape="0">
              <a:gsLst>
                <a:gs pos="0">
                  <a:srgbClr val="FFFFFF"/>
                </a:gs>
                <a:gs pos="100000">
                  <a:srgbClr val="2497D4"/>
                </a:gs>
              </a:gsLst>
              <a:lin ang="5400000" scaled="1"/>
            </a:gradFill>
            <a:ln w="25400">
              <a:solidFill>
                <a:schemeClr val="tx1"/>
              </a:solidFill>
              <a:round/>
              <a:headEnd/>
              <a:tailEnd/>
            </a:ln>
          </p:spPr>
          <p:txBody>
            <a:bodyPr lIns="82296" tIns="41148" rIns="82296" bIns="41148"/>
            <a:lstStyle/>
            <a:p>
              <a:endParaRPr lang="en-US" dirty="0"/>
            </a:p>
          </p:txBody>
        </p:sp>
        <p:sp>
          <p:nvSpPr>
            <p:cNvPr id="9227" name="Rectangle 10"/>
            <p:cNvSpPr>
              <a:spLocks/>
            </p:cNvSpPr>
            <p:nvPr/>
          </p:nvSpPr>
          <p:spPr bwMode="auto">
            <a:xfrm>
              <a:off x="6343650" y="188640"/>
              <a:ext cx="1738313" cy="4927600"/>
            </a:xfrm>
            <a:prstGeom prst="rect">
              <a:avLst/>
            </a:prstGeom>
            <a:solidFill>
              <a:schemeClr val="bg1"/>
            </a:solidFill>
            <a:ln w="9525">
              <a:noFill/>
              <a:miter lim="800000"/>
              <a:headEnd/>
              <a:tailEnd/>
            </a:ln>
          </p:spPr>
          <p:txBody>
            <a:bodyPr lIns="82296" tIns="41148" rIns="82296" bIns="41148"/>
            <a:lstStyle/>
            <a:p>
              <a:endParaRPr lang="en-US" dirty="0"/>
            </a:p>
          </p:txBody>
        </p:sp>
        <p:sp>
          <p:nvSpPr>
            <p:cNvPr id="9228" name="Rectangle 11"/>
            <p:cNvSpPr>
              <a:spLocks/>
            </p:cNvSpPr>
            <p:nvPr/>
          </p:nvSpPr>
          <p:spPr bwMode="auto">
            <a:xfrm>
              <a:off x="2915816" y="201340"/>
              <a:ext cx="6126584" cy="1108075"/>
            </a:xfrm>
            <a:prstGeom prst="rect">
              <a:avLst/>
            </a:prstGeom>
            <a:solidFill>
              <a:schemeClr val="bg1"/>
            </a:solidFill>
            <a:ln w="9525">
              <a:noFill/>
              <a:miter lim="800000"/>
              <a:headEnd/>
              <a:tailEnd/>
            </a:ln>
          </p:spPr>
          <p:txBody>
            <a:bodyPr lIns="82296" tIns="41148" rIns="82296" bIns="41148"/>
            <a:lstStyle/>
            <a:p>
              <a:endParaRPr lang="en-US" dirty="0"/>
            </a:p>
          </p:txBody>
        </p:sp>
        <p:sp>
          <p:nvSpPr>
            <p:cNvPr id="9229" name="Rectangle 12"/>
            <p:cNvSpPr>
              <a:spLocks/>
            </p:cNvSpPr>
            <p:nvPr/>
          </p:nvSpPr>
          <p:spPr bwMode="auto">
            <a:xfrm>
              <a:off x="2820988" y="3933281"/>
              <a:ext cx="762657" cy="376783"/>
            </a:xfrm>
            <a:prstGeom prst="rect">
              <a:avLst/>
            </a:prstGeom>
            <a:noFill/>
            <a:ln w="9525">
              <a:noFill/>
              <a:miter lim="800000"/>
              <a:headEnd/>
              <a:tailEnd/>
            </a:ln>
          </p:spPr>
          <p:txBody>
            <a:bodyPr wrap="none" lIns="0" tIns="0" rIns="0" bIns="0" anchor="ctr">
              <a:spAutoFit/>
            </a:bodyPr>
            <a:lstStyle/>
            <a:p>
              <a:r>
                <a:rPr lang="en-US" sz="2300" dirty="0"/>
                <a:t>Simple</a:t>
              </a:r>
            </a:p>
          </p:txBody>
        </p:sp>
        <p:sp>
          <p:nvSpPr>
            <p:cNvPr id="9230" name="Rectangle 13"/>
            <p:cNvSpPr>
              <a:spLocks/>
            </p:cNvSpPr>
            <p:nvPr/>
          </p:nvSpPr>
          <p:spPr bwMode="auto">
            <a:xfrm>
              <a:off x="3597275" y="2148931"/>
              <a:ext cx="983854" cy="376783"/>
            </a:xfrm>
            <a:prstGeom prst="rect">
              <a:avLst/>
            </a:prstGeom>
            <a:noFill/>
            <a:ln w="9525">
              <a:noFill/>
              <a:miter lim="800000"/>
              <a:headEnd/>
              <a:tailEnd/>
            </a:ln>
          </p:spPr>
          <p:txBody>
            <a:bodyPr wrap="none" lIns="0" tIns="0" rIns="0" bIns="0" anchor="ctr">
              <a:spAutoFit/>
            </a:bodyPr>
            <a:lstStyle/>
            <a:p>
              <a:r>
                <a:rPr lang="en-US" sz="2300" dirty="0"/>
                <a:t>Complex</a:t>
              </a:r>
            </a:p>
          </p:txBody>
        </p:sp>
        <p:sp>
          <p:nvSpPr>
            <p:cNvPr id="9231" name="Rectangle 14"/>
            <p:cNvSpPr>
              <a:spLocks/>
            </p:cNvSpPr>
            <p:nvPr/>
          </p:nvSpPr>
          <p:spPr bwMode="auto">
            <a:xfrm>
              <a:off x="5148263" y="1761581"/>
              <a:ext cx="914645" cy="376783"/>
            </a:xfrm>
            <a:prstGeom prst="rect">
              <a:avLst/>
            </a:prstGeom>
            <a:noFill/>
            <a:ln w="9525">
              <a:noFill/>
              <a:miter lim="800000"/>
              <a:headEnd/>
              <a:tailEnd/>
            </a:ln>
          </p:spPr>
          <p:txBody>
            <a:bodyPr wrap="none" lIns="0" tIns="0" rIns="0" bIns="0" anchor="ctr">
              <a:spAutoFit/>
            </a:bodyPr>
            <a:lstStyle/>
            <a:p>
              <a:r>
                <a:rPr lang="en-US" sz="2300" dirty="0"/>
                <a:t>Anarchy</a:t>
              </a:r>
            </a:p>
          </p:txBody>
        </p:sp>
        <p:sp>
          <p:nvSpPr>
            <p:cNvPr id="9232" name="Rectangle 15"/>
            <p:cNvSpPr>
              <a:spLocks/>
            </p:cNvSpPr>
            <p:nvPr/>
          </p:nvSpPr>
          <p:spPr bwMode="auto">
            <a:xfrm rot="2509210">
              <a:off x="3070401" y="3203031"/>
              <a:ext cx="1385537" cy="376783"/>
            </a:xfrm>
            <a:prstGeom prst="rect">
              <a:avLst/>
            </a:prstGeom>
            <a:noFill/>
            <a:ln w="9525">
              <a:noFill/>
              <a:miter lim="800000"/>
              <a:headEnd/>
              <a:tailEnd/>
            </a:ln>
          </p:spPr>
          <p:txBody>
            <a:bodyPr wrap="none" lIns="0" tIns="0" rIns="0" bIns="0" anchor="ctr">
              <a:spAutoFit/>
            </a:bodyPr>
            <a:lstStyle/>
            <a:p>
              <a:r>
                <a:rPr lang="en-US" sz="2300" dirty="0"/>
                <a:t>Complicated</a:t>
              </a:r>
            </a:p>
          </p:txBody>
        </p:sp>
        <p:sp>
          <p:nvSpPr>
            <p:cNvPr id="9233" name="Rectangle 16"/>
            <p:cNvSpPr>
              <a:spLocks/>
            </p:cNvSpPr>
            <p:nvPr/>
          </p:nvSpPr>
          <p:spPr bwMode="auto">
            <a:xfrm>
              <a:off x="3908425" y="4549231"/>
              <a:ext cx="1260147" cy="376783"/>
            </a:xfrm>
            <a:prstGeom prst="rect">
              <a:avLst/>
            </a:prstGeom>
            <a:noFill/>
            <a:ln w="9525">
              <a:noFill/>
              <a:miter lim="800000"/>
              <a:headEnd/>
              <a:tailEnd/>
            </a:ln>
          </p:spPr>
          <p:txBody>
            <a:bodyPr wrap="none" lIns="0" tIns="0" rIns="0" bIns="0" anchor="ctr">
              <a:spAutoFit/>
            </a:bodyPr>
            <a:lstStyle/>
            <a:p>
              <a:r>
                <a:rPr lang="en-US" sz="2300" dirty="0"/>
                <a:t>Technology</a:t>
              </a:r>
            </a:p>
          </p:txBody>
        </p:sp>
        <p:sp>
          <p:nvSpPr>
            <p:cNvPr id="9234" name="Rectangle 17"/>
            <p:cNvSpPr>
              <a:spLocks/>
            </p:cNvSpPr>
            <p:nvPr/>
          </p:nvSpPr>
          <p:spPr bwMode="auto">
            <a:xfrm rot="16200000">
              <a:off x="1483011" y="2769324"/>
              <a:ext cx="1950465" cy="299634"/>
            </a:xfrm>
            <a:prstGeom prst="rect">
              <a:avLst/>
            </a:prstGeom>
            <a:noFill/>
            <a:ln w="9525">
              <a:noFill/>
              <a:miter lim="800000"/>
              <a:headEnd/>
              <a:tailEnd/>
            </a:ln>
          </p:spPr>
          <p:txBody>
            <a:bodyPr wrap="none" lIns="0" tIns="0" rIns="0" bIns="0" anchor="ctr">
              <a:spAutoFit/>
            </a:bodyPr>
            <a:lstStyle/>
            <a:p>
              <a:r>
                <a:rPr lang="en-US" sz="2300" dirty="0"/>
                <a:t>Requirements</a:t>
              </a:r>
            </a:p>
          </p:txBody>
        </p:sp>
        <p:sp>
          <p:nvSpPr>
            <p:cNvPr id="9235" name="Rectangle 18"/>
            <p:cNvSpPr>
              <a:spLocks/>
            </p:cNvSpPr>
            <p:nvPr/>
          </p:nvSpPr>
          <p:spPr bwMode="auto">
            <a:xfrm>
              <a:off x="1684657" y="1174086"/>
              <a:ext cx="955356" cy="589747"/>
            </a:xfrm>
            <a:prstGeom prst="rect">
              <a:avLst/>
            </a:prstGeom>
            <a:noFill/>
            <a:ln w="9525">
              <a:noFill/>
              <a:miter lim="800000"/>
              <a:headEnd/>
              <a:tailEnd/>
            </a:ln>
          </p:spPr>
          <p:txBody>
            <a:bodyPr wrap="none" lIns="0" tIns="0" rIns="0" bIns="0" anchor="ctr">
              <a:spAutoFit/>
            </a:bodyPr>
            <a:lstStyle/>
            <a:p>
              <a:pPr algn="r"/>
              <a:r>
                <a:rPr lang="en-US" dirty="0"/>
                <a:t>Far from</a:t>
              </a:r>
            </a:p>
            <a:p>
              <a:pPr algn="r"/>
              <a:r>
                <a:rPr lang="en-US" dirty="0"/>
                <a:t>Agreement</a:t>
              </a:r>
            </a:p>
          </p:txBody>
        </p:sp>
        <p:sp>
          <p:nvSpPr>
            <p:cNvPr id="9236" name="Rectangle 19"/>
            <p:cNvSpPr>
              <a:spLocks/>
            </p:cNvSpPr>
            <p:nvPr/>
          </p:nvSpPr>
          <p:spPr bwMode="auto">
            <a:xfrm>
              <a:off x="1684657" y="4055399"/>
              <a:ext cx="955356" cy="589747"/>
            </a:xfrm>
            <a:prstGeom prst="rect">
              <a:avLst/>
            </a:prstGeom>
            <a:noFill/>
            <a:ln w="9525">
              <a:noFill/>
              <a:miter lim="800000"/>
              <a:headEnd/>
              <a:tailEnd/>
            </a:ln>
          </p:spPr>
          <p:txBody>
            <a:bodyPr wrap="none" lIns="0" tIns="0" rIns="0" bIns="0" anchor="ctr">
              <a:spAutoFit/>
            </a:bodyPr>
            <a:lstStyle/>
            <a:p>
              <a:pPr algn="r"/>
              <a:r>
                <a:rPr lang="en-US" dirty="0"/>
                <a:t>Close to</a:t>
              </a:r>
            </a:p>
            <a:p>
              <a:pPr algn="r"/>
              <a:r>
                <a:rPr lang="en-US" dirty="0"/>
                <a:t>Agreement</a:t>
              </a:r>
            </a:p>
          </p:txBody>
        </p:sp>
        <p:sp>
          <p:nvSpPr>
            <p:cNvPr id="9237" name="Rectangle 20"/>
            <p:cNvSpPr>
              <a:spLocks/>
            </p:cNvSpPr>
            <p:nvPr/>
          </p:nvSpPr>
          <p:spPr bwMode="auto">
            <a:xfrm>
              <a:off x="2770053" y="4614545"/>
              <a:ext cx="781655" cy="589747"/>
            </a:xfrm>
            <a:prstGeom prst="rect">
              <a:avLst/>
            </a:prstGeom>
            <a:noFill/>
            <a:ln w="9525">
              <a:noFill/>
              <a:miter lim="800000"/>
              <a:headEnd/>
              <a:tailEnd/>
            </a:ln>
          </p:spPr>
          <p:txBody>
            <a:bodyPr wrap="none" lIns="0" tIns="0" rIns="0" bIns="0" anchor="ctr">
              <a:spAutoFit/>
            </a:bodyPr>
            <a:lstStyle/>
            <a:p>
              <a:pPr algn="r"/>
              <a:r>
                <a:rPr lang="en-US" dirty="0"/>
                <a:t>Close to</a:t>
              </a:r>
            </a:p>
            <a:p>
              <a:pPr algn="r"/>
              <a:r>
                <a:rPr lang="en-US" dirty="0"/>
                <a:t>Certainty</a:t>
              </a:r>
            </a:p>
          </p:txBody>
        </p:sp>
        <p:sp>
          <p:nvSpPr>
            <p:cNvPr id="9238" name="Rectangle 21"/>
            <p:cNvSpPr>
              <a:spLocks/>
            </p:cNvSpPr>
            <p:nvPr/>
          </p:nvSpPr>
          <p:spPr bwMode="auto">
            <a:xfrm>
              <a:off x="5804882" y="4614545"/>
              <a:ext cx="781655" cy="589747"/>
            </a:xfrm>
            <a:prstGeom prst="rect">
              <a:avLst/>
            </a:prstGeom>
            <a:noFill/>
            <a:ln w="9525">
              <a:noFill/>
              <a:miter lim="800000"/>
              <a:headEnd/>
              <a:tailEnd/>
            </a:ln>
          </p:spPr>
          <p:txBody>
            <a:bodyPr wrap="none" lIns="0" tIns="0" rIns="0" bIns="0" anchor="ctr">
              <a:spAutoFit/>
            </a:bodyPr>
            <a:lstStyle/>
            <a:p>
              <a:pPr algn="r"/>
              <a:r>
                <a:rPr lang="en-US" dirty="0"/>
                <a:t>Far from</a:t>
              </a:r>
            </a:p>
            <a:p>
              <a:pPr algn="r"/>
              <a:r>
                <a:rPr lang="en-US" dirty="0"/>
                <a:t>Certainty</a:t>
              </a:r>
            </a:p>
          </p:txBody>
        </p:sp>
        <p:sp>
          <p:nvSpPr>
            <p:cNvPr id="9239" name="Rectangle 22"/>
            <p:cNvSpPr>
              <a:spLocks/>
            </p:cNvSpPr>
            <p:nvPr/>
          </p:nvSpPr>
          <p:spPr bwMode="auto">
            <a:xfrm>
              <a:off x="2051720" y="5426099"/>
              <a:ext cx="4608512" cy="811213"/>
            </a:xfrm>
            <a:prstGeom prst="rect">
              <a:avLst/>
            </a:prstGeom>
            <a:noFill/>
            <a:ln w="9525">
              <a:noFill/>
              <a:miter lim="800000"/>
              <a:headEnd/>
              <a:tailEnd/>
            </a:ln>
          </p:spPr>
          <p:txBody>
            <a:bodyPr lIns="0" tIns="0" rIns="0" bIns="0" anchor="ctr"/>
            <a:lstStyle/>
            <a:p>
              <a:r>
                <a:rPr lang="en-US" sz="1300" dirty="0"/>
                <a:t>Source: </a:t>
              </a:r>
              <a:r>
                <a:rPr lang="en-US" sz="1300" i="1" dirty="0"/>
                <a:t>Strategic Management and Organizational Dynamics</a:t>
              </a:r>
              <a:r>
                <a:rPr lang="en-US" sz="1300" dirty="0"/>
                <a:t> by Ralph Stacey in </a:t>
              </a:r>
              <a:r>
                <a:rPr lang="en-US" sz="1300" i="1" dirty="0"/>
                <a:t>Agile Software Development with Scrum</a:t>
              </a:r>
              <a:r>
                <a:rPr lang="en-US" sz="1300" dirty="0"/>
                <a:t> by Ken Schwaber and Mike Beedle.</a:t>
              </a:r>
            </a:p>
          </p:txBody>
        </p:sp>
      </p:grpSp>
      <p:sp>
        <p:nvSpPr>
          <p:cNvPr id="9219" name="Rectangle 1"/>
          <p:cNvSpPr>
            <a:spLocks noGrp="1" noChangeArrowheads="1"/>
          </p:cNvSpPr>
          <p:nvPr>
            <p:ph type="title"/>
          </p:nvPr>
        </p:nvSpPr>
        <p:spPr>
          <a:xfrm>
            <a:off x="508189" y="150297"/>
            <a:ext cx="9721215" cy="1063529"/>
          </a:xfrm>
        </p:spPr>
        <p:txBody>
          <a:bodyPr/>
          <a:lstStyle/>
          <a:p>
            <a:pPr algn="ctr" eaLnBrk="1" hangingPunct="1"/>
            <a:r>
              <a:rPr lang="en-US" dirty="0" smtClean="0"/>
              <a:t>Project noise level</a:t>
            </a:r>
          </a:p>
        </p:txBody>
      </p:sp>
      <p:sp>
        <p:nvSpPr>
          <p:cNvPr id="24" name="Line Callout 1 23"/>
          <p:cNvSpPr/>
          <p:nvPr/>
        </p:nvSpPr>
        <p:spPr>
          <a:xfrm>
            <a:off x="179074" y="2199952"/>
            <a:ext cx="1863057" cy="1343634"/>
          </a:xfrm>
          <a:prstGeom prst="borderCallout1">
            <a:avLst>
              <a:gd name="adj1" fmla="val 51185"/>
              <a:gd name="adj2" fmla="val 100301"/>
              <a:gd name="adj3" fmla="val 131087"/>
              <a:gd name="adj4" fmla="val 192431"/>
            </a:avLst>
          </a:prstGeom>
          <a:solidFill>
            <a:schemeClr val="bg1"/>
          </a:solidFill>
          <a:ln w="25400">
            <a:solidFill>
              <a:srgbClr val="FF0000"/>
            </a:solidFill>
            <a:headEnd type="none"/>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FF0000"/>
                </a:solidFill>
              </a:rPr>
              <a:t>Defined processes work well here</a:t>
            </a:r>
            <a:endParaRPr lang="en-GB" dirty="0">
              <a:solidFill>
                <a:srgbClr val="FF0000"/>
              </a:solidFill>
            </a:endParaRPr>
          </a:p>
        </p:txBody>
      </p:sp>
      <p:sp>
        <p:nvSpPr>
          <p:cNvPr id="25" name="Line Callout 1 24"/>
          <p:cNvSpPr/>
          <p:nvPr/>
        </p:nvSpPr>
        <p:spPr>
          <a:xfrm>
            <a:off x="8381350" y="786914"/>
            <a:ext cx="1863057" cy="1343634"/>
          </a:xfrm>
          <a:prstGeom prst="borderCallout1">
            <a:avLst>
              <a:gd name="adj1" fmla="val 49175"/>
              <a:gd name="adj2" fmla="val -1762"/>
              <a:gd name="adj3" fmla="val 175297"/>
              <a:gd name="adj4" fmla="val -217029"/>
            </a:avLst>
          </a:prstGeom>
          <a:solidFill>
            <a:schemeClr val="bg1"/>
          </a:solidFill>
          <a:ln w="25400">
            <a:solidFill>
              <a:srgbClr val="008000"/>
            </a:solidFill>
            <a:headEnd type="none"/>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008000"/>
                </a:solidFill>
              </a:rPr>
              <a:t>Empirical processes work well here</a:t>
            </a:r>
            <a:endParaRPr lang="en-GB" dirty="0">
              <a:solidFill>
                <a:srgbClr val="008000"/>
              </a:solidFill>
            </a:endParaRPr>
          </a:p>
        </p:txBody>
      </p:sp>
      <p:sp>
        <p:nvSpPr>
          <p:cNvPr id="26" name="Line Callout 1 25"/>
          <p:cNvSpPr/>
          <p:nvPr/>
        </p:nvSpPr>
        <p:spPr>
          <a:xfrm>
            <a:off x="8707640" y="3486988"/>
            <a:ext cx="1863057" cy="527121"/>
          </a:xfrm>
          <a:prstGeom prst="borderCallout1">
            <a:avLst>
              <a:gd name="adj1" fmla="val 49175"/>
              <a:gd name="adj2" fmla="val -1762"/>
              <a:gd name="adj3" fmla="val -78126"/>
              <a:gd name="adj4" fmla="val -154825"/>
            </a:avLst>
          </a:prstGeom>
          <a:solidFill>
            <a:schemeClr val="bg1"/>
          </a:solidFill>
          <a:ln w="25400">
            <a:solidFill>
              <a:srgbClr val="008000"/>
            </a:solidFill>
            <a:headEnd type="none"/>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008000"/>
                </a:solidFill>
              </a:rPr>
              <a:t>And here</a:t>
            </a:r>
            <a:endParaRPr lang="en-GB" dirty="0">
              <a:solidFill>
                <a:srgbClr val="008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0495" y="2214729"/>
            <a:ext cx="6840855" cy="3027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70034" y="2183537"/>
            <a:ext cx="4412602" cy="429663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3940175" y="2974863"/>
            <a:ext cx="6804893" cy="306238"/>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0883" y="4601744"/>
            <a:ext cx="6840855" cy="30279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1228" y="3877168"/>
            <a:ext cx="6812823" cy="273625"/>
          </a:xfrm>
          <a:prstGeom prst="rect">
            <a:avLst/>
          </a:prstGeom>
        </p:spPr>
      </p:pic>
      <p:sp>
        <p:nvSpPr>
          <p:cNvPr id="11" name="Title 1"/>
          <p:cNvSpPr txBox="1">
            <a:spLocks/>
          </p:cNvSpPr>
          <p:nvPr/>
        </p:nvSpPr>
        <p:spPr>
          <a:xfrm>
            <a:off x="540068" y="154283"/>
            <a:ext cx="9721215" cy="1080029"/>
          </a:xfrm>
          <a:prstGeom prst="rect">
            <a:avLst/>
          </a:prstGeom>
        </p:spPr>
        <p:txBody>
          <a:bodyPr/>
          <a:lstStyle>
            <a:lvl1pPr algn="ctr" defTabSz="457200" rtl="0" eaLnBrk="0" fontAlgn="base" hangingPunct="0">
              <a:spcBef>
                <a:spcPct val="0"/>
              </a:spcBef>
              <a:spcAft>
                <a:spcPct val="0"/>
              </a:spcAft>
              <a:defRPr sz="4000" b="1"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Scrum Events</a:t>
            </a:r>
            <a:endParaRPr lang="en-GB" dirty="0"/>
          </a:p>
        </p:txBody>
      </p:sp>
      <p:sp>
        <p:nvSpPr>
          <p:cNvPr id="3" name="TextBox 2"/>
          <p:cNvSpPr txBox="1"/>
          <p:nvPr/>
        </p:nvSpPr>
        <p:spPr>
          <a:xfrm>
            <a:off x="3960495" y="1670238"/>
            <a:ext cx="6582073" cy="707886"/>
          </a:xfrm>
          <a:prstGeom prst="rect">
            <a:avLst/>
          </a:prstGeom>
          <a:noFill/>
        </p:spPr>
        <p:txBody>
          <a:bodyPr wrap="square" rtlCol="0">
            <a:spAutoFit/>
          </a:bodyPr>
          <a:lstStyle/>
          <a:p>
            <a:pPr algn="ctr"/>
            <a:r>
              <a:rPr lang="en-GB" sz="4000" dirty="0" smtClean="0">
                <a:latin typeface="+mn-lt"/>
                <a:ea typeface="Chewy" charset="0"/>
              </a:rPr>
              <a:t>Sprint Planning</a:t>
            </a:r>
            <a:endParaRPr lang="en-GB" sz="4000" dirty="0">
              <a:latin typeface="+mn-lt"/>
              <a:ea typeface="Chewy" charset="0"/>
            </a:endParaRPr>
          </a:p>
        </p:txBody>
      </p:sp>
      <p:sp>
        <p:nvSpPr>
          <p:cNvPr id="12" name="TextBox 11"/>
          <p:cNvSpPr txBox="1"/>
          <p:nvPr/>
        </p:nvSpPr>
        <p:spPr>
          <a:xfrm>
            <a:off x="3960495" y="2459094"/>
            <a:ext cx="6582073" cy="707886"/>
          </a:xfrm>
          <a:prstGeom prst="rect">
            <a:avLst/>
          </a:prstGeom>
          <a:noFill/>
        </p:spPr>
        <p:txBody>
          <a:bodyPr wrap="square" rtlCol="0">
            <a:spAutoFit/>
          </a:bodyPr>
          <a:lstStyle/>
          <a:p>
            <a:pPr algn="ctr"/>
            <a:r>
              <a:rPr lang="en-GB" sz="4000" dirty="0" smtClean="0">
                <a:latin typeface="+mn-lt"/>
                <a:ea typeface="Chewy" charset="0"/>
              </a:rPr>
              <a:t>Daily Scrum</a:t>
            </a:r>
            <a:endParaRPr lang="en-GB" sz="4000" dirty="0">
              <a:latin typeface="+mn-lt"/>
              <a:ea typeface="Chewy" charset="0"/>
            </a:endParaRPr>
          </a:p>
        </p:txBody>
      </p:sp>
      <p:sp>
        <p:nvSpPr>
          <p:cNvPr id="13" name="TextBox 12"/>
          <p:cNvSpPr txBox="1"/>
          <p:nvPr/>
        </p:nvSpPr>
        <p:spPr>
          <a:xfrm>
            <a:off x="3960495" y="3235282"/>
            <a:ext cx="6582073" cy="707886"/>
          </a:xfrm>
          <a:prstGeom prst="rect">
            <a:avLst/>
          </a:prstGeom>
          <a:noFill/>
        </p:spPr>
        <p:txBody>
          <a:bodyPr wrap="square" rtlCol="0">
            <a:spAutoFit/>
          </a:bodyPr>
          <a:lstStyle/>
          <a:p>
            <a:pPr algn="ctr"/>
            <a:r>
              <a:rPr lang="en-GB" sz="4000" dirty="0" smtClean="0">
                <a:latin typeface="+mn-lt"/>
                <a:ea typeface="Chewy" charset="0"/>
              </a:rPr>
              <a:t>Sprint Review</a:t>
            </a:r>
            <a:endParaRPr lang="en-GB" sz="4000" dirty="0">
              <a:latin typeface="+mn-lt"/>
              <a:ea typeface="Chewy" charset="0"/>
            </a:endParaRPr>
          </a:p>
        </p:txBody>
      </p:sp>
      <p:sp>
        <p:nvSpPr>
          <p:cNvPr id="14" name="TextBox 13"/>
          <p:cNvSpPr txBox="1"/>
          <p:nvPr/>
        </p:nvSpPr>
        <p:spPr>
          <a:xfrm>
            <a:off x="3960495" y="3997413"/>
            <a:ext cx="6582073" cy="707886"/>
          </a:xfrm>
          <a:prstGeom prst="rect">
            <a:avLst/>
          </a:prstGeom>
          <a:noFill/>
        </p:spPr>
        <p:txBody>
          <a:bodyPr wrap="square" rtlCol="0">
            <a:spAutoFit/>
          </a:bodyPr>
          <a:lstStyle/>
          <a:p>
            <a:pPr algn="ctr"/>
            <a:r>
              <a:rPr lang="en-GB" sz="4000" dirty="0" smtClean="0">
                <a:latin typeface="+mn-lt"/>
                <a:ea typeface="Chewy" charset="0"/>
              </a:rPr>
              <a:t>Sprint Retrospective</a:t>
            </a:r>
            <a:endParaRPr lang="en-GB" sz="4000" dirty="0">
              <a:latin typeface="+mn-lt"/>
              <a:ea typeface="Chewy" charset="0"/>
            </a:endParaRPr>
          </a:p>
        </p:txBody>
      </p:sp>
    </p:spTree>
    <p:extLst>
      <p:ext uri="{BB962C8B-B14F-4D97-AF65-F5344CB8AC3E}">
        <p14:creationId xmlns:p14="http://schemas.microsoft.com/office/powerpoint/2010/main" val="2215047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smtClean="0">
                <a:solidFill>
                  <a:srgbClr val="173776"/>
                </a:solidFill>
                <a:latin typeface="Helvetica" pitchFamily="34" charset="0"/>
                <a:ea typeface="Geneva"/>
                <a:cs typeface="Helvetica" pitchFamily="34" charset="0"/>
              </a:rPr>
              <a:t>Course Objectives</a:t>
            </a:r>
          </a:p>
        </p:txBody>
      </p:sp>
      <p:sp>
        <p:nvSpPr>
          <p:cNvPr id="11267" name="Rectangle 1028"/>
          <p:cNvSpPr>
            <a:spLocks noGrp="1"/>
          </p:cNvSpPr>
          <p:nvPr>
            <p:ph idx="1"/>
          </p:nvPr>
        </p:nvSpPr>
        <p:spPr>
          <a:xfrm>
            <a:off x="540068" y="1512041"/>
            <a:ext cx="9700173" cy="4276616"/>
          </a:xfrm>
        </p:spPr>
        <p:txBody>
          <a:bodyPr/>
          <a:lstStyle/>
          <a:p>
            <a:endParaRPr lang="en-US" sz="2400" dirty="0" smtClean="0">
              <a:solidFill>
                <a:srgbClr val="002060"/>
              </a:solidFill>
              <a:latin typeface="Helvetica" pitchFamily="34" charset="0"/>
              <a:ea typeface="Geneva"/>
              <a:cs typeface="Helvetica" pitchFamily="34" charset="0"/>
            </a:endParaRPr>
          </a:p>
          <a:p>
            <a:pPr marL="0" indent="0">
              <a:buNone/>
            </a:pPr>
            <a:r>
              <a:rPr lang="en-US" dirty="0" smtClean="0">
                <a:solidFill>
                  <a:srgbClr val="333399"/>
                </a:solidFill>
                <a:latin typeface="Helvetica" pitchFamily="34" charset="0"/>
                <a:ea typeface="Geneva"/>
                <a:cs typeface="Helvetica" pitchFamily="34" charset="0"/>
              </a:rPr>
              <a:t>To enable delegates to: </a:t>
            </a:r>
          </a:p>
          <a:p>
            <a:r>
              <a:rPr lang="en-US" dirty="0" smtClean="0">
                <a:solidFill>
                  <a:srgbClr val="333399"/>
                </a:solidFill>
                <a:latin typeface="Helvetica" pitchFamily="34" charset="0"/>
                <a:ea typeface="Geneva"/>
                <a:cs typeface="Helvetica" pitchFamily="34" charset="0"/>
              </a:rPr>
              <a:t>Understand the Scrum Framework.</a:t>
            </a:r>
          </a:p>
          <a:p>
            <a:r>
              <a:rPr lang="en-US" dirty="0" smtClean="0">
                <a:solidFill>
                  <a:srgbClr val="333399"/>
                </a:solidFill>
                <a:latin typeface="Helvetica" pitchFamily="34" charset="0"/>
                <a:ea typeface="Geneva"/>
                <a:cs typeface="Helvetica" pitchFamily="34" charset="0"/>
              </a:rPr>
              <a:t>Understand how a product can be developed using Scrum.</a:t>
            </a:r>
          </a:p>
          <a:p>
            <a:r>
              <a:rPr lang="en-US" dirty="0" smtClean="0">
                <a:solidFill>
                  <a:srgbClr val="333399"/>
                </a:solidFill>
                <a:latin typeface="Helvetica" pitchFamily="34" charset="0"/>
                <a:ea typeface="Geneva"/>
                <a:cs typeface="Helvetica" pitchFamily="34" charset="0"/>
              </a:rPr>
              <a:t>The art of being a Scrum Master.</a:t>
            </a:r>
          </a:p>
          <a:p>
            <a:pPr marL="0" indent="0">
              <a:buNone/>
            </a:pPr>
            <a:endParaRPr lang="en-US" dirty="0" smtClean="0">
              <a:solidFill>
                <a:srgbClr val="333399"/>
              </a:solidFill>
              <a:latin typeface="Helvetica" pitchFamily="34" charset="0"/>
              <a:ea typeface="Geneva"/>
              <a:cs typeface="Helvetica" pitchFamily="34" charset="0"/>
            </a:endParaRPr>
          </a:p>
          <a:p>
            <a:pPr>
              <a:buFont typeface="Arial" pitchFamily="34" charset="0"/>
              <a:buNone/>
            </a:pPr>
            <a:endParaRPr lang="en-US" sz="2400" dirty="0" smtClean="0">
              <a:solidFill>
                <a:srgbClr val="002060"/>
              </a:solidFill>
              <a:latin typeface="Helvetica" pitchFamily="34" charset="0"/>
              <a:ea typeface="Geneva"/>
              <a:cs typeface="Helvetic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360045" y="1080029"/>
            <a:ext cx="10050164" cy="7416200"/>
            <a:chOff x="146712" y="-437864"/>
            <a:chExt cx="8921088" cy="8229600"/>
          </a:xfrm>
          <a:scene3d>
            <a:camera prst="orthographicFront">
              <a:rot lat="17099985" lon="0" rev="0"/>
            </a:camera>
            <a:lightRig rig="threePt" dir="t"/>
          </a:scene3d>
        </p:grpSpPr>
        <p:sp>
          <p:nvSpPr>
            <p:cNvPr id="4" name="Oval 1"/>
            <p:cNvSpPr/>
            <p:nvPr/>
          </p:nvSpPr>
          <p:spPr>
            <a:xfrm>
              <a:off x="146712" y="1453488"/>
              <a:ext cx="6338248" cy="6338248"/>
            </a:xfrm>
            <a:custGeom>
              <a:avLst/>
              <a:gdLst/>
              <a:ahLst/>
              <a:cxnLst/>
              <a:rect l="l" t="t" r="r" b="b"/>
              <a:pathLst>
                <a:path w="4572000" h="4572000">
                  <a:moveTo>
                    <a:pt x="2286001" y="583022"/>
                  </a:moveTo>
                  <a:cubicBezTo>
                    <a:pt x="1345472" y="583022"/>
                    <a:pt x="583022" y="1345472"/>
                    <a:pt x="583022" y="2286001"/>
                  </a:cubicBezTo>
                  <a:cubicBezTo>
                    <a:pt x="583022" y="3226530"/>
                    <a:pt x="1345472" y="3988980"/>
                    <a:pt x="2286001" y="3988980"/>
                  </a:cubicBezTo>
                  <a:cubicBezTo>
                    <a:pt x="3226530" y="3988980"/>
                    <a:pt x="3988980" y="3226530"/>
                    <a:pt x="3988980" y="2286001"/>
                  </a:cubicBezTo>
                  <a:cubicBezTo>
                    <a:pt x="3988980" y="1345472"/>
                    <a:pt x="3226530" y="583022"/>
                    <a:pt x="2286001" y="583022"/>
                  </a:cubicBezTo>
                  <a:close/>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gradFill>
              <a:gsLst>
                <a:gs pos="0">
                  <a:srgbClr val="00B0F0"/>
                </a:gs>
                <a:gs pos="100000">
                  <a:srgbClr val="0070C0"/>
                </a:gs>
              </a:gsLst>
              <a:lin ang="5400000" scaled="0"/>
            </a:gradFill>
            <a:ln>
              <a:noFill/>
            </a:ln>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5" name="Oval 1"/>
            <p:cNvSpPr/>
            <p:nvPr/>
          </p:nvSpPr>
          <p:spPr>
            <a:xfrm>
              <a:off x="3657600" y="-437864"/>
              <a:ext cx="4343400" cy="4343400"/>
            </a:xfrm>
            <a:custGeom>
              <a:avLst/>
              <a:gdLst/>
              <a:ahLst/>
              <a:cxnLst/>
              <a:rect l="l" t="t" r="r" b="b"/>
              <a:pathLst>
                <a:path w="4572000" h="4572000">
                  <a:moveTo>
                    <a:pt x="2286001" y="583022"/>
                  </a:moveTo>
                  <a:cubicBezTo>
                    <a:pt x="1345472" y="583022"/>
                    <a:pt x="583022" y="1345472"/>
                    <a:pt x="583022" y="2286001"/>
                  </a:cubicBezTo>
                  <a:cubicBezTo>
                    <a:pt x="583022" y="3226530"/>
                    <a:pt x="1345472" y="3988980"/>
                    <a:pt x="2286001" y="3988980"/>
                  </a:cubicBezTo>
                  <a:cubicBezTo>
                    <a:pt x="3226530" y="3988980"/>
                    <a:pt x="3988980" y="3226530"/>
                    <a:pt x="3988980" y="2286001"/>
                  </a:cubicBezTo>
                  <a:cubicBezTo>
                    <a:pt x="3988980" y="1345472"/>
                    <a:pt x="3226530" y="583022"/>
                    <a:pt x="2286001" y="583022"/>
                  </a:cubicBezTo>
                  <a:close/>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gradFill>
              <a:gsLst>
                <a:gs pos="0">
                  <a:srgbClr val="91E509"/>
                </a:gs>
                <a:gs pos="100000">
                  <a:srgbClr val="28A010"/>
                </a:gs>
              </a:gsLst>
              <a:lin ang="5400000" scaled="0"/>
            </a:gradFill>
            <a:ln>
              <a:noFill/>
            </a:ln>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6" name="Oval 1"/>
            <p:cNvSpPr/>
            <p:nvPr/>
          </p:nvSpPr>
          <p:spPr>
            <a:xfrm>
              <a:off x="5026503" y="2457736"/>
              <a:ext cx="4041297" cy="4041297"/>
            </a:xfrm>
            <a:custGeom>
              <a:avLst/>
              <a:gdLst/>
              <a:ahLst/>
              <a:cxnLst/>
              <a:rect l="l" t="t" r="r" b="b"/>
              <a:pathLst>
                <a:path w="4572000" h="4572000">
                  <a:moveTo>
                    <a:pt x="2286001" y="583022"/>
                  </a:moveTo>
                  <a:cubicBezTo>
                    <a:pt x="1345472" y="583022"/>
                    <a:pt x="583022" y="1345472"/>
                    <a:pt x="583022" y="2286001"/>
                  </a:cubicBezTo>
                  <a:cubicBezTo>
                    <a:pt x="583022" y="3226530"/>
                    <a:pt x="1345472" y="3988980"/>
                    <a:pt x="2286001" y="3988980"/>
                  </a:cubicBezTo>
                  <a:cubicBezTo>
                    <a:pt x="3226530" y="3988980"/>
                    <a:pt x="3988980" y="3226530"/>
                    <a:pt x="3988980" y="2286001"/>
                  </a:cubicBezTo>
                  <a:cubicBezTo>
                    <a:pt x="3988980" y="1345472"/>
                    <a:pt x="3226530" y="583022"/>
                    <a:pt x="2286001" y="583022"/>
                  </a:cubicBezTo>
                  <a:close/>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gradFill>
              <a:gsLst>
                <a:gs pos="0">
                  <a:srgbClr val="FFA401"/>
                </a:gs>
                <a:gs pos="100000">
                  <a:srgbClr val="E4580A"/>
                </a:gs>
              </a:gsLst>
              <a:lin ang="5400000" scaled="0"/>
            </a:gradFill>
            <a:ln>
              <a:noFill/>
            </a:ln>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grpSp>
      <p:grpSp>
        <p:nvGrpSpPr>
          <p:cNvPr id="7" name="Group 6"/>
          <p:cNvGrpSpPr/>
          <p:nvPr/>
        </p:nvGrpSpPr>
        <p:grpSpPr>
          <a:xfrm>
            <a:off x="2513141" y="2113325"/>
            <a:ext cx="1717387" cy="3114351"/>
            <a:chOff x="2057400" y="2077563"/>
            <a:chExt cx="1524000" cy="3454911"/>
          </a:xfrm>
          <a:gradFill>
            <a:gsLst>
              <a:gs pos="0">
                <a:schemeClr val="tx1">
                  <a:lumMod val="75000"/>
                  <a:lumOff val="25000"/>
                </a:schemeClr>
              </a:gs>
              <a:gs pos="100000">
                <a:schemeClr val="tx1"/>
              </a:gs>
            </a:gsLst>
            <a:lin ang="5400000" scaled="0"/>
          </a:gradFill>
        </p:grpSpPr>
        <p:sp>
          <p:nvSpPr>
            <p:cNvPr id="8" name="Freeform 7"/>
            <p:cNvSpPr>
              <a:spLocks/>
            </p:cNvSpPr>
            <p:nvPr/>
          </p:nvSpPr>
          <p:spPr bwMode="auto">
            <a:xfrm flipH="1">
              <a:off x="2817481" y="2983517"/>
              <a:ext cx="19194" cy="19194"/>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0"/>
                    <a:pt x="1" y="0"/>
                    <a:pt x="1" y="0"/>
                  </a:cubicBezTo>
                  <a:cubicBezTo>
                    <a:pt x="1" y="0"/>
                    <a:pt x="0" y="0"/>
                    <a:pt x="0" y="1"/>
                  </a:cubicBezTo>
                  <a:cubicBezTo>
                    <a:pt x="0" y="2"/>
                    <a:pt x="1" y="2"/>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9" name="Freeform 8"/>
            <p:cNvSpPr>
              <a:spLocks/>
            </p:cNvSpPr>
            <p:nvPr/>
          </p:nvSpPr>
          <p:spPr bwMode="auto">
            <a:xfrm flipH="1">
              <a:off x="2790608" y="2849160"/>
              <a:ext cx="26872" cy="253361"/>
            </a:xfrm>
            <a:custGeom>
              <a:avLst/>
              <a:gdLst>
                <a:gd name="T0" fmla="*/ 1 w 3"/>
                <a:gd name="T1" fmla="*/ 1 h 28"/>
                <a:gd name="T2" fmla="*/ 0 w 3"/>
                <a:gd name="T3" fmla="*/ 0 h 28"/>
                <a:gd name="T4" fmla="*/ 2 w 3"/>
                <a:gd name="T5" fmla="*/ 14 h 28"/>
                <a:gd name="T6" fmla="*/ 2 w 3"/>
                <a:gd name="T7" fmla="*/ 28 h 28"/>
                <a:gd name="T8" fmla="*/ 3 w 3"/>
                <a:gd name="T9" fmla="*/ 27 h 28"/>
                <a:gd name="T10" fmla="*/ 2 w 3"/>
                <a:gd name="T11" fmla="*/ 10 h 28"/>
                <a:gd name="T12" fmla="*/ 1 w 3"/>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 h="28">
                  <a:moveTo>
                    <a:pt x="1" y="1"/>
                  </a:moveTo>
                  <a:cubicBezTo>
                    <a:pt x="0" y="0"/>
                    <a:pt x="0" y="0"/>
                    <a:pt x="0" y="0"/>
                  </a:cubicBezTo>
                  <a:cubicBezTo>
                    <a:pt x="0" y="0"/>
                    <a:pt x="1" y="7"/>
                    <a:pt x="2" y="14"/>
                  </a:cubicBezTo>
                  <a:cubicBezTo>
                    <a:pt x="2" y="21"/>
                    <a:pt x="2" y="28"/>
                    <a:pt x="2" y="28"/>
                  </a:cubicBezTo>
                  <a:cubicBezTo>
                    <a:pt x="3" y="27"/>
                    <a:pt x="3" y="27"/>
                    <a:pt x="3" y="27"/>
                  </a:cubicBezTo>
                  <a:cubicBezTo>
                    <a:pt x="3" y="27"/>
                    <a:pt x="2" y="14"/>
                    <a:pt x="2" y="10"/>
                  </a:cubicBezTo>
                  <a:cubicBezTo>
                    <a:pt x="2" y="5"/>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0" name="Freeform 9"/>
            <p:cNvSpPr>
              <a:spLocks/>
            </p:cNvSpPr>
            <p:nvPr/>
          </p:nvSpPr>
          <p:spPr bwMode="auto">
            <a:xfrm flipH="1">
              <a:off x="2809803" y="3129392"/>
              <a:ext cx="19194" cy="26872"/>
            </a:xfrm>
            <a:custGeom>
              <a:avLst/>
              <a:gdLst>
                <a:gd name="T0" fmla="*/ 1 w 2"/>
                <a:gd name="T1" fmla="*/ 1 h 3"/>
                <a:gd name="T2" fmla="*/ 1 w 2"/>
                <a:gd name="T3" fmla="*/ 3 h 3"/>
                <a:gd name="T4" fmla="*/ 2 w 2"/>
                <a:gd name="T5" fmla="*/ 2 h 3"/>
                <a:gd name="T6" fmla="*/ 2 w 2"/>
                <a:gd name="T7" fmla="*/ 1 h 3"/>
                <a:gd name="T8" fmla="*/ 1 w 2"/>
                <a:gd name="T9" fmla="*/ 1 h 3"/>
              </a:gdLst>
              <a:ahLst/>
              <a:cxnLst>
                <a:cxn ang="0">
                  <a:pos x="T0" y="T1"/>
                </a:cxn>
                <a:cxn ang="0">
                  <a:pos x="T2" y="T3"/>
                </a:cxn>
                <a:cxn ang="0">
                  <a:pos x="T4" y="T5"/>
                </a:cxn>
                <a:cxn ang="0">
                  <a:pos x="T6" y="T7"/>
                </a:cxn>
                <a:cxn ang="0">
                  <a:pos x="T8" y="T9"/>
                </a:cxn>
              </a:cxnLst>
              <a:rect l="0" t="0" r="r" b="b"/>
              <a:pathLst>
                <a:path w="2" h="3">
                  <a:moveTo>
                    <a:pt x="1" y="1"/>
                  </a:moveTo>
                  <a:cubicBezTo>
                    <a:pt x="0" y="2"/>
                    <a:pt x="0" y="2"/>
                    <a:pt x="1" y="3"/>
                  </a:cubicBezTo>
                  <a:cubicBezTo>
                    <a:pt x="2" y="3"/>
                    <a:pt x="2" y="2"/>
                    <a:pt x="2" y="2"/>
                  </a:cubicBezTo>
                  <a:cubicBezTo>
                    <a:pt x="2" y="2"/>
                    <a:pt x="2" y="1"/>
                    <a:pt x="2" y="1"/>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1" name="Freeform 10"/>
            <p:cNvSpPr>
              <a:spLocks noEditPoints="1"/>
            </p:cNvSpPr>
            <p:nvPr/>
          </p:nvSpPr>
          <p:spPr bwMode="auto">
            <a:xfrm flipH="1">
              <a:off x="2057400" y="2077563"/>
              <a:ext cx="1524000" cy="3454911"/>
            </a:xfrm>
            <a:custGeom>
              <a:avLst/>
              <a:gdLst>
                <a:gd name="T0" fmla="*/ 150 w 168"/>
                <a:gd name="T1" fmla="*/ 93 h 381"/>
                <a:gd name="T2" fmla="*/ 130 w 168"/>
                <a:gd name="T3" fmla="*/ 66 h 381"/>
                <a:gd name="T4" fmla="*/ 113 w 168"/>
                <a:gd name="T5" fmla="*/ 21 h 381"/>
                <a:gd name="T6" fmla="*/ 85 w 168"/>
                <a:gd name="T7" fmla="*/ 2 h 381"/>
                <a:gd name="T8" fmla="*/ 66 w 168"/>
                <a:gd name="T9" fmla="*/ 45 h 381"/>
                <a:gd name="T10" fmla="*/ 38 w 168"/>
                <a:gd name="T11" fmla="*/ 66 h 381"/>
                <a:gd name="T12" fmla="*/ 27 w 168"/>
                <a:gd name="T13" fmla="*/ 90 h 381"/>
                <a:gd name="T14" fmla="*/ 13 w 168"/>
                <a:gd name="T15" fmla="*/ 119 h 381"/>
                <a:gd name="T16" fmla="*/ 26 w 168"/>
                <a:gd name="T17" fmla="*/ 157 h 381"/>
                <a:gd name="T18" fmla="*/ 29 w 168"/>
                <a:gd name="T19" fmla="*/ 161 h 381"/>
                <a:gd name="T20" fmla="*/ 39 w 168"/>
                <a:gd name="T21" fmla="*/ 175 h 381"/>
                <a:gd name="T22" fmla="*/ 54 w 168"/>
                <a:gd name="T23" fmla="*/ 185 h 381"/>
                <a:gd name="T24" fmla="*/ 50 w 168"/>
                <a:gd name="T25" fmla="*/ 211 h 381"/>
                <a:gd name="T26" fmla="*/ 45 w 168"/>
                <a:gd name="T27" fmla="*/ 240 h 381"/>
                <a:gd name="T28" fmla="*/ 37 w 168"/>
                <a:gd name="T29" fmla="*/ 277 h 381"/>
                <a:gd name="T30" fmla="*/ 17 w 168"/>
                <a:gd name="T31" fmla="*/ 350 h 381"/>
                <a:gd name="T32" fmla="*/ 0 w 168"/>
                <a:gd name="T33" fmla="*/ 377 h 381"/>
                <a:gd name="T34" fmla="*/ 9 w 168"/>
                <a:gd name="T35" fmla="*/ 379 h 381"/>
                <a:gd name="T36" fmla="*/ 13 w 168"/>
                <a:gd name="T37" fmla="*/ 379 h 381"/>
                <a:gd name="T38" fmla="*/ 25 w 168"/>
                <a:gd name="T39" fmla="*/ 378 h 381"/>
                <a:gd name="T40" fmla="*/ 28 w 168"/>
                <a:gd name="T41" fmla="*/ 372 h 381"/>
                <a:gd name="T42" fmla="*/ 34 w 168"/>
                <a:gd name="T43" fmla="*/ 374 h 381"/>
                <a:gd name="T44" fmla="*/ 36 w 168"/>
                <a:gd name="T45" fmla="*/ 376 h 381"/>
                <a:gd name="T46" fmla="*/ 37 w 168"/>
                <a:gd name="T47" fmla="*/ 374 h 381"/>
                <a:gd name="T48" fmla="*/ 48 w 168"/>
                <a:gd name="T49" fmla="*/ 375 h 381"/>
                <a:gd name="T50" fmla="*/ 54 w 168"/>
                <a:gd name="T51" fmla="*/ 374 h 381"/>
                <a:gd name="T52" fmla="*/ 66 w 168"/>
                <a:gd name="T53" fmla="*/ 303 h 381"/>
                <a:gd name="T54" fmla="*/ 83 w 168"/>
                <a:gd name="T55" fmla="*/ 231 h 381"/>
                <a:gd name="T56" fmla="*/ 96 w 168"/>
                <a:gd name="T57" fmla="*/ 211 h 381"/>
                <a:gd name="T58" fmla="*/ 101 w 168"/>
                <a:gd name="T59" fmla="*/ 254 h 381"/>
                <a:gd name="T60" fmla="*/ 102 w 168"/>
                <a:gd name="T61" fmla="*/ 321 h 381"/>
                <a:gd name="T62" fmla="*/ 102 w 168"/>
                <a:gd name="T63" fmla="*/ 378 h 381"/>
                <a:gd name="T64" fmla="*/ 103 w 168"/>
                <a:gd name="T65" fmla="*/ 381 h 381"/>
                <a:gd name="T66" fmla="*/ 111 w 168"/>
                <a:gd name="T67" fmla="*/ 381 h 381"/>
                <a:gd name="T68" fmla="*/ 122 w 168"/>
                <a:gd name="T69" fmla="*/ 378 h 381"/>
                <a:gd name="T70" fmla="*/ 126 w 168"/>
                <a:gd name="T71" fmla="*/ 376 h 381"/>
                <a:gd name="T72" fmla="*/ 129 w 168"/>
                <a:gd name="T73" fmla="*/ 375 h 381"/>
                <a:gd name="T74" fmla="*/ 132 w 168"/>
                <a:gd name="T75" fmla="*/ 284 h 381"/>
                <a:gd name="T76" fmla="*/ 137 w 168"/>
                <a:gd name="T77" fmla="*/ 193 h 381"/>
                <a:gd name="T78" fmla="*/ 139 w 168"/>
                <a:gd name="T79" fmla="*/ 171 h 381"/>
                <a:gd name="T80" fmla="*/ 149 w 168"/>
                <a:gd name="T81" fmla="*/ 171 h 381"/>
                <a:gd name="T82" fmla="*/ 157 w 168"/>
                <a:gd name="T83" fmla="*/ 152 h 381"/>
                <a:gd name="T84" fmla="*/ 167 w 168"/>
                <a:gd name="T85" fmla="*/ 116 h 381"/>
                <a:gd name="T86" fmla="*/ 44 w 168"/>
                <a:gd name="T87" fmla="*/ 165 h 381"/>
                <a:gd name="T88" fmla="*/ 52 w 168"/>
                <a:gd name="T89" fmla="*/ 159 h 381"/>
                <a:gd name="T90" fmla="*/ 38 w 168"/>
                <a:gd name="T91" fmla="*/ 141 h 381"/>
                <a:gd name="T92" fmla="*/ 33 w 168"/>
                <a:gd name="T93" fmla="*/ 119 h 381"/>
                <a:gd name="T94" fmla="*/ 48 w 168"/>
                <a:gd name="T95" fmla="*/ 110 h 381"/>
                <a:gd name="T96" fmla="*/ 56 w 168"/>
                <a:gd name="T97" fmla="*/ 147 h 381"/>
                <a:gd name="T98" fmla="*/ 84 w 168"/>
                <a:gd name="T99" fmla="*/ 142 h 381"/>
                <a:gd name="T100" fmla="*/ 93 w 168"/>
                <a:gd name="T101" fmla="*/ 99 h 381"/>
                <a:gd name="T102" fmla="*/ 55 w 168"/>
                <a:gd name="T103" fmla="*/ 72 h 381"/>
                <a:gd name="T104" fmla="*/ 82 w 168"/>
                <a:gd name="T105" fmla="*/ 78 h 381"/>
                <a:gd name="T106" fmla="*/ 109 w 168"/>
                <a:gd name="T107" fmla="*/ 71 h 381"/>
                <a:gd name="T108" fmla="*/ 122 w 168"/>
                <a:gd name="T109" fmla="*/ 130 h 381"/>
                <a:gd name="T110" fmla="*/ 128 w 168"/>
                <a:gd name="T111" fmla="*/ 103 h 381"/>
                <a:gd name="T112" fmla="*/ 147 w 168"/>
                <a:gd name="T113" fmla="*/ 123 h 381"/>
                <a:gd name="T114" fmla="*/ 143 w 168"/>
                <a:gd name="T115" fmla="*/ 141 h 381"/>
                <a:gd name="T116" fmla="*/ 130 w 168"/>
                <a:gd name="T117" fmla="*/ 155 h 381"/>
                <a:gd name="T118" fmla="*/ 143 w 168"/>
                <a:gd name="T119" fmla="*/ 16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 h="381">
                  <a:moveTo>
                    <a:pt x="167" y="116"/>
                  </a:moveTo>
                  <a:cubicBezTo>
                    <a:pt x="167" y="115"/>
                    <a:pt x="166" y="115"/>
                    <a:pt x="166" y="114"/>
                  </a:cubicBezTo>
                  <a:cubicBezTo>
                    <a:pt x="165" y="114"/>
                    <a:pt x="165" y="114"/>
                    <a:pt x="165" y="114"/>
                  </a:cubicBezTo>
                  <a:cubicBezTo>
                    <a:pt x="165" y="113"/>
                    <a:pt x="164" y="112"/>
                    <a:pt x="164" y="112"/>
                  </a:cubicBezTo>
                  <a:cubicBezTo>
                    <a:pt x="164" y="111"/>
                    <a:pt x="164" y="111"/>
                    <a:pt x="164" y="110"/>
                  </a:cubicBezTo>
                  <a:cubicBezTo>
                    <a:pt x="164" y="109"/>
                    <a:pt x="162" y="108"/>
                    <a:pt x="162" y="107"/>
                  </a:cubicBezTo>
                  <a:cubicBezTo>
                    <a:pt x="161" y="106"/>
                    <a:pt x="160" y="105"/>
                    <a:pt x="160" y="105"/>
                  </a:cubicBezTo>
                  <a:cubicBezTo>
                    <a:pt x="160" y="105"/>
                    <a:pt x="159" y="104"/>
                    <a:pt x="158" y="103"/>
                  </a:cubicBezTo>
                  <a:cubicBezTo>
                    <a:pt x="157" y="102"/>
                    <a:pt x="155" y="99"/>
                    <a:pt x="154" y="98"/>
                  </a:cubicBezTo>
                  <a:cubicBezTo>
                    <a:pt x="153" y="97"/>
                    <a:pt x="153" y="96"/>
                    <a:pt x="152" y="95"/>
                  </a:cubicBezTo>
                  <a:cubicBezTo>
                    <a:pt x="151" y="94"/>
                    <a:pt x="151" y="94"/>
                    <a:pt x="150" y="93"/>
                  </a:cubicBezTo>
                  <a:cubicBezTo>
                    <a:pt x="150" y="92"/>
                    <a:pt x="149" y="91"/>
                    <a:pt x="148" y="90"/>
                  </a:cubicBezTo>
                  <a:cubicBezTo>
                    <a:pt x="147" y="89"/>
                    <a:pt x="146" y="88"/>
                    <a:pt x="146" y="88"/>
                  </a:cubicBezTo>
                  <a:cubicBezTo>
                    <a:pt x="145" y="87"/>
                    <a:pt x="144" y="86"/>
                    <a:pt x="144" y="85"/>
                  </a:cubicBezTo>
                  <a:cubicBezTo>
                    <a:pt x="143" y="85"/>
                    <a:pt x="143" y="84"/>
                    <a:pt x="142" y="83"/>
                  </a:cubicBezTo>
                  <a:cubicBezTo>
                    <a:pt x="142" y="82"/>
                    <a:pt x="141" y="81"/>
                    <a:pt x="140" y="80"/>
                  </a:cubicBezTo>
                  <a:cubicBezTo>
                    <a:pt x="139" y="79"/>
                    <a:pt x="138" y="78"/>
                    <a:pt x="137" y="77"/>
                  </a:cubicBezTo>
                  <a:cubicBezTo>
                    <a:pt x="136" y="76"/>
                    <a:pt x="135" y="75"/>
                    <a:pt x="135" y="75"/>
                  </a:cubicBezTo>
                  <a:cubicBezTo>
                    <a:pt x="134" y="74"/>
                    <a:pt x="134" y="73"/>
                    <a:pt x="133" y="73"/>
                  </a:cubicBezTo>
                  <a:cubicBezTo>
                    <a:pt x="133" y="72"/>
                    <a:pt x="132" y="72"/>
                    <a:pt x="132" y="72"/>
                  </a:cubicBezTo>
                  <a:cubicBezTo>
                    <a:pt x="132" y="71"/>
                    <a:pt x="132" y="70"/>
                    <a:pt x="132" y="70"/>
                  </a:cubicBezTo>
                  <a:cubicBezTo>
                    <a:pt x="132" y="69"/>
                    <a:pt x="131" y="67"/>
                    <a:pt x="130" y="66"/>
                  </a:cubicBezTo>
                  <a:cubicBezTo>
                    <a:pt x="129" y="64"/>
                    <a:pt x="129" y="64"/>
                    <a:pt x="128" y="63"/>
                  </a:cubicBezTo>
                  <a:cubicBezTo>
                    <a:pt x="128" y="62"/>
                    <a:pt x="127" y="62"/>
                    <a:pt x="127" y="62"/>
                  </a:cubicBezTo>
                  <a:cubicBezTo>
                    <a:pt x="126" y="62"/>
                    <a:pt x="125" y="61"/>
                    <a:pt x="124" y="61"/>
                  </a:cubicBezTo>
                  <a:cubicBezTo>
                    <a:pt x="124" y="61"/>
                    <a:pt x="117" y="60"/>
                    <a:pt x="116" y="60"/>
                  </a:cubicBezTo>
                  <a:cubicBezTo>
                    <a:pt x="115" y="60"/>
                    <a:pt x="115" y="60"/>
                    <a:pt x="115" y="60"/>
                  </a:cubicBezTo>
                  <a:cubicBezTo>
                    <a:pt x="115" y="59"/>
                    <a:pt x="115" y="58"/>
                    <a:pt x="115" y="56"/>
                  </a:cubicBezTo>
                  <a:cubicBezTo>
                    <a:pt x="115" y="55"/>
                    <a:pt x="115" y="50"/>
                    <a:pt x="115" y="47"/>
                  </a:cubicBezTo>
                  <a:cubicBezTo>
                    <a:pt x="115" y="45"/>
                    <a:pt x="115" y="44"/>
                    <a:pt x="114" y="42"/>
                  </a:cubicBezTo>
                  <a:cubicBezTo>
                    <a:pt x="114" y="40"/>
                    <a:pt x="114" y="38"/>
                    <a:pt x="114" y="36"/>
                  </a:cubicBezTo>
                  <a:cubicBezTo>
                    <a:pt x="114" y="34"/>
                    <a:pt x="114" y="30"/>
                    <a:pt x="114" y="28"/>
                  </a:cubicBezTo>
                  <a:cubicBezTo>
                    <a:pt x="114" y="26"/>
                    <a:pt x="113" y="23"/>
                    <a:pt x="113" y="21"/>
                  </a:cubicBezTo>
                  <a:cubicBezTo>
                    <a:pt x="113" y="19"/>
                    <a:pt x="112" y="18"/>
                    <a:pt x="112" y="17"/>
                  </a:cubicBezTo>
                  <a:cubicBezTo>
                    <a:pt x="112" y="16"/>
                    <a:pt x="111" y="15"/>
                    <a:pt x="111" y="14"/>
                  </a:cubicBezTo>
                  <a:cubicBezTo>
                    <a:pt x="110" y="13"/>
                    <a:pt x="109" y="10"/>
                    <a:pt x="108" y="9"/>
                  </a:cubicBezTo>
                  <a:cubicBezTo>
                    <a:pt x="107" y="8"/>
                    <a:pt x="107" y="8"/>
                    <a:pt x="106" y="7"/>
                  </a:cubicBezTo>
                  <a:cubicBezTo>
                    <a:pt x="105" y="6"/>
                    <a:pt x="104" y="5"/>
                    <a:pt x="103" y="4"/>
                  </a:cubicBezTo>
                  <a:cubicBezTo>
                    <a:pt x="103" y="4"/>
                    <a:pt x="98" y="1"/>
                    <a:pt x="97" y="1"/>
                  </a:cubicBezTo>
                  <a:cubicBezTo>
                    <a:pt x="96" y="0"/>
                    <a:pt x="95" y="1"/>
                    <a:pt x="93" y="0"/>
                  </a:cubicBezTo>
                  <a:cubicBezTo>
                    <a:pt x="92" y="0"/>
                    <a:pt x="91" y="0"/>
                    <a:pt x="89" y="0"/>
                  </a:cubicBezTo>
                  <a:cubicBezTo>
                    <a:pt x="88" y="0"/>
                    <a:pt x="87" y="0"/>
                    <a:pt x="87" y="0"/>
                  </a:cubicBezTo>
                  <a:cubicBezTo>
                    <a:pt x="86" y="0"/>
                    <a:pt x="86" y="1"/>
                    <a:pt x="86" y="1"/>
                  </a:cubicBezTo>
                  <a:cubicBezTo>
                    <a:pt x="86" y="1"/>
                    <a:pt x="85" y="2"/>
                    <a:pt x="85" y="2"/>
                  </a:cubicBezTo>
                  <a:cubicBezTo>
                    <a:pt x="84" y="2"/>
                    <a:pt x="83" y="3"/>
                    <a:pt x="81" y="3"/>
                  </a:cubicBezTo>
                  <a:cubicBezTo>
                    <a:pt x="80" y="3"/>
                    <a:pt x="79" y="4"/>
                    <a:pt x="79" y="5"/>
                  </a:cubicBezTo>
                  <a:cubicBezTo>
                    <a:pt x="79" y="6"/>
                    <a:pt x="77" y="7"/>
                    <a:pt x="76" y="8"/>
                  </a:cubicBezTo>
                  <a:cubicBezTo>
                    <a:pt x="76" y="9"/>
                    <a:pt x="75" y="9"/>
                    <a:pt x="75" y="10"/>
                  </a:cubicBezTo>
                  <a:cubicBezTo>
                    <a:pt x="73" y="11"/>
                    <a:pt x="72" y="13"/>
                    <a:pt x="72" y="13"/>
                  </a:cubicBezTo>
                  <a:cubicBezTo>
                    <a:pt x="71" y="15"/>
                    <a:pt x="71" y="16"/>
                    <a:pt x="70" y="17"/>
                  </a:cubicBezTo>
                  <a:cubicBezTo>
                    <a:pt x="70" y="18"/>
                    <a:pt x="69" y="21"/>
                    <a:pt x="68" y="23"/>
                  </a:cubicBezTo>
                  <a:cubicBezTo>
                    <a:pt x="67" y="25"/>
                    <a:pt x="67" y="26"/>
                    <a:pt x="66" y="28"/>
                  </a:cubicBezTo>
                  <a:cubicBezTo>
                    <a:pt x="65" y="30"/>
                    <a:pt x="66" y="32"/>
                    <a:pt x="66" y="34"/>
                  </a:cubicBezTo>
                  <a:cubicBezTo>
                    <a:pt x="67" y="36"/>
                    <a:pt x="66" y="39"/>
                    <a:pt x="66" y="41"/>
                  </a:cubicBezTo>
                  <a:cubicBezTo>
                    <a:pt x="66" y="42"/>
                    <a:pt x="66" y="44"/>
                    <a:pt x="66" y="45"/>
                  </a:cubicBezTo>
                  <a:cubicBezTo>
                    <a:pt x="66" y="47"/>
                    <a:pt x="66" y="48"/>
                    <a:pt x="65" y="50"/>
                  </a:cubicBezTo>
                  <a:cubicBezTo>
                    <a:pt x="65" y="52"/>
                    <a:pt x="65" y="52"/>
                    <a:pt x="64" y="53"/>
                  </a:cubicBezTo>
                  <a:cubicBezTo>
                    <a:pt x="64" y="53"/>
                    <a:pt x="61" y="54"/>
                    <a:pt x="59" y="55"/>
                  </a:cubicBezTo>
                  <a:cubicBezTo>
                    <a:pt x="58" y="56"/>
                    <a:pt x="57" y="57"/>
                    <a:pt x="56" y="57"/>
                  </a:cubicBezTo>
                  <a:cubicBezTo>
                    <a:pt x="55" y="58"/>
                    <a:pt x="54" y="58"/>
                    <a:pt x="54" y="58"/>
                  </a:cubicBezTo>
                  <a:cubicBezTo>
                    <a:pt x="53" y="58"/>
                    <a:pt x="51" y="59"/>
                    <a:pt x="49" y="59"/>
                  </a:cubicBezTo>
                  <a:cubicBezTo>
                    <a:pt x="48" y="60"/>
                    <a:pt x="47" y="60"/>
                    <a:pt x="45" y="60"/>
                  </a:cubicBezTo>
                  <a:cubicBezTo>
                    <a:pt x="44" y="60"/>
                    <a:pt x="44" y="61"/>
                    <a:pt x="43" y="61"/>
                  </a:cubicBezTo>
                  <a:cubicBezTo>
                    <a:pt x="43" y="61"/>
                    <a:pt x="43" y="61"/>
                    <a:pt x="42" y="61"/>
                  </a:cubicBezTo>
                  <a:cubicBezTo>
                    <a:pt x="41" y="61"/>
                    <a:pt x="40" y="62"/>
                    <a:pt x="40" y="63"/>
                  </a:cubicBezTo>
                  <a:cubicBezTo>
                    <a:pt x="39" y="64"/>
                    <a:pt x="39" y="65"/>
                    <a:pt x="38" y="66"/>
                  </a:cubicBezTo>
                  <a:cubicBezTo>
                    <a:pt x="38" y="67"/>
                    <a:pt x="37" y="68"/>
                    <a:pt x="37" y="69"/>
                  </a:cubicBezTo>
                  <a:cubicBezTo>
                    <a:pt x="36" y="70"/>
                    <a:pt x="36" y="70"/>
                    <a:pt x="36" y="71"/>
                  </a:cubicBezTo>
                  <a:cubicBezTo>
                    <a:pt x="36" y="72"/>
                    <a:pt x="36" y="73"/>
                    <a:pt x="36" y="73"/>
                  </a:cubicBezTo>
                  <a:cubicBezTo>
                    <a:pt x="36" y="73"/>
                    <a:pt x="34" y="75"/>
                    <a:pt x="34" y="75"/>
                  </a:cubicBezTo>
                  <a:cubicBezTo>
                    <a:pt x="34" y="76"/>
                    <a:pt x="33" y="77"/>
                    <a:pt x="33" y="78"/>
                  </a:cubicBezTo>
                  <a:cubicBezTo>
                    <a:pt x="33" y="79"/>
                    <a:pt x="32" y="80"/>
                    <a:pt x="32" y="80"/>
                  </a:cubicBezTo>
                  <a:cubicBezTo>
                    <a:pt x="31" y="81"/>
                    <a:pt x="31" y="81"/>
                    <a:pt x="31" y="82"/>
                  </a:cubicBezTo>
                  <a:cubicBezTo>
                    <a:pt x="30" y="82"/>
                    <a:pt x="30" y="83"/>
                    <a:pt x="30" y="83"/>
                  </a:cubicBezTo>
                  <a:cubicBezTo>
                    <a:pt x="29" y="84"/>
                    <a:pt x="28" y="85"/>
                    <a:pt x="28" y="86"/>
                  </a:cubicBezTo>
                  <a:cubicBezTo>
                    <a:pt x="28" y="86"/>
                    <a:pt x="27" y="87"/>
                    <a:pt x="27" y="88"/>
                  </a:cubicBezTo>
                  <a:cubicBezTo>
                    <a:pt x="27" y="89"/>
                    <a:pt x="27" y="90"/>
                    <a:pt x="27" y="90"/>
                  </a:cubicBezTo>
                  <a:cubicBezTo>
                    <a:pt x="26" y="91"/>
                    <a:pt x="25" y="92"/>
                    <a:pt x="25" y="93"/>
                  </a:cubicBezTo>
                  <a:cubicBezTo>
                    <a:pt x="25" y="94"/>
                    <a:pt x="24" y="94"/>
                    <a:pt x="24" y="95"/>
                  </a:cubicBezTo>
                  <a:cubicBezTo>
                    <a:pt x="24" y="95"/>
                    <a:pt x="22" y="96"/>
                    <a:pt x="22" y="97"/>
                  </a:cubicBezTo>
                  <a:cubicBezTo>
                    <a:pt x="21" y="98"/>
                    <a:pt x="21" y="99"/>
                    <a:pt x="21" y="100"/>
                  </a:cubicBezTo>
                  <a:cubicBezTo>
                    <a:pt x="21" y="101"/>
                    <a:pt x="21" y="101"/>
                    <a:pt x="21" y="101"/>
                  </a:cubicBezTo>
                  <a:cubicBezTo>
                    <a:pt x="20" y="101"/>
                    <a:pt x="19" y="104"/>
                    <a:pt x="18" y="105"/>
                  </a:cubicBezTo>
                  <a:cubicBezTo>
                    <a:pt x="18" y="106"/>
                    <a:pt x="17" y="107"/>
                    <a:pt x="17" y="108"/>
                  </a:cubicBezTo>
                  <a:cubicBezTo>
                    <a:pt x="17" y="108"/>
                    <a:pt x="16" y="109"/>
                    <a:pt x="16" y="109"/>
                  </a:cubicBezTo>
                  <a:cubicBezTo>
                    <a:pt x="16" y="110"/>
                    <a:pt x="15" y="110"/>
                    <a:pt x="14" y="112"/>
                  </a:cubicBezTo>
                  <a:cubicBezTo>
                    <a:pt x="13" y="113"/>
                    <a:pt x="13" y="115"/>
                    <a:pt x="13" y="116"/>
                  </a:cubicBezTo>
                  <a:cubicBezTo>
                    <a:pt x="13" y="117"/>
                    <a:pt x="13" y="118"/>
                    <a:pt x="13" y="119"/>
                  </a:cubicBezTo>
                  <a:cubicBezTo>
                    <a:pt x="13" y="119"/>
                    <a:pt x="12" y="120"/>
                    <a:pt x="12" y="122"/>
                  </a:cubicBezTo>
                  <a:cubicBezTo>
                    <a:pt x="12" y="123"/>
                    <a:pt x="12" y="123"/>
                    <a:pt x="13" y="124"/>
                  </a:cubicBezTo>
                  <a:cubicBezTo>
                    <a:pt x="13" y="126"/>
                    <a:pt x="14" y="128"/>
                    <a:pt x="14" y="129"/>
                  </a:cubicBezTo>
                  <a:cubicBezTo>
                    <a:pt x="14" y="130"/>
                    <a:pt x="15" y="132"/>
                    <a:pt x="16" y="133"/>
                  </a:cubicBezTo>
                  <a:cubicBezTo>
                    <a:pt x="16" y="134"/>
                    <a:pt x="16" y="134"/>
                    <a:pt x="16" y="135"/>
                  </a:cubicBezTo>
                  <a:cubicBezTo>
                    <a:pt x="17" y="136"/>
                    <a:pt x="17" y="137"/>
                    <a:pt x="17" y="138"/>
                  </a:cubicBezTo>
                  <a:cubicBezTo>
                    <a:pt x="18" y="139"/>
                    <a:pt x="20" y="142"/>
                    <a:pt x="20" y="143"/>
                  </a:cubicBezTo>
                  <a:cubicBezTo>
                    <a:pt x="20" y="144"/>
                    <a:pt x="21" y="146"/>
                    <a:pt x="21" y="146"/>
                  </a:cubicBezTo>
                  <a:cubicBezTo>
                    <a:pt x="21" y="147"/>
                    <a:pt x="22" y="148"/>
                    <a:pt x="23" y="150"/>
                  </a:cubicBezTo>
                  <a:cubicBezTo>
                    <a:pt x="23" y="151"/>
                    <a:pt x="24" y="153"/>
                    <a:pt x="24" y="154"/>
                  </a:cubicBezTo>
                  <a:cubicBezTo>
                    <a:pt x="25" y="155"/>
                    <a:pt x="25" y="156"/>
                    <a:pt x="26" y="157"/>
                  </a:cubicBezTo>
                  <a:cubicBezTo>
                    <a:pt x="27" y="158"/>
                    <a:pt x="28" y="159"/>
                    <a:pt x="28" y="160"/>
                  </a:cubicBezTo>
                  <a:cubicBezTo>
                    <a:pt x="28" y="160"/>
                    <a:pt x="28" y="160"/>
                    <a:pt x="28" y="160"/>
                  </a:cubicBezTo>
                  <a:cubicBezTo>
                    <a:pt x="27" y="160"/>
                    <a:pt x="27" y="160"/>
                    <a:pt x="27" y="160"/>
                  </a:cubicBezTo>
                  <a:cubicBezTo>
                    <a:pt x="27" y="160"/>
                    <a:pt x="27" y="160"/>
                    <a:pt x="27" y="159"/>
                  </a:cubicBezTo>
                  <a:cubicBezTo>
                    <a:pt x="27" y="159"/>
                    <a:pt x="26" y="159"/>
                    <a:pt x="26" y="159"/>
                  </a:cubicBezTo>
                  <a:cubicBezTo>
                    <a:pt x="26" y="159"/>
                    <a:pt x="26" y="160"/>
                    <a:pt x="27" y="160"/>
                  </a:cubicBezTo>
                  <a:cubicBezTo>
                    <a:pt x="27" y="160"/>
                    <a:pt x="28" y="162"/>
                    <a:pt x="29" y="163"/>
                  </a:cubicBezTo>
                  <a:cubicBezTo>
                    <a:pt x="29" y="163"/>
                    <a:pt x="29" y="163"/>
                    <a:pt x="29" y="162"/>
                  </a:cubicBezTo>
                  <a:cubicBezTo>
                    <a:pt x="29" y="162"/>
                    <a:pt x="28" y="162"/>
                    <a:pt x="28" y="162"/>
                  </a:cubicBezTo>
                  <a:cubicBezTo>
                    <a:pt x="28" y="162"/>
                    <a:pt x="28" y="161"/>
                    <a:pt x="28" y="161"/>
                  </a:cubicBezTo>
                  <a:cubicBezTo>
                    <a:pt x="29" y="161"/>
                    <a:pt x="29" y="161"/>
                    <a:pt x="29" y="161"/>
                  </a:cubicBezTo>
                  <a:cubicBezTo>
                    <a:pt x="29" y="162"/>
                    <a:pt x="31" y="164"/>
                    <a:pt x="31" y="165"/>
                  </a:cubicBezTo>
                  <a:cubicBezTo>
                    <a:pt x="32" y="166"/>
                    <a:pt x="32" y="166"/>
                    <a:pt x="32" y="167"/>
                  </a:cubicBezTo>
                  <a:cubicBezTo>
                    <a:pt x="33" y="167"/>
                    <a:pt x="33" y="167"/>
                    <a:pt x="32" y="167"/>
                  </a:cubicBezTo>
                  <a:cubicBezTo>
                    <a:pt x="32" y="167"/>
                    <a:pt x="32" y="168"/>
                    <a:pt x="32" y="168"/>
                  </a:cubicBezTo>
                  <a:cubicBezTo>
                    <a:pt x="32" y="168"/>
                    <a:pt x="32" y="168"/>
                    <a:pt x="33" y="169"/>
                  </a:cubicBezTo>
                  <a:cubicBezTo>
                    <a:pt x="33" y="170"/>
                    <a:pt x="34" y="170"/>
                    <a:pt x="34" y="170"/>
                  </a:cubicBezTo>
                  <a:cubicBezTo>
                    <a:pt x="35" y="171"/>
                    <a:pt x="35" y="171"/>
                    <a:pt x="35" y="171"/>
                  </a:cubicBezTo>
                  <a:cubicBezTo>
                    <a:pt x="35" y="172"/>
                    <a:pt x="36" y="174"/>
                    <a:pt x="37" y="175"/>
                  </a:cubicBezTo>
                  <a:cubicBezTo>
                    <a:pt x="38" y="176"/>
                    <a:pt x="38" y="176"/>
                    <a:pt x="39" y="177"/>
                  </a:cubicBezTo>
                  <a:cubicBezTo>
                    <a:pt x="40" y="177"/>
                    <a:pt x="40" y="177"/>
                    <a:pt x="40" y="177"/>
                  </a:cubicBezTo>
                  <a:cubicBezTo>
                    <a:pt x="40" y="177"/>
                    <a:pt x="38" y="175"/>
                    <a:pt x="39" y="175"/>
                  </a:cubicBezTo>
                  <a:cubicBezTo>
                    <a:pt x="40" y="175"/>
                    <a:pt x="41" y="175"/>
                    <a:pt x="41" y="175"/>
                  </a:cubicBezTo>
                  <a:cubicBezTo>
                    <a:pt x="42" y="175"/>
                    <a:pt x="42" y="175"/>
                    <a:pt x="42" y="175"/>
                  </a:cubicBezTo>
                  <a:cubicBezTo>
                    <a:pt x="43" y="176"/>
                    <a:pt x="45" y="177"/>
                    <a:pt x="46" y="177"/>
                  </a:cubicBezTo>
                  <a:cubicBezTo>
                    <a:pt x="47" y="178"/>
                    <a:pt x="48" y="178"/>
                    <a:pt x="50" y="178"/>
                  </a:cubicBezTo>
                  <a:cubicBezTo>
                    <a:pt x="51" y="177"/>
                    <a:pt x="51" y="177"/>
                    <a:pt x="51" y="177"/>
                  </a:cubicBezTo>
                  <a:cubicBezTo>
                    <a:pt x="52" y="177"/>
                    <a:pt x="52" y="177"/>
                    <a:pt x="52" y="177"/>
                  </a:cubicBezTo>
                  <a:cubicBezTo>
                    <a:pt x="52" y="177"/>
                    <a:pt x="53" y="178"/>
                    <a:pt x="53" y="178"/>
                  </a:cubicBezTo>
                  <a:cubicBezTo>
                    <a:pt x="54" y="178"/>
                    <a:pt x="54" y="178"/>
                    <a:pt x="53" y="179"/>
                  </a:cubicBezTo>
                  <a:cubicBezTo>
                    <a:pt x="53" y="179"/>
                    <a:pt x="53" y="180"/>
                    <a:pt x="53" y="180"/>
                  </a:cubicBezTo>
                  <a:cubicBezTo>
                    <a:pt x="53" y="181"/>
                    <a:pt x="53" y="182"/>
                    <a:pt x="53" y="183"/>
                  </a:cubicBezTo>
                  <a:cubicBezTo>
                    <a:pt x="54" y="184"/>
                    <a:pt x="54" y="184"/>
                    <a:pt x="54" y="185"/>
                  </a:cubicBezTo>
                  <a:cubicBezTo>
                    <a:pt x="54" y="186"/>
                    <a:pt x="54" y="186"/>
                    <a:pt x="54" y="186"/>
                  </a:cubicBezTo>
                  <a:cubicBezTo>
                    <a:pt x="53" y="187"/>
                    <a:pt x="53" y="187"/>
                    <a:pt x="53" y="187"/>
                  </a:cubicBezTo>
                  <a:cubicBezTo>
                    <a:pt x="53" y="188"/>
                    <a:pt x="52" y="188"/>
                    <a:pt x="53" y="188"/>
                  </a:cubicBezTo>
                  <a:cubicBezTo>
                    <a:pt x="53" y="189"/>
                    <a:pt x="54" y="189"/>
                    <a:pt x="54" y="189"/>
                  </a:cubicBezTo>
                  <a:cubicBezTo>
                    <a:pt x="54" y="190"/>
                    <a:pt x="54" y="190"/>
                    <a:pt x="53" y="190"/>
                  </a:cubicBezTo>
                  <a:cubicBezTo>
                    <a:pt x="53" y="190"/>
                    <a:pt x="52" y="190"/>
                    <a:pt x="52" y="191"/>
                  </a:cubicBezTo>
                  <a:cubicBezTo>
                    <a:pt x="51" y="192"/>
                    <a:pt x="52" y="193"/>
                    <a:pt x="52" y="195"/>
                  </a:cubicBezTo>
                  <a:cubicBezTo>
                    <a:pt x="52" y="197"/>
                    <a:pt x="51" y="200"/>
                    <a:pt x="51" y="201"/>
                  </a:cubicBezTo>
                  <a:cubicBezTo>
                    <a:pt x="51" y="203"/>
                    <a:pt x="51" y="205"/>
                    <a:pt x="50" y="206"/>
                  </a:cubicBezTo>
                  <a:cubicBezTo>
                    <a:pt x="50" y="207"/>
                    <a:pt x="50" y="208"/>
                    <a:pt x="50" y="209"/>
                  </a:cubicBezTo>
                  <a:cubicBezTo>
                    <a:pt x="50" y="210"/>
                    <a:pt x="50" y="210"/>
                    <a:pt x="50" y="211"/>
                  </a:cubicBezTo>
                  <a:cubicBezTo>
                    <a:pt x="49" y="212"/>
                    <a:pt x="49" y="213"/>
                    <a:pt x="49" y="214"/>
                  </a:cubicBezTo>
                  <a:cubicBezTo>
                    <a:pt x="49" y="216"/>
                    <a:pt x="49" y="217"/>
                    <a:pt x="49" y="218"/>
                  </a:cubicBezTo>
                  <a:cubicBezTo>
                    <a:pt x="49" y="219"/>
                    <a:pt x="49" y="219"/>
                    <a:pt x="49" y="220"/>
                  </a:cubicBezTo>
                  <a:cubicBezTo>
                    <a:pt x="49" y="221"/>
                    <a:pt x="49" y="222"/>
                    <a:pt x="49" y="223"/>
                  </a:cubicBezTo>
                  <a:cubicBezTo>
                    <a:pt x="49" y="224"/>
                    <a:pt x="49" y="225"/>
                    <a:pt x="48" y="225"/>
                  </a:cubicBezTo>
                  <a:cubicBezTo>
                    <a:pt x="48" y="225"/>
                    <a:pt x="47" y="227"/>
                    <a:pt x="46" y="228"/>
                  </a:cubicBezTo>
                  <a:cubicBezTo>
                    <a:pt x="46" y="229"/>
                    <a:pt x="46" y="231"/>
                    <a:pt x="46" y="232"/>
                  </a:cubicBezTo>
                  <a:cubicBezTo>
                    <a:pt x="46" y="233"/>
                    <a:pt x="47" y="235"/>
                    <a:pt x="47" y="235"/>
                  </a:cubicBezTo>
                  <a:cubicBezTo>
                    <a:pt x="46" y="235"/>
                    <a:pt x="46" y="236"/>
                    <a:pt x="46" y="236"/>
                  </a:cubicBezTo>
                  <a:cubicBezTo>
                    <a:pt x="46" y="237"/>
                    <a:pt x="45" y="238"/>
                    <a:pt x="45" y="239"/>
                  </a:cubicBezTo>
                  <a:cubicBezTo>
                    <a:pt x="45" y="239"/>
                    <a:pt x="45" y="240"/>
                    <a:pt x="45" y="240"/>
                  </a:cubicBezTo>
                  <a:cubicBezTo>
                    <a:pt x="45" y="241"/>
                    <a:pt x="44" y="243"/>
                    <a:pt x="44" y="244"/>
                  </a:cubicBezTo>
                  <a:cubicBezTo>
                    <a:pt x="44" y="246"/>
                    <a:pt x="44" y="247"/>
                    <a:pt x="44" y="248"/>
                  </a:cubicBezTo>
                  <a:cubicBezTo>
                    <a:pt x="43" y="249"/>
                    <a:pt x="43" y="250"/>
                    <a:pt x="43" y="251"/>
                  </a:cubicBezTo>
                  <a:cubicBezTo>
                    <a:pt x="43" y="251"/>
                    <a:pt x="43" y="253"/>
                    <a:pt x="42" y="254"/>
                  </a:cubicBezTo>
                  <a:cubicBezTo>
                    <a:pt x="42" y="255"/>
                    <a:pt x="42" y="257"/>
                    <a:pt x="42" y="257"/>
                  </a:cubicBezTo>
                  <a:cubicBezTo>
                    <a:pt x="42" y="258"/>
                    <a:pt x="41" y="260"/>
                    <a:pt x="41" y="261"/>
                  </a:cubicBezTo>
                  <a:cubicBezTo>
                    <a:pt x="40" y="262"/>
                    <a:pt x="40" y="263"/>
                    <a:pt x="40" y="264"/>
                  </a:cubicBezTo>
                  <a:cubicBezTo>
                    <a:pt x="40" y="265"/>
                    <a:pt x="40" y="266"/>
                    <a:pt x="40" y="267"/>
                  </a:cubicBezTo>
                  <a:cubicBezTo>
                    <a:pt x="40" y="267"/>
                    <a:pt x="40" y="269"/>
                    <a:pt x="39" y="270"/>
                  </a:cubicBezTo>
                  <a:cubicBezTo>
                    <a:pt x="39" y="271"/>
                    <a:pt x="39" y="273"/>
                    <a:pt x="39" y="273"/>
                  </a:cubicBezTo>
                  <a:cubicBezTo>
                    <a:pt x="39" y="274"/>
                    <a:pt x="38" y="275"/>
                    <a:pt x="37" y="277"/>
                  </a:cubicBezTo>
                  <a:cubicBezTo>
                    <a:pt x="36" y="278"/>
                    <a:pt x="36" y="280"/>
                    <a:pt x="35" y="282"/>
                  </a:cubicBezTo>
                  <a:cubicBezTo>
                    <a:pt x="35" y="284"/>
                    <a:pt x="34" y="286"/>
                    <a:pt x="34" y="287"/>
                  </a:cubicBezTo>
                  <a:cubicBezTo>
                    <a:pt x="33" y="290"/>
                    <a:pt x="32" y="294"/>
                    <a:pt x="31" y="297"/>
                  </a:cubicBezTo>
                  <a:cubicBezTo>
                    <a:pt x="31" y="300"/>
                    <a:pt x="28" y="312"/>
                    <a:pt x="27" y="314"/>
                  </a:cubicBezTo>
                  <a:cubicBezTo>
                    <a:pt x="27" y="317"/>
                    <a:pt x="26" y="321"/>
                    <a:pt x="26" y="322"/>
                  </a:cubicBezTo>
                  <a:cubicBezTo>
                    <a:pt x="26" y="322"/>
                    <a:pt x="25" y="323"/>
                    <a:pt x="25" y="323"/>
                  </a:cubicBezTo>
                  <a:cubicBezTo>
                    <a:pt x="25" y="324"/>
                    <a:pt x="24" y="327"/>
                    <a:pt x="23" y="328"/>
                  </a:cubicBezTo>
                  <a:cubicBezTo>
                    <a:pt x="23" y="329"/>
                    <a:pt x="22" y="330"/>
                    <a:pt x="22" y="332"/>
                  </a:cubicBezTo>
                  <a:cubicBezTo>
                    <a:pt x="21" y="333"/>
                    <a:pt x="21" y="335"/>
                    <a:pt x="21" y="336"/>
                  </a:cubicBezTo>
                  <a:cubicBezTo>
                    <a:pt x="20" y="339"/>
                    <a:pt x="19" y="342"/>
                    <a:pt x="19" y="344"/>
                  </a:cubicBezTo>
                  <a:cubicBezTo>
                    <a:pt x="18" y="346"/>
                    <a:pt x="17" y="349"/>
                    <a:pt x="17" y="350"/>
                  </a:cubicBezTo>
                  <a:cubicBezTo>
                    <a:pt x="17" y="352"/>
                    <a:pt x="16" y="354"/>
                    <a:pt x="15" y="355"/>
                  </a:cubicBezTo>
                  <a:cubicBezTo>
                    <a:pt x="15" y="356"/>
                    <a:pt x="15" y="357"/>
                    <a:pt x="15" y="358"/>
                  </a:cubicBezTo>
                  <a:cubicBezTo>
                    <a:pt x="15" y="359"/>
                    <a:pt x="14" y="360"/>
                    <a:pt x="14" y="362"/>
                  </a:cubicBezTo>
                  <a:cubicBezTo>
                    <a:pt x="14" y="363"/>
                    <a:pt x="14" y="366"/>
                    <a:pt x="14" y="367"/>
                  </a:cubicBezTo>
                  <a:cubicBezTo>
                    <a:pt x="14" y="367"/>
                    <a:pt x="14" y="368"/>
                    <a:pt x="14" y="368"/>
                  </a:cubicBezTo>
                  <a:cubicBezTo>
                    <a:pt x="14" y="368"/>
                    <a:pt x="14" y="368"/>
                    <a:pt x="14" y="368"/>
                  </a:cubicBezTo>
                  <a:cubicBezTo>
                    <a:pt x="13" y="368"/>
                    <a:pt x="13" y="369"/>
                    <a:pt x="11" y="370"/>
                  </a:cubicBezTo>
                  <a:cubicBezTo>
                    <a:pt x="8" y="371"/>
                    <a:pt x="6" y="372"/>
                    <a:pt x="3" y="373"/>
                  </a:cubicBezTo>
                  <a:cubicBezTo>
                    <a:pt x="0" y="374"/>
                    <a:pt x="0" y="374"/>
                    <a:pt x="0" y="375"/>
                  </a:cubicBezTo>
                  <a:cubicBezTo>
                    <a:pt x="0" y="375"/>
                    <a:pt x="0" y="376"/>
                    <a:pt x="0" y="376"/>
                  </a:cubicBezTo>
                  <a:cubicBezTo>
                    <a:pt x="0" y="376"/>
                    <a:pt x="0" y="377"/>
                    <a:pt x="0" y="377"/>
                  </a:cubicBezTo>
                  <a:cubicBezTo>
                    <a:pt x="1" y="378"/>
                    <a:pt x="1" y="378"/>
                    <a:pt x="3" y="378"/>
                  </a:cubicBezTo>
                  <a:cubicBezTo>
                    <a:pt x="3" y="378"/>
                    <a:pt x="4" y="378"/>
                    <a:pt x="4" y="378"/>
                  </a:cubicBezTo>
                  <a:cubicBezTo>
                    <a:pt x="4" y="378"/>
                    <a:pt x="4" y="378"/>
                    <a:pt x="4" y="378"/>
                  </a:cubicBezTo>
                  <a:cubicBezTo>
                    <a:pt x="5" y="378"/>
                    <a:pt x="5" y="378"/>
                    <a:pt x="5" y="378"/>
                  </a:cubicBezTo>
                  <a:cubicBezTo>
                    <a:pt x="6" y="378"/>
                    <a:pt x="6" y="378"/>
                    <a:pt x="6" y="378"/>
                  </a:cubicBezTo>
                  <a:cubicBezTo>
                    <a:pt x="6" y="378"/>
                    <a:pt x="7" y="378"/>
                    <a:pt x="7" y="379"/>
                  </a:cubicBezTo>
                  <a:cubicBezTo>
                    <a:pt x="7" y="379"/>
                    <a:pt x="7" y="379"/>
                    <a:pt x="7" y="379"/>
                  </a:cubicBezTo>
                  <a:cubicBezTo>
                    <a:pt x="7" y="379"/>
                    <a:pt x="8" y="379"/>
                    <a:pt x="8" y="379"/>
                  </a:cubicBezTo>
                  <a:cubicBezTo>
                    <a:pt x="8" y="379"/>
                    <a:pt x="8" y="379"/>
                    <a:pt x="8" y="379"/>
                  </a:cubicBezTo>
                  <a:cubicBezTo>
                    <a:pt x="8" y="379"/>
                    <a:pt x="8" y="379"/>
                    <a:pt x="8" y="379"/>
                  </a:cubicBezTo>
                  <a:cubicBezTo>
                    <a:pt x="9" y="379"/>
                    <a:pt x="9" y="379"/>
                    <a:pt x="9" y="379"/>
                  </a:cubicBezTo>
                  <a:cubicBezTo>
                    <a:pt x="9" y="379"/>
                    <a:pt x="9" y="379"/>
                    <a:pt x="9" y="379"/>
                  </a:cubicBezTo>
                  <a:cubicBezTo>
                    <a:pt x="10" y="379"/>
                    <a:pt x="10" y="379"/>
                    <a:pt x="10" y="379"/>
                  </a:cubicBezTo>
                  <a:cubicBezTo>
                    <a:pt x="10" y="379"/>
                    <a:pt x="10" y="379"/>
                    <a:pt x="10" y="379"/>
                  </a:cubicBezTo>
                  <a:cubicBezTo>
                    <a:pt x="10" y="379"/>
                    <a:pt x="10" y="379"/>
                    <a:pt x="10" y="379"/>
                  </a:cubicBezTo>
                  <a:cubicBezTo>
                    <a:pt x="11" y="379"/>
                    <a:pt x="11" y="379"/>
                    <a:pt x="11" y="379"/>
                  </a:cubicBezTo>
                  <a:cubicBezTo>
                    <a:pt x="11" y="379"/>
                    <a:pt x="11" y="379"/>
                    <a:pt x="11" y="379"/>
                  </a:cubicBezTo>
                  <a:cubicBezTo>
                    <a:pt x="12" y="379"/>
                    <a:pt x="12" y="379"/>
                    <a:pt x="12" y="379"/>
                  </a:cubicBezTo>
                  <a:cubicBezTo>
                    <a:pt x="12" y="379"/>
                    <a:pt x="12" y="379"/>
                    <a:pt x="12" y="379"/>
                  </a:cubicBezTo>
                  <a:cubicBezTo>
                    <a:pt x="12" y="379"/>
                    <a:pt x="12" y="379"/>
                    <a:pt x="13" y="379"/>
                  </a:cubicBezTo>
                  <a:cubicBezTo>
                    <a:pt x="13" y="379"/>
                    <a:pt x="13" y="379"/>
                    <a:pt x="13" y="379"/>
                  </a:cubicBezTo>
                  <a:cubicBezTo>
                    <a:pt x="13" y="379"/>
                    <a:pt x="13" y="379"/>
                    <a:pt x="13" y="379"/>
                  </a:cubicBezTo>
                  <a:cubicBezTo>
                    <a:pt x="14" y="380"/>
                    <a:pt x="14" y="380"/>
                    <a:pt x="14" y="380"/>
                  </a:cubicBezTo>
                  <a:cubicBezTo>
                    <a:pt x="14" y="380"/>
                    <a:pt x="14" y="380"/>
                    <a:pt x="14" y="380"/>
                  </a:cubicBezTo>
                  <a:cubicBezTo>
                    <a:pt x="14" y="379"/>
                    <a:pt x="16" y="380"/>
                    <a:pt x="18" y="379"/>
                  </a:cubicBezTo>
                  <a:cubicBezTo>
                    <a:pt x="21" y="379"/>
                    <a:pt x="23" y="379"/>
                    <a:pt x="23" y="379"/>
                  </a:cubicBezTo>
                  <a:cubicBezTo>
                    <a:pt x="24" y="379"/>
                    <a:pt x="24" y="379"/>
                    <a:pt x="24" y="379"/>
                  </a:cubicBezTo>
                  <a:cubicBezTo>
                    <a:pt x="24" y="379"/>
                    <a:pt x="24" y="379"/>
                    <a:pt x="24" y="379"/>
                  </a:cubicBezTo>
                  <a:cubicBezTo>
                    <a:pt x="24" y="378"/>
                    <a:pt x="24" y="378"/>
                    <a:pt x="24" y="378"/>
                  </a:cubicBezTo>
                  <a:cubicBezTo>
                    <a:pt x="24" y="378"/>
                    <a:pt x="24" y="378"/>
                    <a:pt x="24" y="378"/>
                  </a:cubicBezTo>
                  <a:cubicBezTo>
                    <a:pt x="24" y="378"/>
                    <a:pt x="24" y="378"/>
                    <a:pt x="24" y="378"/>
                  </a:cubicBezTo>
                  <a:cubicBezTo>
                    <a:pt x="24" y="378"/>
                    <a:pt x="24" y="378"/>
                    <a:pt x="24" y="378"/>
                  </a:cubicBezTo>
                  <a:cubicBezTo>
                    <a:pt x="25" y="378"/>
                    <a:pt x="25" y="378"/>
                    <a:pt x="25" y="378"/>
                  </a:cubicBezTo>
                  <a:cubicBezTo>
                    <a:pt x="25" y="378"/>
                    <a:pt x="25" y="378"/>
                    <a:pt x="25" y="378"/>
                  </a:cubicBezTo>
                  <a:cubicBezTo>
                    <a:pt x="25" y="378"/>
                    <a:pt x="25" y="378"/>
                    <a:pt x="25" y="378"/>
                  </a:cubicBezTo>
                  <a:cubicBezTo>
                    <a:pt x="25" y="378"/>
                    <a:pt x="25" y="378"/>
                    <a:pt x="25" y="378"/>
                  </a:cubicBezTo>
                  <a:cubicBezTo>
                    <a:pt x="25" y="378"/>
                    <a:pt x="26" y="378"/>
                    <a:pt x="26" y="378"/>
                  </a:cubicBezTo>
                  <a:cubicBezTo>
                    <a:pt x="26" y="378"/>
                    <a:pt x="27" y="377"/>
                    <a:pt x="27" y="377"/>
                  </a:cubicBezTo>
                  <a:cubicBezTo>
                    <a:pt x="27" y="376"/>
                    <a:pt x="27" y="376"/>
                    <a:pt x="27" y="376"/>
                  </a:cubicBezTo>
                  <a:cubicBezTo>
                    <a:pt x="27" y="376"/>
                    <a:pt x="27" y="375"/>
                    <a:pt x="28" y="375"/>
                  </a:cubicBezTo>
                  <a:cubicBezTo>
                    <a:pt x="28" y="375"/>
                    <a:pt x="28" y="375"/>
                    <a:pt x="28" y="375"/>
                  </a:cubicBezTo>
                  <a:cubicBezTo>
                    <a:pt x="28" y="374"/>
                    <a:pt x="28" y="374"/>
                    <a:pt x="28" y="374"/>
                  </a:cubicBezTo>
                  <a:cubicBezTo>
                    <a:pt x="28" y="373"/>
                    <a:pt x="28" y="373"/>
                    <a:pt x="28" y="373"/>
                  </a:cubicBezTo>
                  <a:cubicBezTo>
                    <a:pt x="28" y="373"/>
                    <a:pt x="28" y="372"/>
                    <a:pt x="28" y="372"/>
                  </a:cubicBezTo>
                  <a:cubicBezTo>
                    <a:pt x="28" y="372"/>
                    <a:pt x="28" y="372"/>
                    <a:pt x="28" y="372"/>
                  </a:cubicBezTo>
                  <a:cubicBezTo>
                    <a:pt x="28" y="372"/>
                    <a:pt x="28" y="372"/>
                    <a:pt x="29" y="372"/>
                  </a:cubicBezTo>
                  <a:cubicBezTo>
                    <a:pt x="29" y="372"/>
                    <a:pt x="29" y="372"/>
                    <a:pt x="29" y="372"/>
                  </a:cubicBezTo>
                  <a:cubicBezTo>
                    <a:pt x="30" y="372"/>
                    <a:pt x="31" y="373"/>
                    <a:pt x="31" y="373"/>
                  </a:cubicBezTo>
                  <a:cubicBezTo>
                    <a:pt x="31" y="373"/>
                    <a:pt x="32" y="373"/>
                    <a:pt x="32" y="373"/>
                  </a:cubicBezTo>
                  <a:cubicBezTo>
                    <a:pt x="32" y="373"/>
                    <a:pt x="33" y="373"/>
                    <a:pt x="33" y="373"/>
                  </a:cubicBezTo>
                  <a:cubicBezTo>
                    <a:pt x="33" y="373"/>
                    <a:pt x="33" y="373"/>
                    <a:pt x="34" y="373"/>
                  </a:cubicBezTo>
                  <a:cubicBezTo>
                    <a:pt x="34" y="373"/>
                    <a:pt x="34" y="373"/>
                    <a:pt x="34" y="373"/>
                  </a:cubicBezTo>
                  <a:cubicBezTo>
                    <a:pt x="34" y="373"/>
                    <a:pt x="34" y="373"/>
                    <a:pt x="34" y="374"/>
                  </a:cubicBezTo>
                  <a:cubicBezTo>
                    <a:pt x="34" y="374"/>
                    <a:pt x="34" y="374"/>
                    <a:pt x="34" y="374"/>
                  </a:cubicBezTo>
                  <a:cubicBezTo>
                    <a:pt x="34" y="374"/>
                    <a:pt x="34" y="374"/>
                    <a:pt x="34" y="374"/>
                  </a:cubicBezTo>
                  <a:cubicBezTo>
                    <a:pt x="34" y="374"/>
                    <a:pt x="34" y="374"/>
                    <a:pt x="34" y="375"/>
                  </a:cubicBezTo>
                  <a:cubicBezTo>
                    <a:pt x="34" y="375"/>
                    <a:pt x="34" y="375"/>
                    <a:pt x="34" y="375"/>
                  </a:cubicBezTo>
                  <a:cubicBezTo>
                    <a:pt x="34" y="375"/>
                    <a:pt x="34" y="375"/>
                    <a:pt x="34" y="375"/>
                  </a:cubicBezTo>
                  <a:cubicBezTo>
                    <a:pt x="34" y="375"/>
                    <a:pt x="34" y="375"/>
                    <a:pt x="34" y="375"/>
                  </a:cubicBezTo>
                  <a:cubicBezTo>
                    <a:pt x="34" y="375"/>
                    <a:pt x="34" y="375"/>
                    <a:pt x="34" y="375"/>
                  </a:cubicBezTo>
                  <a:cubicBezTo>
                    <a:pt x="34" y="376"/>
                    <a:pt x="34" y="376"/>
                    <a:pt x="34" y="376"/>
                  </a:cubicBezTo>
                  <a:cubicBezTo>
                    <a:pt x="34" y="376"/>
                    <a:pt x="34" y="376"/>
                    <a:pt x="34" y="376"/>
                  </a:cubicBezTo>
                  <a:cubicBezTo>
                    <a:pt x="34" y="376"/>
                    <a:pt x="34" y="376"/>
                    <a:pt x="35" y="376"/>
                  </a:cubicBezTo>
                  <a:cubicBezTo>
                    <a:pt x="35" y="376"/>
                    <a:pt x="35" y="376"/>
                    <a:pt x="35" y="376"/>
                  </a:cubicBezTo>
                  <a:cubicBezTo>
                    <a:pt x="35" y="376"/>
                    <a:pt x="35" y="376"/>
                    <a:pt x="35" y="376"/>
                  </a:cubicBezTo>
                  <a:cubicBezTo>
                    <a:pt x="35" y="376"/>
                    <a:pt x="35" y="376"/>
                    <a:pt x="36" y="376"/>
                  </a:cubicBezTo>
                  <a:cubicBezTo>
                    <a:pt x="36" y="376"/>
                    <a:pt x="36" y="376"/>
                    <a:pt x="36" y="376"/>
                  </a:cubicBezTo>
                  <a:cubicBezTo>
                    <a:pt x="36" y="376"/>
                    <a:pt x="36" y="376"/>
                    <a:pt x="36" y="376"/>
                  </a:cubicBezTo>
                  <a:cubicBezTo>
                    <a:pt x="36" y="376"/>
                    <a:pt x="36" y="376"/>
                    <a:pt x="36" y="376"/>
                  </a:cubicBezTo>
                  <a:cubicBezTo>
                    <a:pt x="36" y="376"/>
                    <a:pt x="37" y="376"/>
                    <a:pt x="37" y="376"/>
                  </a:cubicBezTo>
                  <a:cubicBezTo>
                    <a:pt x="37" y="376"/>
                    <a:pt x="37" y="376"/>
                    <a:pt x="37" y="376"/>
                  </a:cubicBezTo>
                  <a:cubicBezTo>
                    <a:pt x="37" y="376"/>
                    <a:pt x="37" y="376"/>
                    <a:pt x="37" y="376"/>
                  </a:cubicBezTo>
                  <a:cubicBezTo>
                    <a:pt x="37" y="376"/>
                    <a:pt x="37" y="376"/>
                    <a:pt x="37" y="376"/>
                  </a:cubicBezTo>
                  <a:cubicBezTo>
                    <a:pt x="37" y="376"/>
                    <a:pt x="38" y="376"/>
                    <a:pt x="38" y="376"/>
                  </a:cubicBezTo>
                  <a:cubicBezTo>
                    <a:pt x="38" y="376"/>
                    <a:pt x="38" y="376"/>
                    <a:pt x="38" y="375"/>
                  </a:cubicBezTo>
                  <a:cubicBezTo>
                    <a:pt x="38" y="375"/>
                    <a:pt x="38" y="375"/>
                    <a:pt x="37" y="375"/>
                  </a:cubicBezTo>
                  <a:cubicBezTo>
                    <a:pt x="37" y="375"/>
                    <a:pt x="37" y="374"/>
                    <a:pt x="37" y="374"/>
                  </a:cubicBezTo>
                  <a:cubicBezTo>
                    <a:pt x="37" y="374"/>
                    <a:pt x="37" y="374"/>
                    <a:pt x="38" y="374"/>
                  </a:cubicBezTo>
                  <a:cubicBezTo>
                    <a:pt x="38" y="374"/>
                    <a:pt x="38" y="374"/>
                    <a:pt x="39" y="374"/>
                  </a:cubicBezTo>
                  <a:cubicBezTo>
                    <a:pt x="39" y="374"/>
                    <a:pt x="40" y="374"/>
                    <a:pt x="40" y="374"/>
                  </a:cubicBezTo>
                  <a:cubicBezTo>
                    <a:pt x="40" y="374"/>
                    <a:pt x="41" y="375"/>
                    <a:pt x="42" y="375"/>
                  </a:cubicBezTo>
                  <a:cubicBezTo>
                    <a:pt x="42" y="375"/>
                    <a:pt x="43" y="375"/>
                    <a:pt x="43" y="375"/>
                  </a:cubicBezTo>
                  <a:cubicBezTo>
                    <a:pt x="43" y="375"/>
                    <a:pt x="44" y="375"/>
                    <a:pt x="44" y="375"/>
                  </a:cubicBezTo>
                  <a:cubicBezTo>
                    <a:pt x="44" y="375"/>
                    <a:pt x="45" y="375"/>
                    <a:pt x="45" y="375"/>
                  </a:cubicBezTo>
                  <a:cubicBezTo>
                    <a:pt x="45" y="375"/>
                    <a:pt x="45" y="375"/>
                    <a:pt x="46" y="375"/>
                  </a:cubicBezTo>
                  <a:cubicBezTo>
                    <a:pt x="46" y="375"/>
                    <a:pt x="46" y="375"/>
                    <a:pt x="46" y="375"/>
                  </a:cubicBezTo>
                  <a:cubicBezTo>
                    <a:pt x="47" y="375"/>
                    <a:pt x="47" y="375"/>
                    <a:pt x="47" y="375"/>
                  </a:cubicBezTo>
                  <a:cubicBezTo>
                    <a:pt x="47" y="375"/>
                    <a:pt x="48" y="375"/>
                    <a:pt x="48" y="375"/>
                  </a:cubicBezTo>
                  <a:cubicBezTo>
                    <a:pt x="48" y="375"/>
                    <a:pt x="48" y="375"/>
                    <a:pt x="49" y="375"/>
                  </a:cubicBezTo>
                  <a:cubicBezTo>
                    <a:pt x="49" y="375"/>
                    <a:pt x="49" y="375"/>
                    <a:pt x="49" y="375"/>
                  </a:cubicBezTo>
                  <a:cubicBezTo>
                    <a:pt x="50" y="375"/>
                    <a:pt x="49" y="375"/>
                    <a:pt x="50" y="375"/>
                  </a:cubicBezTo>
                  <a:cubicBezTo>
                    <a:pt x="50" y="375"/>
                    <a:pt x="50" y="375"/>
                    <a:pt x="51" y="375"/>
                  </a:cubicBezTo>
                  <a:cubicBezTo>
                    <a:pt x="51" y="375"/>
                    <a:pt x="51" y="375"/>
                    <a:pt x="51" y="375"/>
                  </a:cubicBezTo>
                  <a:cubicBezTo>
                    <a:pt x="52" y="375"/>
                    <a:pt x="52" y="375"/>
                    <a:pt x="52" y="375"/>
                  </a:cubicBezTo>
                  <a:cubicBezTo>
                    <a:pt x="52" y="375"/>
                    <a:pt x="52" y="375"/>
                    <a:pt x="53" y="375"/>
                  </a:cubicBezTo>
                  <a:cubicBezTo>
                    <a:pt x="53" y="375"/>
                    <a:pt x="53" y="375"/>
                    <a:pt x="53" y="375"/>
                  </a:cubicBezTo>
                  <a:cubicBezTo>
                    <a:pt x="53" y="375"/>
                    <a:pt x="54" y="375"/>
                    <a:pt x="54" y="375"/>
                  </a:cubicBezTo>
                  <a:cubicBezTo>
                    <a:pt x="54" y="375"/>
                    <a:pt x="54" y="375"/>
                    <a:pt x="54" y="375"/>
                  </a:cubicBezTo>
                  <a:cubicBezTo>
                    <a:pt x="54" y="374"/>
                    <a:pt x="54" y="374"/>
                    <a:pt x="54" y="374"/>
                  </a:cubicBezTo>
                  <a:cubicBezTo>
                    <a:pt x="54" y="374"/>
                    <a:pt x="54" y="374"/>
                    <a:pt x="54" y="374"/>
                  </a:cubicBezTo>
                  <a:cubicBezTo>
                    <a:pt x="54" y="374"/>
                    <a:pt x="54" y="374"/>
                    <a:pt x="54" y="374"/>
                  </a:cubicBezTo>
                  <a:cubicBezTo>
                    <a:pt x="54" y="373"/>
                    <a:pt x="55" y="373"/>
                    <a:pt x="55" y="373"/>
                  </a:cubicBezTo>
                  <a:cubicBezTo>
                    <a:pt x="55" y="373"/>
                    <a:pt x="55" y="370"/>
                    <a:pt x="56" y="365"/>
                  </a:cubicBezTo>
                  <a:cubicBezTo>
                    <a:pt x="56" y="365"/>
                    <a:pt x="56" y="364"/>
                    <a:pt x="56" y="364"/>
                  </a:cubicBezTo>
                  <a:cubicBezTo>
                    <a:pt x="56" y="364"/>
                    <a:pt x="56" y="365"/>
                    <a:pt x="56" y="362"/>
                  </a:cubicBezTo>
                  <a:cubicBezTo>
                    <a:pt x="57" y="361"/>
                    <a:pt x="58" y="354"/>
                    <a:pt x="59" y="349"/>
                  </a:cubicBezTo>
                  <a:cubicBezTo>
                    <a:pt x="59" y="346"/>
                    <a:pt x="59" y="345"/>
                    <a:pt x="59" y="344"/>
                  </a:cubicBezTo>
                  <a:cubicBezTo>
                    <a:pt x="60" y="341"/>
                    <a:pt x="61" y="331"/>
                    <a:pt x="62" y="328"/>
                  </a:cubicBezTo>
                  <a:cubicBezTo>
                    <a:pt x="62" y="325"/>
                    <a:pt x="64" y="317"/>
                    <a:pt x="64" y="315"/>
                  </a:cubicBezTo>
                  <a:cubicBezTo>
                    <a:pt x="64" y="313"/>
                    <a:pt x="66" y="306"/>
                    <a:pt x="66" y="303"/>
                  </a:cubicBezTo>
                  <a:cubicBezTo>
                    <a:pt x="67" y="300"/>
                    <a:pt x="69" y="291"/>
                    <a:pt x="69" y="289"/>
                  </a:cubicBezTo>
                  <a:cubicBezTo>
                    <a:pt x="69" y="288"/>
                    <a:pt x="70" y="285"/>
                    <a:pt x="70" y="282"/>
                  </a:cubicBezTo>
                  <a:cubicBezTo>
                    <a:pt x="71" y="279"/>
                    <a:pt x="71" y="276"/>
                    <a:pt x="72" y="275"/>
                  </a:cubicBezTo>
                  <a:cubicBezTo>
                    <a:pt x="72" y="273"/>
                    <a:pt x="73" y="268"/>
                    <a:pt x="73" y="266"/>
                  </a:cubicBezTo>
                  <a:cubicBezTo>
                    <a:pt x="73" y="265"/>
                    <a:pt x="74" y="262"/>
                    <a:pt x="74" y="260"/>
                  </a:cubicBezTo>
                  <a:cubicBezTo>
                    <a:pt x="75" y="258"/>
                    <a:pt x="75" y="257"/>
                    <a:pt x="75" y="256"/>
                  </a:cubicBezTo>
                  <a:cubicBezTo>
                    <a:pt x="76" y="255"/>
                    <a:pt x="76" y="253"/>
                    <a:pt x="77" y="251"/>
                  </a:cubicBezTo>
                  <a:cubicBezTo>
                    <a:pt x="77" y="248"/>
                    <a:pt x="78" y="246"/>
                    <a:pt x="78" y="245"/>
                  </a:cubicBezTo>
                  <a:cubicBezTo>
                    <a:pt x="79" y="244"/>
                    <a:pt x="79" y="243"/>
                    <a:pt x="80" y="241"/>
                  </a:cubicBezTo>
                  <a:cubicBezTo>
                    <a:pt x="81" y="239"/>
                    <a:pt x="81" y="237"/>
                    <a:pt x="82" y="236"/>
                  </a:cubicBezTo>
                  <a:cubicBezTo>
                    <a:pt x="82" y="234"/>
                    <a:pt x="83" y="233"/>
                    <a:pt x="83" y="231"/>
                  </a:cubicBezTo>
                  <a:cubicBezTo>
                    <a:pt x="84" y="229"/>
                    <a:pt x="85" y="226"/>
                    <a:pt x="86" y="225"/>
                  </a:cubicBezTo>
                  <a:cubicBezTo>
                    <a:pt x="86" y="224"/>
                    <a:pt x="87" y="221"/>
                    <a:pt x="89" y="218"/>
                  </a:cubicBezTo>
                  <a:cubicBezTo>
                    <a:pt x="89" y="215"/>
                    <a:pt x="90" y="213"/>
                    <a:pt x="91" y="212"/>
                  </a:cubicBezTo>
                  <a:cubicBezTo>
                    <a:pt x="91" y="210"/>
                    <a:pt x="92" y="207"/>
                    <a:pt x="93" y="206"/>
                  </a:cubicBezTo>
                  <a:cubicBezTo>
                    <a:pt x="93" y="205"/>
                    <a:pt x="93" y="204"/>
                    <a:pt x="93" y="203"/>
                  </a:cubicBezTo>
                  <a:cubicBezTo>
                    <a:pt x="94" y="203"/>
                    <a:pt x="94" y="203"/>
                    <a:pt x="94" y="202"/>
                  </a:cubicBezTo>
                  <a:cubicBezTo>
                    <a:pt x="94" y="202"/>
                    <a:pt x="95" y="202"/>
                    <a:pt x="95" y="202"/>
                  </a:cubicBezTo>
                  <a:cubicBezTo>
                    <a:pt x="95" y="203"/>
                    <a:pt x="95" y="203"/>
                    <a:pt x="95" y="203"/>
                  </a:cubicBezTo>
                  <a:cubicBezTo>
                    <a:pt x="95" y="204"/>
                    <a:pt x="95" y="205"/>
                    <a:pt x="95" y="205"/>
                  </a:cubicBezTo>
                  <a:cubicBezTo>
                    <a:pt x="95" y="206"/>
                    <a:pt x="95" y="207"/>
                    <a:pt x="96" y="208"/>
                  </a:cubicBezTo>
                  <a:cubicBezTo>
                    <a:pt x="96" y="208"/>
                    <a:pt x="96" y="210"/>
                    <a:pt x="96" y="211"/>
                  </a:cubicBezTo>
                  <a:cubicBezTo>
                    <a:pt x="96" y="212"/>
                    <a:pt x="96" y="213"/>
                    <a:pt x="96" y="214"/>
                  </a:cubicBezTo>
                  <a:cubicBezTo>
                    <a:pt x="96" y="214"/>
                    <a:pt x="96" y="215"/>
                    <a:pt x="96" y="215"/>
                  </a:cubicBezTo>
                  <a:cubicBezTo>
                    <a:pt x="96" y="216"/>
                    <a:pt x="97" y="216"/>
                    <a:pt x="97" y="217"/>
                  </a:cubicBezTo>
                  <a:cubicBezTo>
                    <a:pt x="97" y="218"/>
                    <a:pt x="98" y="220"/>
                    <a:pt x="98" y="221"/>
                  </a:cubicBezTo>
                  <a:cubicBezTo>
                    <a:pt x="98" y="222"/>
                    <a:pt x="99" y="224"/>
                    <a:pt x="99" y="225"/>
                  </a:cubicBezTo>
                  <a:cubicBezTo>
                    <a:pt x="99" y="227"/>
                    <a:pt x="99" y="228"/>
                    <a:pt x="99" y="229"/>
                  </a:cubicBezTo>
                  <a:cubicBezTo>
                    <a:pt x="99" y="231"/>
                    <a:pt x="100" y="235"/>
                    <a:pt x="100" y="237"/>
                  </a:cubicBezTo>
                  <a:cubicBezTo>
                    <a:pt x="100" y="239"/>
                    <a:pt x="101" y="240"/>
                    <a:pt x="100" y="241"/>
                  </a:cubicBezTo>
                  <a:cubicBezTo>
                    <a:pt x="100" y="242"/>
                    <a:pt x="101" y="245"/>
                    <a:pt x="101" y="247"/>
                  </a:cubicBezTo>
                  <a:cubicBezTo>
                    <a:pt x="101" y="249"/>
                    <a:pt x="101" y="250"/>
                    <a:pt x="101" y="251"/>
                  </a:cubicBezTo>
                  <a:cubicBezTo>
                    <a:pt x="101" y="252"/>
                    <a:pt x="101" y="253"/>
                    <a:pt x="101" y="254"/>
                  </a:cubicBezTo>
                  <a:cubicBezTo>
                    <a:pt x="101" y="255"/>
                    <a:pt x="101" y="256"/>
                    <a:pt x="101" y="258"/>
                  </a:cubicBezTo>
                  <a:cubicBezTo>
                    <a:pt x="101" y="260"/>
                    <a:pt x="102" y="262"/>
                    <a:pt x="102" y="264"/>
                  </a:cubicBezTo>
                  <a:cubicBezTo>
                    <a:pt x="102" y="265"/>
                    <a:pt x="102" y="268"/>
                    <a:pt x="102" y="270"/>
                  </a:cubicBezTo>
                  <a:cubicBezTo>
                    <a:pt x="102" y="272"/>
                    <a:pt x="102" y="275"/>
                    <a:pt x="102" y="276"/>
                  </a:cubicBezTo>
                  <a:cubicBezTo>
                    <a:pt x="102" y="277"/>
                    <a:pt x="103" y="278"/>
                    <a:pt x="103" y="279"/>
                  </a:cubicBezTo>
                  <a:cubicBezTo>
                    <a:pt x="103" y="280"/>
                    <a:pt x="103" y="281"/>
                    <a:pt x="103" y="282"/>
                  </a:cubicBezTo>
                  <a:cubicBezTo>
                    <a:pt x="103" y="284"/>
                    <a:pt x="103" y="285"/>
                    <a:pt x="103" y="286"/>
                  </a:cubicBezTo>
                  <a:cubicBezTo>
                    <a:pt x="103" y="287"/>
                    <a:pt x="103" y="289"/>
                    <a:pt x="103" y="291"/>
                  </a:cubicBezTo>
                  <a:cubicBezTo>
                    <a:pt x="102" y="292"/>
                    <a:pt x="102" y="296"/>
                    <a:pt x="102" y="298"/>
                  </a:cubicBezTo>
                  <a:cubicBezTo>
                    <a:pt x="102" y="299"/>
                    <a:pt x="102" y="305"/>
                    <a:pt x="102" y="308"/>
                  </a:cubicBezTo>
                  <a:cubicBezTo>
                    <a:pt x="102" y="310"/>
                    <a:pt x="102" y="320"/>
                    <a:pt x="102" y="321"/>
                  </a:cubicBezTo>
                  <a:cubicBezTo>
                    <a:pt x="102" y="322"/>
                    <a:pt x="102" y="325"/>
                    <a:pt x="102" y="326"/>
                  </a:cubicBezTo>
                  <a:cubicBezTo>
                    <a:pt x="102" y="327"/>
                    <a:pt x="102" y="331"/>
                    <a:pt x="102" y="334"/>
                  </a:cubicBezTo>
                  <a:cubicBezTo>
                    <a:pt x="102" y="337"/>
                    <a:pt x="102" y="344"/>
                    <a:pt x="102" y="347"/>
                  </a:cubicBezTo>
                  <a:cubicBezTo>
                    <a:pt x="102" y="348"/>
                    <a:pt x="102" y="350"/>
                    <a:pt x="102" y="351"/>
                  </a:cubicBezTo>
                  <a:cubicBezTo>
                    <a:pt x="102" y="353"/>
                    <a:pt x="102" y="355"/>
                    <a:pt x="102" y="355"/>
                  </a:cubicBezTo>
                  <a:cubicBezTo>
                    <a:pt x="102" y="356"/>
                    <a:pt x="100" y="359"/>
                    <a:pt x="99" y="362"/>
                  </a:cubicBezTo>
                  <a:cubicBezTo>
                    <a:pt x="98" y="365"/>
                    <a:pt x="99" y="366"/>
                    <a:pt x="99" y="368"/>
                  </a:cubicBezTo>
                  <a:cubicBezTo>
                    <a:pt x="100" y="371"/>
                    <a:pt x="101" y="373"/>
                    <a:pt x="101" y="374"/>
                  </a:cubicBezTo>
                  <a:cubicBezTo>
                    <a:pt x="101" y="376"/>
                    <a:pt x="101" y="376"/>
                    <a:pt x="101" y="376"/>
                  </a:cubicBezTo>
                  <a:cubicBezTo>
                    <a:pt x="102" y="376"/>
                    <a:pt x="102" y="376"/>
                    <a:pt x="102" y="377"/>
                  </a:cubicBezTo>
                  <a:cubicBezTo>
                    <a:pt x="102" y="377"/>
                    <a:pt x="102" y="378"/>
                    <a:pt x="102" y="378"/>
                  </a:cubicBezTo>
                  <a:cubicBezTo>
                    <a:pt x="102" y="379"/>
                    <a:pt x="102" y="379"/>
                    <a:pt x="102" y="379"/>
                  </a:cubicBezTo>
                  <a:cubicBezTo>
                    <a:pt x="102" y="379"/>
                    <a:pt x="102" y="379"/>
                    <a:pt x="102" y="379"/>
                  </a:cubicBezTo>
                  <a:cubicBezTo>
                    <a:pt x="102" y="379"/>
                    <a:pt x="102" y="379"/>
                    <a:pt x="102" y="379"/>
                  </a:cubicBezTo>
                  <a:cubicBezTo>
                    <a:pt x="102" y="379"/>
                    <a:pt x="102" y="379"/>
                    <a:pt x="102" y="379"/>
                  </a:cubicBezTo>
                  <a:cubicBezTo>
                    <a:pt x="103" y="379"/>
                    <a:pt x="103" y="379"/>
                    <a:pt x="103" y="379"/>
                  </a:cubicBezTo>
                  <a:cubicBezTo>
                    <a:pt x="103" y="379"/>
                    <a:pt x="103" y="380"/>
                    <a:pt x="103" y="380"/>
                  </a:cubicBezTo>
                  <a:cubicBezTo>
                    <a:pt x="103" y="380"/>
                    <a:pt x="103" y="380"/>
                    <a:pt x="103" y="380"/>
                  </a:cubicBezTo>
                  <a:cubicBezTo>
                    <a:pt x="103" y="381"/>
                    <a:pt x="103" y="381"/>
                    <a:pt x="103" y="381"/>
                  </a:cubicBezTo>
                  <a:cubicBezTo>
                    <a:pt x="103" y="381"/>
                    <a:pt x="103" y="381"/>
                    <a:pt x="103" y="381"/>
                  </a:cubicBezTo>
                  <a:cubicBezTo>
                    <a:pt x="103" y="381"/>
                    <a:pt x="103" y="381"/>
                    <a:pt x="103" y="381"/>
                  </a:cubicBezTo>
                  <a:cubicBezTo>
                    <a:pt x="103" y="381"/>
                    <a:pt x="103" y="381"/>
                    <a:pt x="103" y="381"/>
                  </a:cubicBezTo>
                  <a:cubicBezTo>
                    <a:pt x="103" y="381"/>
                    <a:pt x="103" y="381"/>
                    <a:pt x="103" y="381"/>
                  </a:cubicBezTo>
                  <a:cubicBezTo>
                    <a:pt x="103" y="381"/>
                    <a:pt x="103" y="381"/>
                    <a:pt x="103" y="381"/>
                  </a:cubicBezTo>
                  <a:cubicBezTo>
                    <a:pt x="104" y="381"/>
                    <a:pt x="104" y="381"/>
                    <a:pt x="104" y="381"/>
                  </a:cubicBezTo>
                  <a:cubicBezTo>
                    <a:pt x="104" y="381"/>
                    <a:pt x="105" y="381"/>
                    <a:pt x="106" y="381"/>
                  </a:cubicBezTo>
                  <a:cubicBezTo>
                    <a:pt x="107" y="381"/>
                    <a:pt x="106" y="381"/>
                    <a:pt x="107" y="381"/>
                  </a:cubicBezTo>
                  <a:cubicBezTo>
                    <a:pt x="107" y="381"/>
                    <a:pt x="108" y="381"/>
                    <a:pt x="109" y="381"/>
                  </a:cubicBezTo>
                  <a:cubicBezTo>
                    <a:pt x="109" y="381"/>
                    <a:pt x="109" y="381"/>
                    <a:pt x="109" y="381"/>
                  </a:cubicBezTo>
                  <a:cubicBezTo>
                    <a:pt x="109" y="381"/>
                    <a:pt x="109" y="381"/>
                    <a:pt x="109" y="381"/>
                  </a:cubicBezTo>
                  <a:cubicBezTo>
                    <a:pt x="109" y="381"/>
                    <a:pt x="109" y="381"/>
                    <a:pt x="110" y="381"/>
                  </a:cubicBezTo>
                  <a:cubicBezTo>
                    <a:pt x="110" y="381"/>
                    <a:pt x="110" y="381"/>
                    <a:pt x="111" y="381"/>
                  </a:cubicBezTo>
                  <a:cubicBezTo>
                    <a:pt x="111" y="381"/>
                    <a:pt x="111" y="381"/>
                    <a:pt x="111" y="381"/>
                  </a:cubicBezTo>
                  <a:cubicBezTo>
                    <a:pt x="111" y="381"/>
                    <a:pt x="111" y="381"/>
                    <a:pt x="111" y="381"/>
                  </a:cubicBezTo>
                  <a:cubicBezTo>
                    <a:pt x="111" y="381"/>
                    <a:pt x="111" y="381"/>
                    <a:pt x="111" y="381"/>
                  </a:cubicBezTo>
                  <a:cubicBezTo>
                    <a:pt x="111" y="381"/>
                    <a:pt x="111" y="381"/>
                    <a:pt x="111" y="381"/>
                  </a:cubicBezTo>
                  <a:cubicBezTo>
                    <a:pt x="111" y="381"/>
                    <a:pt x="111" y="381"/>
                    <a:pt x="111" y="381"/>
                  </a:cubicBezTo>
                  <a:cubicBezTo>
                    <a:pt x="111" y="381"/>
                    <a:pt x="111" y="381"/>
                    <a:pt x="111" y="381"/>
                  </a:cubicBezTo>
                  <a:cubicBezTo>
                    <a:pt x="111" y="381"/>
                    <a:pt x="111" y="381"/>
                    <a:pt x="112" y="381"/>
                  </a:cubicBezTo>
                  <a:cubicBezTo>
                    <a:pt x="112" y="381"/>
                    <a:pt x="112" y="381"/>
                    <a:pt x="112" y="381"/>
                  </a:cubicBezTo>
                  <a:cubicBezTo>
                    <a:pt x="113" y="381"/>
                    <a:pt x="114" y="381"/>
                    <a:pt x="115" y="381"/>
                  </a:cubicBezTo>
                  <a:cubicBezTo>
                    <a:pt x="115" y="381"/>
                    <a:pt x="117" y="381"/>
                    <a:pt x="117" y="381"/>
                  </a:cubicBezTo>
                  <a:cubicBezTo>
                    <a:pt x="117" y="381"/>
                    <a:pt x="119" y="380"/>
                    <a:pt x="120" y="380"/>
                  </a:cubicBezTo>
                  <a:cubicBezTo>
                    <a:pt x="120" y="380"/>
                    <a:pt x="121" y="379"/>
                    <a:pt x="122" y="378"/>
                  </a:cubicBezTo>
                  <a:cubicBezTo>
                    <a:pt x="122" y="378"/>
                    <a:pt x="122" y="377"/>
                    <a:pt x="122" y="377"/>
                  </a:cubicBezTo>
                  <a:cubicBezTo>
                    <a:pt x="122" y="377"/>
                    <a:pt x="122" y="376"/>
                    <a:pt x="122" y="376"/>
                  </a:cubicBezTo>
                  <a:cubicBezTo>
                    <a:pt x="122" y="376"/>
                    <a:pt x="122" y="376"/>
                    <a:pt x="122" y="376"/>
                  </a:cubicBezTo>
                  <a:cubicBezTo>
                    <a:pt x="123" y="376"/>
                    <a:pt x="123" y="376"/>
                    <a:pt x="123" y="376"/>
                  </a:cubicBezTo>
                  <a:cubicBezTo>
                    <a:pt x="123" y="376"/>
                    <a:pt x="123" y="376"/>
                    <a:pt x="123" y="376"/>
                  </a:cubicBezTo>
                  <a:cubicBezTo>
                    <a:pt x="124" y="376"/>
                    <a:pt x="124" y="376"/>
                    <a:pt x="124" y="376"/>
                  </a:cubicBezTo>
                  <a:cubicBezTo>
                    <a:pt x="124" y="376"/>
                    <a:pt x="124" y="376"/>
                    <a:pt x="124" y="376"/>
                  </a:cubicBezTo>
                  <a:cubicBezTo>
                    <a:pt x="124" y="376"/>
                    <a:pt x="124" y="376"/>
                    <a:pt x="124" y="376"/>
                  </a:cubicBezTo>
                  <a:cubicBezTo>
                    <a:pt x="124" y="376"/>
                    <a:pt x="124" y="376"/>
                    <a:pt x="124" y="376"/>
                  </a:cubicBezTo>
                  <a:cubicBezTo>
                    <a:pt x="124" y="376"/>
                    <a:pt x="125" y="376"/>
                    <a:pt x="125" y="376"/>
                  </a:cubicBezTo>
                  <a:cubicBezTo>
                    <a:pt x="125" y="376"/>
                    <a:pt x="125" y="376"/>
                    <a:pt x="126" y="376"/>
                  </a:cubicBezTo>
                  <a:cubicBezTo>
                    <a:pt x="126" y="376"/>
                    <a:pt x="126" y="376"/>
                    <a:pt x="126" y="376"/>
                  </a:cubicBezTo>
                  <a:cubicBezTo>
                    <a:pt x="126" y="376"/>
                    <a:pt x="126" y="376"/>
                    <a:pt x="127" y="376"/>
                  </a:cubicBezTo>
                  <a:cubicBezTo>
                    <a:pt x="127" y="376"/>
                    <a:pt x="127" y="376"/>
                    <a:pt x="127" y="376"/>
                  </a:cubicBezTo>
                  <a:cubicBezTo>
                    <a:pt x="127" y="376"/>
                    <a:pt x="128" y="376"/>
                    <a:pt x="128" y="376"/>
                  </a:cubicBezTo>
                  <a:cubicBezTo>
                    <a:pt x="128" y="376"/>
                    <a:pt x="128" y="376"/>
                    <a:pt x="128" y="376"/>
                  </a:cubicBezTo>
                  <a:cubicBezTo>
                    <a:pt x="128" y="376"/>
                    <a:pt x="128" y="376"/>
                    <a:pt x="129" y="376"/>
                  </a:cubicBezTo>
                  <a:cubicBezTo>
                    <a:pt x="129" y="376"/>
                    <a:pt x="129" y="376"/>
                    <a:pt x="129" y="376"/>
                  </a:cubicBezTo>
                  <a:cubicBezTo>
                    <a:pt x="129" y="376"/>
                    <a:pt x="129" y="376"/>
                    <a:pt x="129" y="376"/>
                  </a:cubicBezTo>
                  <a:cubicBezTo>
                    <a:pt x="129" y="376"/>
                    <a:pt x="129" y="376"/>
                    <a:pt x="129" y="376"/>
                  </a:cubicBezTo>
                  <a:cubicBezTo>
                    <a:pt x="129" y="376"/>
                    <a:pt x="129" y="376"/>
                    <a:pt x="129" y="376"/>
                  </a:cubicBezTo>
                  <a:cubicBezTo>
                    <a:pt x="129" y="376"/>
                    <a:pt x="129" y="375"/>
                    <a:pt x="129" y="375"/>
                  </a:cubicBezTo>
                  <a:cubicBezTo>
                    <a:pt x="129" y="375"/>
                    <a:pt x="129" y="372"/>
                    <a:pt x="130" y="369"/>
                  </a:cubicBezTo>
                  <a:cubicBezTo>
                    <a:pt x="130" y="368"/>
                    <a:pt x="130" y="365"/>
                    <a:pt x="130" y="364"/>
                  </a:cubicBezTo>
                  <a:cubicBezTo>
                    <a:pt x="130" y="364"/>
                    <a:pt x="130" y="359"/>
                    <a:pt x="130" y="359"/>
                  </a:cubicBezTo>
                  <a:cubicBezTo>
                    <a:pt x="130" y="358"/>
                    <a:pt x="130" y="359"/>
                    <a:pt x="131" y="355"/>
                  </a:cubicBezTo>
                  <a:cubicBezTo>
                    <a:pt x="131" y="354"/>
                    <a:pt x="131" y="349"/>
                    <a:pt x="132" y="345"/>
                  </a:cubicBezTo>
                  <a:cubicBezTo>
                    <a:pt x="132" y="341"/>
                    <a:pt x="132" y="338"/>
                    <a:pt x="132" y="337"/>
                  </a:cubicBezTo>
                  <a:cubicBezTo>
                    <a:pt x="133" y="334"/>
                    <a:pt x="133" y="326"/>
                    <a:pt x="133" y="322"/>
                  </a:cubicBezTo>
                  <a:cubicBezTo>
                    <a:pt x="133" y="320"/>
                    <a:pt x="133" y="315"/>
                    <a:pt x="133" y="310"/>
                  </a:cubicBezTo>
                  <a:cubicBezTo>
                    <a:pt x="133" y="306"/>
                    <a:pt x="133" y="302"/>
                    <a:pt x="132" y="300"/>
                  </a:cubicBezTo>
                  <a:cubicBezTo>
                    <a:pt x="132" y="298"/>
                    <a:pt x="132" y="295"/>
                    <a:pt x="132" y="291"/>
                  </a:cubicBezTo>
                  <a:cubicBezTo>
                    <a:pt x="132" y="289"/>
                    <a:pt x="132" y="286"/>
                    <a:pt x="132" y="284"/>
                  </a:cubicBezTo>
                  <a:cubicBezTo>
                    <a:pt x="132" y="281"/>
                    <a:pt x="132" y="277"/>
                    <a:pt x="132" y="274"/>
                  </a:cubicBezTo>
                  <a:cubicBezTo>
                    <a:pt x="132" y="273"/>
                    <a:pt x="132" y="271"/>
                    <a:pt x="132" y="268"/>
                  </a:cubicBezTo>
                  <a:cubicBezTo>
                    <a:pt x="133" y="265"/>
                    <a:pt x="133" y="262"/>
                    <a:pt x="133" y="259"/>
                  </a:cubicBezTo>
                  <a:cubicBezTo>
                    <a:pt x="133" y="255"/>
                    <a:pt x="133" y="255"/>
                    <a:pt x="133" y="252"/>
                  </a:cubicBezTo>
                  <a:cubicBezTo>
                    <a:pt x="133" y="250"/>
                    <a:pt x="133" y="242"/>
                    <a:pt x="134" y="238"/>
                  </a:cubicBezTo>
                  <a:cubicBezTo>
                    <a:pt x="134" y="234"/>
                    <a:pt x="134" y="231"/>
                    <a:pt x="134" y="228"/>
                  </a:cubicBezTo>
                  <a:cubicBezTo>
                    <a:pt x="135" y="225"/>
                    <a:pt x="135" y="217"/>
                    <a:pt x="136" y="214"/>
                  </a:cubicBezTo>
                  <a:cubicBezTo>
                    <a:pt x="136" y="212"/>
                    <a:pt x="136" y="210"/>
                    <a:pt x="136" y="207"/>
                  </a:cubicBezTo>
                  <a:cubicBezTo>
                    <a:pt x="136" y="206"/>
                    <a:pt x="136" y="204"/>
                    <a:pt x="136" y="202"/>
                  </a:cubicBezTo>
                  <a:cubicBezTo>
                    <a:pt x="137" y="201"/>
                    <a:pt x="137" y="199"/>
                    <a:pt x="137" y="198"/>
                  </a:cubicBezTo>
                  <a:cubicBezTo>
                    <a:pt x="137" y="196"/>
                    <a:pt x="137" y="194"/>
                    <a:pt x="137" y="193"/>
                  </a:cubicBezTo>
                  <a:cubicBezTo>
                    <a:pt x="137" y="191"/>
                    <a:pt x="136" y="188"/>
                    <a:pt x="136" y="187"/>
                  </a:cubicBezTo>
                  <a:cubicBezTo>
                    <a:pt x="136" y="187"/>
                    <a:pt x="136" y="187"/>
                    <a:pt x="136" y="186"/>
                  </a:cubicBezTo>
                  <a:cubicBezTo>
                    <a:pt x="137" y="186"/>
                    <a:pt x="137" y="185"/>
                    <a:pt x="136" y="184"/>
                  </a:cubicBezTo>
                  <a:cubicBezTo>
                    <a:pt x="136" y="183"/>
                    <a:pt x="136" y="182"/>
                    <a:pt x="136" y="181"/>
                  </a:cubicBezTo>
                  <a:cubicBezTo>
                    <a:pt x="136" y="181"/>
                    <a:pt x="136" y="179"/>
                    <a:pt x="135" y="177"/>
                  </a:cubicBezTo>
                  <a:cubicBezTo>
                    <a:pt x="135" y="175"/>
                    <a:pt x="135" y="174"/>
                    <a:pt x="135" y="174"/>
                  </a:cubicBezTo>
                  <a:cubicBezTo>
                    <a:pt x="135" y="173"/>
                    <a:pt x="134" y="172"/>
                    <a:pt x="134" y="171"/>
                  </a:cubicBezTo>
                  <a:cubicBezTo>
                    <a:pt x="134" y="171"/>
                    <a:pt x="134" y="170"/>
                    <a:pt x="134" y="170"/>
                  </a:cubicBezTo>
                  <a:cubicBezTo>
                    <a:pt x="134" y="169"/>
                    <a:pt x="134" y="170"/>
                    <a:pt x="135" y="170"/>
                  </a:cubicBezTo>
                  <a:cubicBezTo>
                    <a:pt x="136" y="170"/>
                    <a:pt x="137" y="170"/>
                    <a:pt x="138" y="170"/>
                  </a:cubicBezTo>
                  <a:cubicBezTo>
                    <a:pt x="138" y="171"/>
                    <a:pt x="139" y="171"/>
                    <a:pt x="139" y="171"/>
                  </a:cubicBezTo>
                  <a:cubicBezTo>
                    <a:pt x="139" y="171"/>
                    <a:pt x="138" y="173"/>
                    <a:pt x="138" y="173"/>
                  </a:cubicBezTo>
                  <a:cubicBezTo>
                    <a:pt x="138" y="174"/>
                    <a:pt x="138" y="175"/>
                    <a:pt x="138" y="174"/>
                  </a:cubicBezTo>
                  <a:cubicBezTo>
                    <a:pt x="138" y="174"/>
                    <a:pt x="138" y="173"/>
                    <a:pt x="139" y="173"/>
                  </a:cubicBezTo>
                  <a:cubicBezTo>
                    <a:pt x="140" y="172"/>
                    <a:pt x="142" y="171"/>
                    <a:pt x="142" y="171"/>
                  </a:cubicBezTo>
                  <a:cubicBezTo>
                    <a:pt x="142" y="171"/>
                    <a:pt x="143" y="170"/>
                    <a:pt x="143" y="170"/>
                  </a:cubicBezTo>
                  <a:cubicBezTo>
                    <a:pt x="144" y="170"/>
                    <a:pt x="145" y="170"/>
                    <a:pt x="145" y="170"/>
                  </a:cubicBezTo>
                  <a:cubicBezTo>
                    <a:pt x="146" y="170"/>
                    <a:pt x="146" y="170"/>
                    <a:pt x="146" y="170"/>
                  </a:cubicBezTo>
                  <a:cubicBezTo>
                    <a:pt x="146" y="171"/>
                    <a:pt x="146" y="171"/>
                    <a:pt x="145" y="171"/>
                  </a:cubicBezTo>
                  <a:cubicBezTo>
                    <a:pt x="145" y="172"/>
                    <a:pt x="145" y="172"/>
                    <a:pt x="146" y="172"/>
                  </a:cubicBezTo>
                  <a:cubicBezTo>
                    <a:pt x="146" y="172"/>
                    <a:pt x="147" y="172"/>
                    <a:pt x="148" y="172"/>
                  </a:cubicBezTo>
                  <a:cubicBezTo>
                    <a:pt x="148" y="171"/>
                    <a:pt x="149" y="171"/>
                    <a:pt x="149" y="171"/>
                  </a:cubicBezTo>
                  <a:cubicBezTo>
                    <a:pt x="150" y="170"/>
                    <a:pt x="150" y="168"/>
                    <a:pt x="150" y="167"/>
                  </a:cubicBezTo>
                  <a:cubicBezTo>
                    <a:pt x="151" y="165"/>
                    <a:pt x="151" y="166"/>
                    <a:pt x="151" y="165"/>
                  </a:cubicBezTo>
                  <a:cubicBezTo>
                    <a:pt x="151" y="165"/>
                    <a:pt x="152" y="164"/>
                    <a:pt x="152" y="164"/>
                  </a:cubicBezTo>
                  <a:cubicBezTo>
                    <a:pt x="152" y="164"/>
                    <a:pt x="153" y="163"/>
                    <a:pt x="153" y="162"/>
                  </a:cubicBezTo>
                  <a:cubicBezTo>
                    <a:pt x="153" y="162"/>
                    <a:pt x="153" y="161"/>
                    <a:pt x="153" y="160"/>
                  </a:cubicBezTo>
                  <a:cubicBezTo>
                    <a:pt x="154" y="159"/>
                    <a:pt x="155" y="158"/>
                    <a:pt x="155" y="157"/>
                  </a:cubicBezTo>
                  <a:cubicBezTo>
                    <a:pt x="155" y="157"/>
                    <a:pt x="155" y="157"/>
                    <a:pt x="156" y="156"/>
                  </a:cubicBezTo>
                  <a:cubicBezTo>
                    <a:pt x="157" y="156"/>
                    <a:pt x="157" y="155"/>
                    <a:pt x="158" y="155"/>
                  </a:cubicBezTo>
                  <a:cubicBezTo>
                    <a:pt x="158" y="154"/>
                    <a:pt x="157" y="154"/>
                    <a:pt x="157" y="153"/>
                  </a:cubicBezTo>
                  <a:cubicBezTo>
                    <a:pt x="157" y="153"/>
                    <a:pt x="157" y="153"/>
                    <a:pt x="157" y="153"/>
                  </a:cubicBezTo>
                  <a:cubicBezTo>
                    <a:pt x="157" y="153"/>
                    <a:pt x="157" y="152"/>
                    <a:pt x="157" y="152"/>
                  </a:cubicBezTo>
                  <a:cubicBezTo>
                    <a:pt x="158" y="151"/>
                    <a:pt x="158" y="149"/>
                    <a:pt x="158" y="148"/>
                  </a:cubicBezTo>
                  <a:cubicBezTo>
                    <a:pt x="159" y="148"/>
                    <a:pt x="159" y="148"/>
                    <a:pt x="159" y="148"/>
                  </a:cubicBezTo>
                  <a:cubicBezTo>
                    <a:pt x="159" y="147"/>
                    <a:pt x="159" y="147"/>
                    <a:pt x="159" y="146"/>
                  </a:cubicBezTo>
                  <a:cubicBezTo>
                    <a:pt x="159" y="146"/>
                    <a:pt x="160" y="145"/>
                    <a:pt x="160" y="144"/>
                  </a:cubicBezTo>
                  <a:cubicBezTo>
                    <a:pt x="160" y="143"/>
                    <a:pt x="161" y="142"/>
                    <a:pt x="161" y="141"/>
                  </a:cubicBezTo>
                  <a:cubicBezTo>
                    <a:pt x="162" y="139"/>
                    <a:pt x="163" y="137"/>
                    <a:pt x="163" y="136"/>
                  </a:cubicBezTo>
                  <a:cubicBezTo>
                    <a:pt x="163" y="136"/>
                    <a:pt x="164" y="134"/>
                    <a:pt x="164" y="132"/>
                  </a:cubicBezTo>
                  <a:cubicBezTo>
                    <a:pt x="165" y="129"/>
                    <a:pt x="165" y="128"/>
                    <a:pt x="166" y="127"/>
                  </a:cubicBezTo>
                  <a:cubicBezTo>
                    <a:pt x="166" y="126"/>
                    <a:pt x="166" y="124"/>
                    <a:pt x="167" y="123"/>
                  </a:cubicBezTo>
                  <a:cubicBezTo>
                    <a:pt x="167" y="122"/>
                    <a:pt x="167" y="120"/>
                    <a:pt x="167" y="119"/>
                  </a:cubicBezTo>
                  <a:cubicBezTo>
                    <a:pt x="167" y="118"/>
                    <a:pt x="168" y="118"/>
                    <a:pt x="167" y="116"/>
                  </a:cubicBezTo>
                  <a:close/>
                  <a:moveTo>
                    <a:pt x="50" y="167"/>
                  </a:moveTo>
                  <a:cubicBezTo>
                    <a:pt x="46" y="172"/>
                    <a:pt x="46" y="173"/>
                    <a:pt x="46" y="174"/>
                  </a:cubicBezTo>
                  <a:cubicBezTo>
                    <a:pt x="46" y="175"/>
                    <a:pt x="46" y="176"/>
                    <a:pt x="46" y="176"/>
                  </a:cubicBezTo>
                  <a:cubicBezTo>
                    <a:pt x="46" y="176"/>
                    <a:pt x="47" y="176"/>
                    <a:pt x="48" y="176"/>
                  </a:cubicBezTo>
                  <a:cubicBezTo>
                    <a:pt x="50" y="176"/>
                    <a:pt x="51" y="177"/>
                    <a:pt x="51" y="177"/>
                  </a:cubicBezTo>
                  <a:cubicBezTo>
                    <a:pt x="51" y="177"/>
                    <a:pt x="50" y="178"/>
                    <a:pt x="49" y="178"/>
                  </a:cubicBezTo>
                  <a:cubicBezTo>
                    <a:pt x="47" y="177"/>
                    <a:pt x="46" y="176"/>
                    <a:pt x="44" y="175"/>
                  </a:cubicBezTo>
                  <a:cubicBezTo>
                    <a:pt x="42" y="174"/>
                    <a:pt x="41" y="174"/>
                    <a:pt x="41" y="174"/>
                  </a:cubicBezTo>
                  <a:cubicBezTo>
                    <a:pt x="39" y="173"/>
                    <a:pt x="39" y="173"/>
                    <a:pt x="39" y="173"/>
                  </a:cubicBezTo>
                  <a:cubicBezTo>
                    <a:pt x="39" y="173"/>
                    <a:pt x="40" y="171"/>
                    <a:pt x="42" y="169"/>
                  </a:cubicBezTo>
                  <a:cubicBezTo>
                    <a:pt x="44" y="166"/>
                    <a:pt x="43" y="168"/>
                    <a:pt x="44" y="165"/>
                  </a:cubicBezTo>
                  <a:cubicBezTo>
                    <a:pt x="45" y="163"/>
                    <a:pt x="45" y="163"/>
                    <a:pt x="47" y="162"/>
                  </a:cubicBezTo>
                  <a:cubicBezTo>
                    <a:pt x="48" y="161"/>
                    <a:pt x="52" y="160"/>
                    <a:pt x="52" y="160"/>
                  </a:cubicBezTo>
                  <a:cubicBezTo>
                    <a:pt x="54" y="159"/>
                    <a:pt x="54" y="159"/>
                    <a:pt x="54" y="159"/>
                  </a:cubicBezTo>
                  <a:cubicBezTo>
                    <a:pt x="54" y="159"/>
                    <a:pt x="55" y="160"/>
                    <a:pt x="57" y="161"/>
                  </a:cubicBezTo>
                  <a:cubicBezTo>
                    <a:pt x="54" y="162"/>
                    <a:pt x="53" y="163"/>
                    <a:pt x="50" y="167"/>
                  </a:cubicBezTo>
                  <a:close/>
                  <a:moveTo>
                    <a:pt x="58" y="160"/>
                  </a:moveTo>
                  <a:cubicBezTo>
                    <a:pt x="58" y="161"/>
                    <a:pt x="58" y="161"/>
                    <a:pt x="57" y="161"/>
                  </a:cubicBezTo>
                  <a:cubicBezTo>
                    <a:pt x="57" y="161"/>
                    <a:pt x="56" y="160"/>
                    <a:pt x="56" y="160"/>
                  </a:cubicBezTo>
                  <a:cubicBezTo>
                    <a:pt x="55" y="160"/>
                    <a:pt x="55" y="160"/>
                    <a:pt x="55" y="159"/>
                  </a:cubicBezTo>
                  <a:cubicBezTo>
                    <a:pt x="54" y="159"/>
                    <a:pt x="54" y="159"/>
                    <a:pt x="53" y="159"/>
                  </a:cubicBezTo>
                  <a:cubicBezTo>
                    <a:pt x="53" y="159"/>
                    <a:pt x="53" y="159"/>
                    <a:pt x="52" y="159"/>
                  </a:cubicBezTo>
                  <a:cubicBezTo>
                    <a:pt x="52" y="160"/>
                    <a:pt x="52" y="160"/>
                    <a:pt x="51" y="159"/>
                  </a:cubicBezTo>
                  <a:cubicBezTo>
                    <a:pt x="51" y="159"/>
                    <a:pt x="50" y="159"/>
                    <a:pt x="49" y="158"/>
                  </a:cubicBezTo>
                  <a:cubicBezTo>
                    <a:pt x="49" y="158"/>
                    <a:pt x="48" y="158"/>
                    <a:pt x="48" y="158"/>
                  </a:cubicBezTo>
                  <a:cubicBezTo>
                    <a:pt x="46" y="158"/>
                    <a:pt x="47" y="157"/>
                    <a:pt x="46" y="157"/>
                  </a:cubicBezTo>
                  <a:cubicBezTo>
                    <a:pt x="46" y="156"/>
                    <a:pt x="45" y="154"/>
                    <a:pt x="45" y="153"/>
                  </a:cubicBezTo>
                  <a:cubicBezTo>
                    <a:pt x="44" y="152"/>
                    <a:pt x="44" y="151"/>
                    <a:pt x="44" y="150"/>
                  </a:cubicBezTo>
                  <a:cubicBezTo>
                    <a:pt x="43" y="149"/>
                    <a:pt x="42" y="148"/>
                    <a:pt x="42" y="148"/>
                  </a:cubicBezTo>
                  <a:cubicBezTo>
                    <a:pt x="41" y="147"/>
                    <a:pt x="40" y="145"/>
                    <a:pt x="40" y="145"/>
                  </a:cubicBezTo>
                  <a:cubicBezTo>
                    <a:pt x="40" y="145"/>
                    <a:pt x="40" y="144"/>
                    <a:pt x="40" y="144"/>
                  </a:cubicBezTo>
                  <a:cubicBezTo>
                    <a:pt x="39" y="144"/>
                    <a:pt x="38" y="142"/>
                    <a:pt x="38" y="142"/>
                  </a:cubicBezTo>
                  <a:cubicBezTo>
                    <a:pt x="38" y="142"/>
                    <a:pt x="38" y="142"/>
                    <a:pt x="38" y="141"/>
                  </a:cubicBezTo>
                  <a:cubicBezTo>
                    <a:pt x="38" y="141"/>
                    <a:pt x="38" y="141"/>
                    <a:pt x="38" y="140"/>
                  </a:cubicBezTo>
                  <a:cubicBezTo>
                    <a:pt x="38" y="139"/>
                    <a:pt x="38" y="138"/>
                    <a:pt x="38" y="138"/>
                  </a:cubicBezTo>
                  <a:cubicBezTo>
                    <a:pt x="38" y="137"/>
                    <a:pt x="37" y="135"/>
                    <a:pt x="36" y="134"/>
                  </a:cubicBezTo>
                  <a:cubicBezTo>
                    <a:pt x="36" y="134"/>
                    <a:pt x="35" y="133"/>
                    <a:pt x="35" y="133"/>
                  </a:cubicBezTo>
                  <a:cubicBezTo>
                    <a:pt x="34" y="132"/>
                    <a:pt x="34" y="132"/>
                    <a:pt x="35" y="132"/>
                  </a:cubicBezTo>
                  <a:cubicBezTo>
                    <a:pt x="35" y="131"/>
                    <a:pt x="35" y="130"/>
                    <a:pt x="35" y="130"/>
                  </a:cubicBezTo>
                  <a:cubicBezTo>
                    <a:pt x="35" y="129"/>
                    <a:pt x="35" y="127"/>
                    <a:pt x="34" y="126"/>
                  </a:cubicBezTo>
                  <a:cubicBezTo>
                    <a:pt x="34" y="125"/>
                    <a:pt x="32" y="125"/>
                    <a:pt x="32" y="125"/>
                  </a:cubicBezTo>
                  <a:cubicBezTo>
                    <a:pt x="32" y="124"/>
                    <a:pt x="33" y="124"/>
                    <a:pt x="33" y="123"/>
                  </a:cubicBezTo>
                  <a:cubicBezTo>
                    <a:pt x="34" y="123"/>
                    <a:pt x="34" y="122"/>
                    <a:pt x="34" y="121"/>
                  </a:cubicBezTo>
                  <a:cubicBezTo>
                    <a:pt x="34" y="121"/>
                    <a:pt x="33" y="120"/>
                    <a:pt x="33" y="119"/>
                  </a:cubicBezTo>
                  <a:cubicBezTo>
                    <a:pt x="33" y="118"/>
                    <a:pt x="33" y="118"/>
                    <a:pt x="34" y="118"/>
                  </a:cubicBezTo>
                  <a:cubicBezTo>
                    <a:pt x="34" y="118"/>
                    <a:pt x="36" y="116"/>
                    <a:pt x="37" y="115"/>
                  </a:cubicBezTo>
                  <a:cubicBezTo>
                    <a:pt x="38" y="114"/>
                    <a:pt x="39" y="112"/>
                    <a:pt x="40" y="111"/>
                  </a:cubicBezTo>
                  <a:cubicBezTo>
                    <a:pt x="41" y="110"/>
                    <a:pt x="41" y="109"/>
                    <a:pt x="42" y="108"/>
                  </a:cubicBezTo>
                  <a:cubicBezTo>
                    <a:pt x="42" y="106"/>
                    <a:pt x="43" y="105"/>
                    <a:pt x="43" y="105"/>
                  </a:cubicBezTo>
                  <a:cubicBezTo>
                    <a:pt x="43" y="104"/>
                    <a:pt x="43" y="104"/>
                    <a:pt x="44" y="104"/>
                  </a:cubicBezTo>
                  <a:cubicBezTo>
                    <a:pt x="44" y="104"/>
                    <a:pt x="44" y="103"/>
                    <a:pt x="44" y="103"/>
                  </a:cubicBezTo>
                  <a:cubicBezTo>
                    <a:pt x="44" y="103"/>
                    <a:pt x="45" y="103"/>
                    <a:pt x="45" y="102"/>
                  </a:cubicBezTo>
                  <a:cubicBezTo>
                    <a:pt x="45" y="102"/>
                    <a:pt x="46" y="102"/>
                    <a:pt x="46" y="102"/>
                  </a:cubicBezTo>
                  <a:cubicBezTo>
                    <a:pt x="46" y="103"/>
                    <a:pt x="47" y="104"/>
                    <a:pt x="47" y="106"/>
                  </a:cubicBezTo>
                  <a:cubicBezTo>
                    <a:pt x="48" y="108"/>
                    <a:pt x="48" y="109"/>
                    <a:pt x="48" y="110"/>
                  </a:cubicBezTo>
                  <a:cubicBezTo>
                    <a:pt x="48" y="111"/>
                    <a:pt x="49" y="113"/>
                    <a:pt x="49" y="114"/>
                  </a:cubicBezTo>
                  <a:cubicBezTo>
                    <a:pt x="50" y="116"/>
                    <a:pt x="50" y="118"/>
                    <a:pt x="51" y="119"/>
                  </a:cubicBezTo>
                  <a:cubicBezTo>
                    <a:pt x="51" y="119"/>
                    <a:pt x="51" y="120"/>
                    <a:pt x="52" y="121"/>
                  </a:cubicBezTo>
                  <a:cubicBezTo>
                    <a:pt x="52" y="122"/>
                    <a:pt x="52" y="123"/>
                    <a:pt x="52" y="124"/>
                  </a:cubicBezTo>
                  <a:cubicBezTo>
                    <a:pt x="53" y="126"/>
                    <a:pt x="53" y="128"/>
                    <a:pt x="54" y="129"/>
                  </a:cubicBezTo>
                  <a:cubicBezTo>
                    <a:pt x="54" y="130"/>
                    <a:pt x="54" y="130"/>
                    <a:pt x="54" y="131"/>
                  </a:cubicBezTo>
                  <a:cubicBezTo>
                    <a:pt x="54" y="132"/>
                    <a:pt x="55" y="133"/>
                    <a:pt x="55" y="135"/>
                  </a:cubicBezTo>
                  <a:cubicBezTo>
                    <a:pt x="55" y="136"/>
                    <a:pt x="56" y="138"/>
                    <a:pt x="56" y="138"/>
                  </a:cubicBezTo>
                  <a:cubicBezTo>
                    <a:pt x="56" y="138"/>
                    <a:pt x="56" y="138"/>
                    <a:pt x="56" y="139"/>
                  </a:cubicBezTo>
                  <a:cubicBezTo>
                    <a:pt x="56" y="140"/>
                    <a:pt x="56" y="141"/>
                    <a:pt x="56" y="142"/>
                  </a:cubicBezTo>
                  <a:cubicBezTo>
                    <a:pt x="56" y="144"/>
                    <a:pt x="56" y="146"/>
                    <a:pt x="56" y="147"/>
                  </a:cubicBezTo>
                  <a:cubicBezTo>
                    <a:pt x="55" y="148"/>
                    <a:pt x="56" y="149"/>
                    <a:pt x="56" y="151"/>
                  </a:cubicBezTo>
                  <a:cubicBezTo>
                    <a:pt x="56" y="152"/>
                    <a:pt x="56" y="154"/>
                    <a:pt x="56" y="154"/>
                  </a:cubicBezTo>
                  <a:cubicBezTo>
                    <a:pt x="56" y="155"/>
                    <a:pt x="56" y="156"/>
                    <a:pt x="56" y="156"/>
                  </a:cubicBezTo>
                  <a:cubicBezTo>
                    <a:pt x="57" y="157"/>
                    <a:pt x="57" y="158"/>
                    <a:pt x="58" y="159"/>
                  </a:cubicBezTo>
                  <a:cubicBezTo>
                    <a:pt x="58" y="160"/>
                    <a:pt x="58" y="160"/>
                    <a:pt x="58" y="160"/>
                  </a:cubicBezTo>
                  <a:close/>
                  <a:moveTo>
                    <a:pt x="82" y="129"/>
                  </a:moveTo>
                  <a:cubicBezTo>
                    <a:pt x="82" y="128"/>
                    <a:pt x="83" y="128"/>
                    <a:pt x="83" y="128"/>
                  </a:cubicBezTo>
                  <a:cubicBezTo>
                    <a:pt x="83" y="128"/>
                    <a:pt x="86" y="128"/>
                    <a:pt x="86" y="131"/>
                  </a:cubicBezTo>
                  <a:cubicBezTo>
                    <a:pt x="86" y="133"/>
                    <a:pt x="84" y="134"/>
                    <a:pt x="83" y="133"/>
                  </a:cubicBezTo>
                  <a:cubicBezTo>
                    <a:pt x="82" y="132"/>
                    <a:pt x="81" y="131"/>
                    <a:pt x="82" y="129"/>
                  </a:cubicBezTo>
                  <a:close/>
                  <a:moveTo>
                    <a:pt x="84" y="142"/>
                  </a:moveTo>
                  <a:cubicBezTo>
                    <a:pt x="83" y="142"/>
                    <a:pt x="82" y="140"/>
                    <a:pt x="82" y="139"/>
                  </a:cubicBezTo>
                  <a:cubicBezTo>
                    <a:pt x="83" y="138"/>
                    <a:pt x="84" y="137"/>
                    <a:pt x="85" y="137"/>
                  </a:cubicBezTo>
                  <a:cubicBezTo>
                    <a:pt x="87" y="137"/>
                    <a:pt x="88" y="138"/>
                    <a:pt x="88" y="140"/>
                  </a:cubicBezTo>
                  <a:cubicBezTo>
                    <a:pt x="87" y="141"/>
                    <a:pt x="86" y="143"/>
                    <a:pt x="84" y="142"/>
                  </a:cubicBezTo>
                  <a:close/>
                  <a:moveTo>
                    <a:pt x="109" y="71"/>
                  </a:moveTo>
                  <a:cubicBezTo>
                    <a:pt x="106" y="70"/>
                    <a:pt x="106" y="70"/>
                    <a:pt x="105" y="68"/>
                  </a:cubicBezTo>
                  <a:cubicBezTo>
                    <a:pt x="105" y="69"/>
                    <a:pt x="105" y="70"/>
                    <a:pt x="103" y="71"/>
                  </a:cubicBezTo>
                  <a:cubicBezTo>
                    <a:pt x="102" y="73"/>
                    <a:pt x="99" y="73"/>
                    <a:pt x="99" y="73"/>
                  </a:cubicBezTo>
                  <a:cubicBezTo>
                    <a:pt x="99" y="73"/>
                    <a:pt x="98" y="77"/>
                    <a:pt x="99" y="81"/>
                  </a:cubicBezTo>
                  <a:cubicBezTo>
                    <a:pt x="100" y="85"/>
                    <a:pt x="99" y="86"/>
                    <a:pt x="98" y="89"/>
                  </a:cubicBezTo>
                  <a:cubicBezTo>
                    <a:pt x="97" y="92"/>
                    <a:pt x="95" y="95"/>
                    <a:pt x="93" y="99"/>
                  </a:cubicBezTo>
                  <a:cubicBezTo>
                    <a:pt x="91" y="104"/>
                    <a:pt x="89" y="108"/>
                    <a:pt x="88" y="112"/>
                  </a:cubicBezTo>
                  <a:cubicBezTo>
                    <a:pt x="86" y="117"/>
                    <a:pt x="83" y="122"/>
                    <a:pt x="83" y="122"/>
                  </a:cubicBezTo>
                  <a:cubicBezTo>
                    <a:pt x="83" y="122"/>
                    <a:pt x="81" y="118"/>
                    <a:pt x="78" y="111"/>
                  </a:cubicBezTo>
                  <a:cubicBezTo>
                    <a:pt x="75" y="105"/>
                    <a:pt x="73" y="96"/>
                    <a:pt x="72" y="89"/>
                  </a:cubicBezTo>
                  <a:cubicBezTo>
                    <a:pt x="72" y="81"/>
                    <a:pt x="70" y="72"/>
                    <a:pt x="70" y="72"/>
                  </a:cubicBezTo>
                  <a:cubicBezTo>
                    <a:pt x="70" y="72"/>
                    <a:pt x="70" y="71"/>
                    <a:pt x="69" y="70"/>
                  </a:cubicBezTo>
                  <a:cubicBezTo>
                    <a:pt x="67" y="69"/>
                    <a:pt x="68" y="66"/>
                    <a:pt x="68" y="66"/>
                  </a:cubicBezTo>
                  <a:cubicBezTo>
                    <a:pt x="67" y="65"/>
                    <a:pt x="67" y="65"/>
                    <a:pt x="67" y="65"/>
                  </a:cubicBezTo>
                  <a:cubicBezTo>
                    <a:pt x="67" y="65"/>
                    <a:pt x="63" y="68"/>
                    <a:pt x="61" y="70"/>
                  </a:cubicBezTo>
                  <a:cubicBezTo>
                    <a:pt x="60" y="71"/>
                    <a:pt x="58" y="71"/>
                    <a:pt x="56" y="72"/>
                  </a:cubicBezTo>
                  <a:cubicBezTo>
                    <a:pt x="54" y="74"/>
                    <a:pt x="55" y="72"/>
                    <a:pt x="55" y="72"/>
                  </a:cubicBezTo>
                  <a:cubicBezTo>
                    <a:pt x="55" y="72"/>
                    <a:pt x="56" y="70"/>
                    <a:pt x="57" y="68"/>
                  </a:cubicBezTo>
                  <a:cubicBezTo>
                    <a:pt x="59" y="66"/>
                    <a:pt x="60" y="65"/>
                    <a:pt x="65" y="58"/>
                  </a:cubicBezTo>
                  <a:cubicBezTo>
                    <a:pt x="69" y="52"/>
                    <a:pt x="74" y="49"/>
                    <a:pt x="74" y="49"/>
                  </a:cubicBezTo>
                  <a:cubicBezTo>
                    <a:pt x="77" y="49"/>
                    <a:pt x="77" y="49"/>
                    <a:pt x="77" y="49"/>
                  </a:cubicBezTo>
                  <a:cubicBezTo>
                    <a:pt x="77" y="49"/>
                    <a:pt x="74" y="51"/>
                    <a:pt x="73" y="53"/>
                  </a:cubicBezTo>
                  <a:cubicBezTo>
                    <a:pt x="72" y="55"/>
                    <a:pt x="72" y="57"/>
                    <a:pt x="71" y="59"/>
                  </a:cubicBezTo>
                  <a:cubicBezTo>
                    <a:pt x="71" y="61"/>
                    <a:pt x="72" y="64"/>
                    <a:pt x="71" y="66"/>
                  </a:cubicBezTo>
                  <a:cubicBezTo>
                    <a:pt x="72" y="68"/>
                    <a:pt x="73" y="71"/>
                    <a:pt x="73" y="71"/>
                  </a:cubicBezTo>
                  <a:cubicBezTo>
                    <a:pt x="73" y="71"/>
                    <a:pt x="74" y="71"/>
                    <a:pt x="75" y="71"/>
                  </a:cubicBezTo>
                  <a:cubicBezTo>
                    <a:pt x="77" y="71"/>
                    <a:pt x="77" y="72"/>
                    <a:pt x="78" y="73"/>
                  </a:cubicBezTo>
                  <a:cubicBezTo>
                    <a:pt x="79" y="74"/>
                    <a:pt x="81" y="76"/>
                    <a:pt x="82" y="78"/>
                  </a:cubicBezTo>
                  <a:cubicBezTo>
                    <a:pt x="83" y="80"/>
                    <a:pt x="84" y="84"/>
                    <a:pt x="84" y="84"/>
                  </a:cubicBezTo>
                  <a:cubicBezTo>
                    <a:pt x="84" y="84"/>
                    <a:pt x="88" y="80"/>
                    <a:pt x="90" y="78"/>
                  </a:cubicBezTo>
                  <a:cubicBezTo>
                    <a:pt x="92" y="75"/>
                    <a:pt x="93" y="71"/>
                    <a:pt x="94" y="70"/>
                  </a:cubicBezTo>
                  <a:cubicBezTo>
                    <a:pt x="95" y="68"/>
                    <a:pt x="96" y="69"/>
                    <a:pt x="96" y="69"/>
                  </a:cubicBezTo>
                  <a:cubicBezTo>
                    <a:pt x="96" y="69"/>
                    <a:pt x="96" y="66"/>
                    <a:pt x="97" y="64"/>
                  </a:cubicBezTo>
                  <a:cubicBezTo>
                    <a:pt x="98" y="63"/>
                    <a:pt x="98" y="60"/>
                    <a:pt x="98" y="58"/>
                  </a:cubicBezTo>
                  <a:cubicBezTo>
                    <a:pt x="98" y="56"/>
                    <a:pt x="100" y="52"/>
                    <a:pt x="100" y="52"/>
                  </a:cubicBezTo>
                  <a:cubicBezTo>
                    <a:pt x="100" y="52"/>
                    <a:pt x="104" y="56"/>
                    <a:pt x="105" y="57"/>
                  </a:cubicBezTo>
                  <a:cubicBezTo>
                    <a:pt x="107" y="58"/>
                    <a:pt x="111" y="63"/>
                    <a:pt x="113" y="66"/>
                  </a:cubicBezTo>
                  <a:cubicBezTo>
                    <a:pt x="114" y="68"/>
                    <a:pt x="118" y="73"/>
                    <a:pt x="118" y="73"/>
                  </a:cubicBezTo>
                  <a:cubicBezTo>
                    <a:pt x="118" y="73"/>
                    <a:pt x="111" y="72"/>
                    <a:pt x="109" y="71"/>
                  </a:cubicBezTo>
                  <a:close/>
                  <a:moveTo>
                    <a:pt x="130" y="155"/>
                  </a:moveTo>
                  <a:cubicBezTo>
                    <a:pt x="130" y="155"/>
                    <a:pt x="130" y="155"/>
                    <a:pt x="130" y="155"/>
                  </a:cubicBezTo>
                  <a:cubicBezTo>
                    <a:pt x="130" y="155"/>
                    <a:pt x="129" y="154"/>
                    <a:pt x="129" y="154"/>
                  </a:cubicBezTo>
                  <a:cubicBezTo>
                    <a:pt x="128" y="153"/>
                    <a:pt x="128" y="152"/>
                    <a:pt x="127" y="151"/>
                  </a:cubicBezTo>
                  <a:cubicBezTo>
                    <a:pt x="127" y="150"/>
                    <a:pt x="127" y="150"/>
                    <a:pt x="126" y="149"/>
                  </a:cubicBezTo>
                  <a:cubicBezTo>
                    <a:pt x="126" y="149"/>
                    <a:pt x="126" y="149"/>
                    <a:pt x="126" y="148"/>
                  </a:cubicBezTo>
                  <a:cubicBezTo>
                    <a:pt x="125" y="147"/>
                    <a:pt x="125" y="146"/>
                    <a:pt x="125" y="145"/>
                  </a:cubicBezTo>
                  <a:cubicBezTo>
                    <a:pt x="124" y="145"/>
                    <a:pt x="124" y="143"/>
                    <a:pt x="124" y="142"/>
                  </a:cubicBezTo>
                  <a:cubicBezTo>
                    <a:pt x="124" y="141"/>
                    <a:pt x="124" y="140"/>
                    <a:pt x="124" y="139"/>
                  </a:cubicBezTo>
                  <a:cubicBezTo>
                    <a:pt x="123" y="137"/>
                    <a:pt x="123" y="135"/>
                    <a:pt x="123" y="134"/>
                  </a:cubicBezTo>
                  <a:cubicBezTo>
                    <a:pt x="122" y="133"/>
                    <a:pt x="122" y="131"/>
                    <a:pt x="122" y="130"/>
                  </a:cubicBezTo>
                  <a:cubicBezTo>
                    <a:pt x="122" y="128"/>
                    <a:pt x="121" y="125"/>
                    <a:pt x="121" y="124"/>
                  </a:cubicBezTo>
                  <a:cubicBezTo>
                    <a:pt x="121" y="123"/>
                    <a:pt x="120" y="121"/>
                    <a:pt x="120" y="120"/>
                  </a:cubicBezTo>
                  <a:cubicBezTo>
                    <a:pt x="120" y="118"/>
                    <a:pt x="119" y="117"/>
                    <a:pt x="119" y="116"/>
                  </a:cubicBezTo>
                  <a:cubicBezTo>
                    <a:pt x="119" y="115"/>
                    <a:pt x="119" y="113"/>
                    <a:pt x="118" y="113"/>
                  </a:cubicBezTo>
                  <a:cubicBezTo>
                    <a:pt x="118" y="113"/>
                    <a:pt x="118" y="112"/>
                    <a:pt x="119" y="112"/>
                  </a:cubicBezTo>
                  <a:cubicBezTo>
                    <a:pt x="119" y="112"/>
                    <a:pt x="119" y="111"/>
                    <a:pt x="119" y="111"/>
                  </a:cubicBezTo>
                  <a:cubicBezTo>
                    <a:pt x="120" y="110"/>
                    <a:pt x="121" y="109"/>
                    <a:pt x="122" y="107"/>
                  </a:cubicBezTo>
                  <a:cubicBezTo>
                    <a:pt x="123" y="107"/>
                    <a:pt x="123" y="106"/>
                    <a:pt x="124" y="105"/>
                  </a:cubicBezTo>
                  <a:cubicBezTo>
                    <a:pt x="124" y="105"/>
                    <a:pt x="125" y="104"/>
                    <a:pt x="125" y="104"/>
                  </a:cubicBezTo>
                  <a:cubicBezTo>
                    <a:pt x="126" y="103"/>
                    <a:pt x="126" y="103"/>
                    <a:pt x="126" y="103"/>
                  </a:cubicBezTo>
                  <a:cubicBezTo>
                    <a:pt x="127" y="102"/>
                    <a:pt x="127" y="102"/>
                    <a:pt x="128" y="103"/>
                  </a:cubicBezTo>
                  <a:cubicBezTo>
                    <a:pt x="128" y="103"/>
                    <a:pt x="129" y="103"/>
                    <a:pt x="129" y="103"/>
                  </a:cubicBezTo>
                  <a:cubicBezTo>
                    <a:pt x="129" y="104"/>
                    <a:pt x="130" y="104"/>
                    <a:pt x="130" y="105"/>
                  </a:cubicBezTo>
                  <a:cubicBezTo>
                    <a:pt x="131" y="105"/>
                    <a:pt x="132" y="106"/>
                    <a:pt x="133" y="106"/>
                  </a:cubicBezTo>
                  <a:cubicBezTo>
                    <a:pt x="133" y="107"/>
                    <a:pt x="133" y="107"/>
                    <a:pt x="134" y="108"/>
                  </a:cubicBezTo>
                  <a:cubicBezTo>
                    <a:pt x="134" y="109"/>
                    <a:pt x="136" y="110"/>
                    <a:pt x="137" y="112"/>
                  </a:cubicBezTo>
                  <a:cubicBezTo>
                    <a:pt x="138" y="114"/>
                    <a:pt x="139" y="114"/>
                    <a:pt x="140" y="115"/>
                  </a:cubicBezTo>
                  <a:cubicBezTo>
                    <a:pt x="141" y="116"/>
                    <a:pt x="143" y="118"/>
                    <a:pt x="143" y="119"/>
                  </a:cubicBezTo>
                  <a:cubicBezTo>
                    <a:pt x="144" y="119"/>
                    <a:pt x="144" y="120"/>
                    <a:pt x="145" y="121"/>
                  </a:cubicBezTo>
                  <a:cubicBezTo>
                    <a:pt x="146" y="122"/>
                    <a:pt x="146" y="121"/>
                    <a:pt x="146" y="122"/>
                  </a:cubicBezTo>
                  <a:cubicBezTo>
                    <a:pt x="147" y="122"/>
                    <a:pt x="147" y="122"/>
                    <a:pt x="147" y="122"/>
                  </a:cubicBezTo>
                  <a:cubicBezTo>
                    <a:pt x="147" y="122"/>
                    <a:pt x="147" y="123"/>
                    <a:pt x="147" y="123"/>
                  </a:cubicBezTo>
                  <a:cubicBezTo>
                    <a:pt x="147" y="123"/>
                    <a:pt x="147" y="123"/>
                    <a:pt x="147" y="124"/>
                  </a:cubicBezTo>
                  <a:cubicBezTo>
                    <a:pt x="147" y="124"/>
                    <a:pt x="147" y="124"/>
                    <a:pt x="147" y="125"/>
                  </a:cubicBezTo>
                  <a:cubicBezTo>
                    <a:pt x="146" y="126"/>
                    <a:pt x="146" y="127"/>
                    <a:pt x="146" y="128"/>
                  </a:cubicBezTo>
                  <a:cubicBezTo>
                    <a:pt x="146" y="129"/>
                    <a:pt x="146" y="130"/>
                    <a:pt x="146" y="131"/>
                  </a:cubicBezTo>
                  <a:cubicBezTo>
                    <a:pt x="146" y="132"/>
                    <a:pt x="147" y="132"/>
                    <a:pt x="147" y="133"/>
                  </a:cubicBezTo>
                  <a:cubicBezTo>
                    <a:pt x="147" y="133"/>
                    <a:pt x="147" y="133"/>
                    <a:pt x="146" y="133"/>
                  </a:cubicBezTo>
                  <a:cubicBezTo>
                    <a:pt x="146" y="133"/>
                    <a:pt x="146" y="134"/>
                    <a:pt x="146" y="134"/>
                  </a:cubicBezTo>
                  <a:cubicBezTo>
                    <a:pt x="145" y="134"/>
                    <a:pt x="145" y="135"/>
                    <a:pt x="145" y="135"/>
                  </a:cubicBezTo>
                  <a:cubicBezTo>
                    <a:pt x="144" y="135"/>
                    <a:pt x="144" y="136"/>
                    <a:pt x="144" y="136"/>
                  </a:cubicBezTo>
                  <a:cubicBezTo>
                    <a:pt x="144" y="137"/>
                    <a:pt x="144" y="138"/>
                    <a:pt x="143" y="139"/>
                  </a:cubicBezTo>
                  <a:cubicBezTo>
                    <a:pt x="143" y="140"/>
                    <a:pt x="143" y="141"/>
                    <a:pt x="143" y="141"/>
                  </a:cubicBezTo>
                  <a:cubicBezTo>
                    <a:pt x="143" y="142"/>
                    <a:pt x="143" y="142"/>
                    <a:pt x="143" y="142"/>
                  </a:cubicBezTo>
                  <a:cubicBezTo>
                    <a:pt x="143" y="143"/>
                    <a:pt x="142" y="143"/>
                    <a:pt x="142" y="144"/>
                  </a:cubicBezTo>
                  <a:cubicBezTo>
                    <a:pt x="141" y="144"/>
                    <a:pt x="141" y="144"/>
                    <a:pt x="141" y="145"/>
                  </a:cubicBezTo>
                  <a:cubicBezTo>
                    <a:pt x="140" y="146"/>
                    <a:pt x="140" y="146"/>
                    <a:pt x="139" y="147"/>
                  </a:cubicBezTo>
                  <a:cubicBezTo>
                    <a:pt x="139" y="148"/>
                    <a:pt x="138" y="149"/>
                    <a:pt x="138" y="151"/>
                  </a:cubicBezTo>
                  <a:cubicBezTo>
                    <a:pt x="137" y="153"/>
                    <a:pt x="136" y="155"/>
                    <a:pt x="136" y="155"/>
                  </a:cubicBezTo>
                  <a:cubicBezTo>
                    <a:pt x="136" y="156"/>
                    <a:pt x="136" y="156"/>
                    <a:pt x="136" y="156"/>
                  </a:cubicBezTo>
                  <a:cubicBezTo>
                    <a:pt x="136" y="156"/>
                    <a:pt x="136" y="156"/>
                    <a:pt x="135" y="156"/>
                  </a:cubicBezTo>
                  <a:cubicBezTo>
                    <a:pt x="135" y="156"/>
                    <a:pt x="135" y="156"/>
                    <a:pt x="135" y="156"/>
                  </a:cubicBezTo>
                  <a:cubicBezTo>
                    <a:pt x="134" y="155"/>
                    <a:pt x="133" y="155"/>
                    <a:pt x="133" y="155"/>
                  </a:cubicBezTo>
                  <a:cubicBezTo>
                    <a:pt x="132" y="155"/>
                    <a:pt x="131" y="155"/>
                    <a:pt x="130" y="155"/>
                  </a:cubicBezTo>
                  <a:close/>
                  <a:moveTo>
                    <a:pt x="143" y="169"/>
                  </a:moveTo>
                  <a:cubicBezTo>
                    <a:pt x="142" y="171"/>
                    <a:pt x="139" y="172"/>
                    <a:pt x="139" y="172"/>
                  </a:cubicBezTo>
                  <a:cubicBezTo>
                    <a:pt x="139" y="172"/>
                    <a:pt x="141" y="171"/>
                    <a:pt x="140" y="168"/>
                  </a:cubicBezTo>
                  <a:cubicBezTo>
                    <a:pt x="139" y="165"/>
                    <a:pt x="138" y="163"/>
                    <a:pt x="135" y="159"/>
                  </a:cubicBezTo>
                  <a:cubicBezTo>
                    <a:pt x="133" y="157"/>
                    <a:pt x="131" y="156"/>
                    <a:pt x="131" y="156"/>
                  </a:cubicBezTo>
                  <a:cubicBezTo>
                    <a:pt x="131" y="155"/>
                    <a:pt x="131" y="155"/>
                    <a:pt x="131" y="155"/>
                  </a:cubicBezTo>
                  <a:cubicBezTo>
                    <a:pt x="131" y="155"/>
                    <a:pt x="132" y="155"/>
                    <a:pt x="133" y="155"/>
                  </a:cubicBezTo>
                  <a:cubicBezTo>
                    <a:pt x="134" y="156"/>
                    <a:pt x="136" y="156"/>
                    <a:pt x="136" y="156"/>
                  </a:cubicBezTo>
                  <a:cubicBezTo>
                    <a:pt x="136" y="156"/>
                    <a:pt x="138" y="158"/>
                    <a:pt x="141" y="161"/>
                  </a:cubicBezTo>
                  <a:cubicBezTo>
                    <a:pt x="144" y="164"/>
                    <a:pt x="147" y="167"/>
                    <a:pt x="147" y="167"/>
                  </a:cubicBezTo>
                  <a:cubicBezTo>
                    <a:pt x="147" y="167"/>
                    <a:pt x="145" y="168"/>
                    <a:pt x="143"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grpSp>
      <p:sp>
        <p:nvSpPr>
          <p:cNvPr id="12" name="Freeform 7"/>
          <p:cNvSpPr>
            <a:spLocks noEditPoints="1"/>
          </p:cNvSpPr>
          <p:nvPr/>
        </p:nvSpPr>
        <p:spPr bwMode="auto">
          <a:xfrm>
            <a:off x="6384804" y="2232060"/>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grpSp>
        <p:nvGrpSpPr>
          <p:cNvPr id="13" name="Group 12"/>
          <p:cNvGrpSpPr/>
          <p:nvPr/>
        </p:nvGrpSpPr>
        <p:grpSpPr>
          <a:xfrm>
            <a:off x="7920990" y="2113325"/>
            <a:ext cx="1620203" cy="3114351"/>
            <a:chOff x="6705600" y="2057400"/>
            <a:chExt cx="1446150" cy="3475074"/>
          </a:xfrm>
        </p:grpSpPr>
        <p:sp>
          <p:nvSpPr>
            <p:cNvPr id="14" name="Freeform 13"/>
            <p:cNvSpPr/>
            <p:nvPr/>
          </p:nvSpPr>
          <p:spPr>
            <a:xfrm>
              <a:off x="6907530" y="2449830"/>
              <a:ext cx="927735" cy="1127760"/>
            </a:xfrm>
            <a:custGeom>
              <a:avLst/>
              <a:gdLst>
                <a:gd name="connsiteX0" fmla="*/ 342900 w 927735"/>
                <a:gd name="connsiteY0" fmla="*/ 13335 h 1127760"/>
                <a:gd name="connsiteX1" fmla="*/ 280035 w 927735"/>
                <a:gd name="connsiteY1" fmla="*/ 125730 h 1127760"/>
                <a:gd name="connsiteX2" fmla="*/ 131445 w 927735"/>
                <a:gd name="connsiteY2" fmla="*/ 577215 h 1127760"/>
                <a:gd name="connsiteX3" fmla="*/ 152400 w 927735"/>
                <a:gd name="connsiteY3" fmla="*/ 914400 h 1127760"/>
                <a:gd name="connsiteX4" fmla="*/ 40005 w 927735"/>
                <a:gd name="connsiteY4" fmla="*/ 982980 h 1127760"/>
                <a:gd name="connsiteX5" fmla="*/ 0 w 927735"/>
                <a:gd name="connsiteY5" fmla="*/ 1051560 h 1127760"/>
                <a:gd name="connsiteX6" fmla="*/ 30480 w 927735"/>
                <a:gd name="connsiteY6" fmla="*/ 1104900 h 1127760"/>
                <a:gd name="connsiteX7" fmla="*/ 85725 w 927735"/>
                <a:gd name="connsiteY7" fmla="*/ 1030605 h 1127760"/>
                <a:gd name="connsiteX8" fmla="*/ 171450 w 927735"/>
                <a:gd name="connsiteY8" fmla="*/ 1000125 h 1127760"/>
                <a:gd name="connsiteX9" fmla="*/ 230505 w 927735"/>
                <a:gd name="connsiteY9" fmla="*/ 1106805 h 1127760"/>
                <a:gd name="connsiteX10" fmla="*/ 274320 w 927735"/>
                <a:gd name="connsiteY10" fmla="*/ 1127760 h 1127760"/>
                <a:gd name="connsiteX11" fmla="*/ 478155 w 927735"/>
                <a:gd name="connsiteY11" fmla="*/ 1112520 h 1127760"/>
                <a:gd name="connsiteX12" fmla="*/ 561975 w 927735"/>
                <a:gd name="connsiteY12" fmla="*/ 1055370 h 1127760"/>
                <a:gd name="connsiteX13" fmla="*/ 571500 w 927735"/>
                <a:gd name="connsiteY13" fmla="*/ 1013460 h 1127760"/>
                <a:gd name="connsiteX14" fmla="*/ 744855 w 927735"/>
                <a:gd name="connsiteY14" fmla="*/ 946785 h 1127760"/>
                <a:gd name="connsiteX15" fmla="*/ 861060 w 927735"/>
                <a:gd name="connsiteY15" fmla="*/ 1068705 h 1127760"/>
                <a:gd name="connsiteX16" fmla="*/ 927735 w 927735"/>
                <a:gd name="connsiteY16" fmla="*/ 1009650 h 1127760"/>
                <a:gd name="connsiteX17" fmla="*/ 775335 w 927735"/>
                <a:gd name="connsiteY17" fmla="*/ 868680 h 1127760"/>
                <a:gd name="connsiteX18" fmla="*/ 630555 w 927735"/>
                <a:gd name="connsiteY18" fmla="*/ 701040 h 1127760"/>
                <a:gd name="connsiteX19" fmla="*/ 596265 w 927735"/>
                <a:gd name="connsiteY19" fmla="*/ 563880 h 1127760"/>
                <a:gd name="connsiteX20" fmla="*/ 592455 w 927735"/>
                <a:gd name="connsiteY20" fmla="*/ 297180 h 1127760"/>
                <a:gd name="connsiteX21" fmla="*/ 590550 w 927735"/>
                <a:gd name="connsiteY21" fmla="*/ 55245 h 1127760"/>
                <a:gd name="connsiteX22" fmla="*/ 527685 w 927735"/>
                <a:gd name="connsiteY22" fmla="*/ 0 h 1127760"/>
                <a:gd name="connsiteX23" fmla="*/ 441960 w 927735"/>
                <a:gd name="connsiteY23" fmla="*/ 100965 h 1127760"/>
                <a:gd name="connsiteX24" fmla="*/ 342900 w 927735"/>
                <a:gd name="connsiteY24" fmla="*/ 13335 h 1127760"/>
                <a:gd name="connsiteX0" fmla="*/ 342900 w 927735"/>
                <a:gd name="connsiteY0" fmla="*/ 13335 h 1127760"/>
                <a:gd name="connsiteX1" fmla="*/ 280035 w 927735"/>
                <a:gd name="connsiteY1" fmla="*/ 125730 h 1127760"/>
                <a:gd name="connsiteX2" fmla="*/ 131445 w 927735"/>
                <a:gd name="connsiteY2" fmla="*/ 577215 h 1127760"/>
                <a:gd name="connsiteX3" fmla="*/ 152400 w 927735"/>
                <a:gd name="connsiteY3" fmla="*/ 914400 h 1127760"/>
                <a:gd name="connsiteX4" fmla="*/ 40005 w 927735"/>
                <a:gd name="connsiteY4" fmla="*/ 982980 h 1127760"/>
                <a:gd name="connsiteX5" fmla="*/ 0 w 927735"/>
                <a:gd name="connsiteY5" fmla="*/ 1051560 h 1127760"/>
                <a:gd name="connsiteX6" fmla="*/ 30480 w 927735"/>
                <a:gd name="connsiteY6" fmla="*/ 1104900 h 1127760"/>
                <a:gd name="connsiteX7" fmla="*/ 85725 w 927735"/>
                <a:gd name="connsiteY7" fmla="*/ 1030605 h 1127760"/>
                <a:gd name="connsiteX8" fmla="*/ 171450 w 927735"/>
                <a:gd name="connsiteY8" fmla="*/ 1000125 h 1127760"/>
                <a:gd name="connsiteX9" fmla="*/ 230505 w 927735"/>
                <a:gd name="connsiteY9" fmla="*/ 1106805 h 1127760"/>
                <a:gd name="connsiteX10" fmla="*/ 274320 w 927735"/>
                <a:gd name="connsiteY10" fmla="*/ 1127760 h 1127760"/>
                <a:gd name="connsiteX11" fmla="*/ 478155 w 927735"/>
                <a:gd name="connsiteY11" fmla="*/ 1112520 h 1127760"/>
                <a:gd name="connsiteX12" fmla="*/ 561975 w 927735"/>
                <a:gd name="connsiteY12" fmla="*/ 1055370 h 1127760"/>
                <a:gd name="connsiteX13" fmla="*/ 571500 w 927735"/>
                <a:gd name="connsiteY13" fmla="*/ 1013460 h 1127760"/>
                <a:gd name="connsiteX14" fmla="*/ 744855 w 927735"/>
                <a:gd name="connsiteY14" fmla="*/ 946785 h 1127760"/>
                <a:gd name="connsiteX15" fmla="*/ 861060 w 927735"/>
                <a:gd name="connsiteY15" fmla="*/ 1068705 h 1127760"/>
                <a:gd name="connsiteX16" fmla="*/ 927735 w 927735"/>
                <a:gd name="connsiteY16" fmla="*/ 1009650 h 1127760"/>
                <a:gd name="connsiteX17" fmla="*/ 775335 w 927735"/>
                <a:gd name="connsiteY17" fmla="*/ 868680 h 1127760"/>
                <a:gd name="connsiteX18" fmla="*/ 630555 w 927735"/>
                <a:gd name="connsiteY18" fmla="*/ 701040 h 1127760"/>
                <a:gd name="connsiteX19" fmla="*/ 596265 w 927735"/>
                <a:gd name="connsiteY19" fmla="*/ 563880 h 1127760"/>
                <a:gd name="connsiteX20" fmla="*/ 592455 w 927735"/>
                <a:gd name="connsiteY20" fmla="*/ 297180 h 1127760"/>
                <a:gd name="connsiteX21" fmla="*/ 590550 w 927735"/>
                <a:gd name="connsiteY21" fmla="*/ 55245 h 1127760"/>
                <a:gd name="connsiteX22" fmla="*/ 527685 w 927735"/>
                <a:gd name="connsiteY22" fmla="*/ 0 h 1127760"/>
                <a:gd name="connsiteX23" fmla="*/ 441960 w 927735"/>
                <a:gd name="connsiteY23" fmla="*/ 100965 h 1127760"/>
                <a:gd name="connsiteX24" fmla="*/ 342900 w 927735"/>
                <a:gd name="connsiteY24" fmla="*/ 13335 h 11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7735" h="1127760">
                  <a:moveTo>
                    <a:pt x="342900" y="13335"/>
                  </a:moveTo>
                  <a:cubicBezTo>
                    <a:pt x="316230" y="31750"/>
                    <a:pt x="300990" y="88265"/>
                    <a:pt x="280035" y="125730"/>
                  </a:cubicBezTo>
                  <a:lnTo>
                    <a:pt x="131445" y="577215"/>
                  </a:lnTo>
                  <a:lnTo>
                    <a:pt x="152400" y="914400"/>
                  </a:lnTo>
                  <a:lnTo>
                    <a:pt x="40005" y="982980"/>
                  </a:lnTo>
                  <a:lnTo>
                    <a:pt x="0" y="1051560"/>
                  </a:lnTo>
                  <a:lnTo>
                    <a:pt x="30480" y="1104900"/>
                  </a:lnTo>
                  <a:lnTo>
                    <a:pt x="85725" y="1030605"/>
                  </a:lnTo>
                  <a:lnTo>
                    <a:pt x="171450" y="1000125"/>
                  </a:lnTo>
                  <a:lnTo>
                    <a:pt x="230505" y="1106805"/>
                  </a:lnTo>
                  <a:lnTo>
                    <a:pt x="274320" y="1127760"/>
                  </a:lnTo>
                  <a:lnTo>
                    <a:pt x="478155" y="1112520"/>
                  </a:lnTo>
                  <a:lnTo>
                    <a:pt x="561975" y="1055370"/>
                  </a:lnTo>
                  <a:lnTo>
                    <a:pt x="571500" y="1013460"/>
                  </a:lnTo>
                  <a:lnTo>
                    <a:pt x="744855" y="946785"/>
                  </a:lnTo>
                  <a:lnTo>
                    <a:pt x="861060" y="1068705"/>
                  </a:lnTo>
                  <a:lnTo>
                    <a:pt x="927735" y="1009650"/>
                  </a:lnTo>
                  <a:lnTo>
                    <a:pt x="775335" y="868680"/>
                  </a:lnTo>
                  <a:lnTo>
                    <a:pt x="630555" y="701040"/>
                  </a:lnTo>
                  <a:lnTo>
                    <a:pt x="596265" y="563880"/>
                  </a:lnTo>
                  <a:lnTo>
                    <a:pt x="592455" y="297180"/>
                  </a:lnTo>
                  <a:lnTo>
                    <a:pt x="590550" y="55245"/>
                  </a:lnTo>
                  <a:lnTo>
                    <a:pt x="527685" y="0"/>
                  </a:lnTo>
                  <a:lnTo>
                    <a:pt x="441960" y="100965"/>
                  </a:lnTo>
                  <a:lnTo>
                    <a:pt x="342900" y="133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15" name="Freeform 28"/>
            <p:cNvSpPr>
              <a:spLocks noChangeAspect="1" noEditPoints="1"/>
            </p:cNvSpPr>
            <p:nvPr/>
          </p:nvSpPr>
          <p:spPr bwMode="auto">
            <a:xfrm>
              <a:off x="6705600" y="2057400"/>
              <a:ext cx="1446150" cy="3475074"/>
            </a:xfrm>
            <a:custGeom>
              <a:avLst/>
              <a:gdLst>
                <a:gd name="T0" fmla="*/ 302 w 351"/>
                <a:gd name="T1" fmla="*/ 169 h 845"/>
                <a:gd name="T2" fmla="*/ 282 w 351"/>
                <a:gd name="T3" fmla="*/ 133 h 845"/>
                <a:gd name="T4" fmla="*/ 201 w 351"/>
                <a:gd name="T5" fmla="*/ 109 h 845"/>
                <a:gd name="T6" fmla="*/ 199 w 351"/>
                <a:gd name="T7" fmla="*/ 66 h 845"/>
                <a:gd name="T8" fmla="*/ 198 w 351"/>
                <a:gd name="T9" fmla="*/ 38 h 845"/>
                <a:gd name="T10" fmla="*/ 127 w 351"/>
                <a:gd name="T11" fmla="*/ 33 h 845"/>
                <a:gd name="T12" fmla="*/ 128 w 351"/>
                <a:gd name="T13" fmla="*/ 78 h 845"/>
                <a:gd name="T14" fmla="*/ 118 w 351"/>
                <a:gd name="T15" fmla="*/ 115 h 845"/>
                <a:gd name="T16" fmla="*/ 72 w 351"/>
                <a:gd name="T17" fmla="*/ 127 h 845"/>
                <a:gd name="T18" fmla="*/ 39 w 351"/>
                <a:gd name="T19" fmla="*/ 165 h 845"/>
                <a:gd name="T20" fmla="*/ 23 w 351"/>
                <a:gd name="T21" fmla="*/ 209 h 845"/>
                <a:gd name="T22" fmla="*/ 5 w 351"/>
                <a:gd name="T23" fmla="*/ 277 h 845"/>
                <a:gd name="T24" fmla="*/ 37 w 351"/>
                <a:gd name="T25" fmla="*/ 344 h 845"/>
                <a:gd name="T26" fmla="*/ 47 w 351"/>
                <a:gd name="T27" fmla="*/ 358 h 845"/>
                <a:gd name="T28" fmla="*/ 56 w 351"/>
                <a:gd name="T29" fmla="*/ 392 h 845"/>
                <a:gd name="T30" fmla="*/ 69 w 351"/>
                <a:gd name="T31" fmla="*/ 476 h 845"/>
                <a:gd name="T32" fmla="*/ 91 w 351"/>
                <a:gd name="T33" fmla="*/ 545 h 845"/>
                <a:gd name="T34" fmla="*/ 105 w 351"/>
                <a:gd name="T35" fmla="*/ 678 h 845"/>
                <a:gd name="T36" fmla="*/ 110 w 351"/>
                <a:gd name="T37" fmla="*/ 753 h 845"/>
                <a:gd name="T38" fmla="*/ 115 w 351"/>
                <a:gd name="T39" fmla="*/ 778 h 845"/>
                <a:gd name="T40" fmla="*/ 107 w 351"/>
                <a:gd name="T41" fmla="*/ 795 h 845"/>
                <a:gd name="T42" fmla="*/ 84 w 351"/>
                <a:gd name="T43" fmla="*/ 817 h 845"/>
                <a:gd name="T44" fmla="*/ 152 w 351"/>
                <a:gd name="T45" fmla="*/ 807 h 845"/>
                <a:gd name="T46" fmla="*/ 176 w 351"/>
                <a:gd name="T47" fmla="*/ 776 h 845"/>
                <a:gd name="T48" fmla="*/ 187 w 351"/>
                <a:gd name="T49" fmla="*/ 798 h 845"/>
                <a:gd name="T50" fmla="*/ 173 w 351"/>
                <a:gd name="T51" fmla="*/ 823 h 845"/>
                <a:gd name="T52" fmla="*/ 166 w 351"/>
                <a:gd name="T53" fmla="*/ 843 h 845"/>
                <a:gd name="T54" fmla="*/ 234 w 351"/>
                <a:gd name="T55" fmla="*/ 828 h 845"/>
                <a:gd name="T56" fmla="*/ 239 w 351"/>
                <a:gd name="T57" fmla="*/ 800 h 845"/>
                <a:gd name="T58" fmla="*/ 251 w 351"/>
                <a:gd name="T59" fmla="*/ 745 h 845"/>
                <a:gd name="T60" fmla="*/ 252 w 351"/>
                <a:gd name="T61" fmla="*/ 513 h 845"/>
                <a:gd name="T62" fmla="*/ 289 w 351"/>
                <a:gd name="T63" fmla="*/ 474 h 845"/>
                <a:gd name="T64" fmla="*/ 298 w 351"/>
                <a:gd name="T65" fmla="*/ 419 h 845"/>
                <a:gd name="T66" fmla="*/ 291 w 351"/>
                <a:gd name="T67" fmla="*/ 344 h 845"/>
                <a:gd name="T68" fmla="*/ 339 w 351"/>
                <a:gd name="T69" fmla="*/ 275 h 845"/>
                <a:gd name="T70" fmla="*/ 61 w 351"/>
                <a:gd name="T71" fmla="*/ 255 h 845"/>
                <a:gd name="T72" fmla="*/ 55 w 351"/>
                <a:gd name="T73" fmla="*/ 268 h 845"/>
                <a:gd name="T74" fmla="*/ 85 w 351"/>
                <a:gd name="T75" fmla="*/ 328 h 845"/>
                <a:gd name="T76" fmla="*/ 111 w 351"/>
                <a:gd name="T77" fmla="*/ 350 h 845"/>
                <a:gd name="T78" fmla="*/ 126 w 351"/>
                <a:gd name="T79" fmla="*/ 112 h 845"/>
                <a:gd name="T80" fmla="*/ 147 w 351"/>
                <a:gd name="T81" fmla="*/ 131 h 845"/>
                <a:gd name="T82" fmla="*/ 129 w 351"/>
                <a:gd name="T83" fmla="*/ 147 h 845"/>
                <a:gd name="T84" fmla="*/ 142 w 351"/>
                <a:gd name="T85" fmla="*/ 140 h 845"/>
                <a:gd name="T86" fmla="*/ 141 w 351"/>
                <a:gd name="T87" fmla="*/ 361 h 845"/>
                <a:gd name="T88" fmla="*/ 179 w 351"/>
                <a:gd name="T89" fmla="*/ 721 h 845"/>
                <a:gd name="T90" fmla="*/ 169 w 351"/>
                <a:gd name="T91" fmla="*/ 651 h 845"/>
                <a:gd name="T92" fmla="*/ 171 w 351"/>
                <a:gd name="T93" fmla="*/ 566 h 845"/>
                <a:gd name="T94" fmla="*/ 188 w 351"/>
                <a:gd name="T95" fmla="*/ 626 h 845"/>
                <a:gd name="T96" fmla="*/ 223 w 351"/>
                <a:gd name="T97" fmla="*/ 320 h 845"/>
                <a:gd name="T98" fmla="*/ 143 w 351"/>
                <a:gd name="T99" fmla="*/ 360 h 845"/>
                <a:gd name="T100" fmla="*/ 176 w 351"/>
                <a:gd name="T101" fmla="*/ 157 h 845"/>
                <a:gd name="T102" fmla="*/ 154 w 351"/>
                <a:gd name="T103" fmla="*/ 132 h 845"/>
                <a:gd name="T104" fmla="*/ 187 w 351"/>
                <a:gd name="T105" fmla="*/ 239 h 845"/>
                <a:gd name="T106" fmla="*/ 258 w 351"/>
                <a:gd name="T107" fmla="*/ 345 h 845"/>
                <a:gd name="T108" fmla="*/ 250 w 351"/>
                <a:gd name="T109" fmla="*/ 332 h 845"/>
                <a:gd name="T110" fmla="*/ 275 w 351"/>
                <a:gd name="T111" fmla="*/ 269 h 845"/>
                <a:gd name="T112" fmla="*/ 285 w 351"/>
                <a:gd name="T113" fmla="*/ 25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1" h="845">
                  <a:moveTo>
                    <a:pt x="345" y="232"/>
                  </a:moveTo>
                  <a:cubicBezTo>
                    <a:pt x="340" y="219"/>
                    <a:pt x="330" y="208"/>
                    <a:pt x="328" y="204"/>
                  </a:cubicBezTo>
                  <a:cubicBezTo>
                    <a:pt x="325" y="200"/>
                    <a:pt x="320" y="194"/>
                    <a:pt x="319" y="191"/>
                  </a:cubicBezTo>
                  <a:cubicBezTo>
                    <a:pt x="318" y="188"/>
                    <a:pt x="316" y="189"/>
                    <a:pt x="315" y="189"/>
                  </a:cubicBezTo>
                  <a:cubicBezTo>
                    <a:pt x="315" y="189"/>
                    <a:pt x="314" y="188"/>
                    <a:pt x="313" y="186"/>
                  </a:cubicBezTo>
                  <a:cubicBezTo>
                    <a:pt x="310" y="183"/>
                    <a:pt x="308" y="179"/>
                    <a:pt x="307" y="177"/>
                  </a:cubicBezTo>
                  <a:cubicBezTo>
                    <a:pt x="305" y="176"/>
                    <a:pt x="305" y="175"/>
                    <a:pt x="304" y="174"/>
                  </a:cubicBezTo>
                  <a:cubicBezTo>
                    <a:pt x="302" y="172"/>
                    <a:pt x="302" y="171"/>
                    <a:pt x="302" y="169"/>
                  </a:cubicBezTo>
                  <a:cubicBezTo>
                    <a:pt x="301" y="167"/>
                    <a:pt x="300" y="166"/>
                    <a:pt x="299" y="164"/>
                  </a:cubicBezTo>
                  <a:cubicBezTo>
                    <a:pt x="297" y="162"/>
                    <a:pt x="294" y="161"/>
                    <a:pt x="293" y="161"/>
                  </a:cubicBezTo>
                  <a:cubicBezTo>
                    <a:pt x="292" y="161"/>
                    <a:pt x="291" y="160"/>
                    <a:pt x="291" y="159"/>
                  </a:cubicBezTo>
                  <a:cubicBezTo>
                    <a:pt x="290" y="158"/>
                    <a:pt x="289" y="156"/>
                    <a:pt x="289" y="155"/>
                  </a:cubicBezTo>
                  <a:cubicBezTo>
                    <a:pt x="288" y="155"/>
                    <a:pt x="288" y="154"/>
                    <a:pt x="288" y="152"/>
                  </a:cubicBezTo>
                  <a:cubicBezTo>
                    <a:pt x="288" y="150"/>
                    <a:pt x="287" y="148"/>
                    <a:pt x="287" y="146"/>
                  </a:cubicBezTo>
                  <a:cubicBezTo>
                    <a:pt x="286" y="145"/>
                    <a:pt x="286" y="144"/>
                    <a:pt x="285" y="142"/>
                  </a:cubicBezTo>
                  <a:cubicBezTo>
                    <a:pt x="285" y="139"/>
                    <a:pt x="283" y="135"/>
                    <a:pt x="282" y="133"/>
                  </a:cubicBezTo>
                  <a:cubicBezTo>
                    <a:pt x="279" y="125"/>
                    <a:pt x="276" y="125"/>
                    <a:pt x="275" y="125"/>
                  </a:cubicBezTo>
                  <a:cubicBezTo>
                    <a:pt x="274" y="125"/>
                    <a:pt x="274" y="124"/>
                    <a:pt x="274" y="124"/>
                  </a:cubicBezTo>
                  <a:cubicBezTo>
                    <a:pt x="274" y="124"/>
                    <a:pt x="270" y="122"/>
                    <a:pt x="269" y="122"/>
                  </a:cubicBezTo>
                  <a:cubicBezTo>
                    <a:pt x="266" y="122"/>
                    <a:pt x="263" y="121"/>
                    <a:pt x="261" y="120"/>
                  </a:cubicBezTo>
                  <a:cubicBezTo>
                    <a:pt x="258" y="119"/>
                    <a:pt x="249" y="118"/>
                    <a:pt x="247" y="118"/>
                  </a:cubicBezTo>
                  <a:cubicBezTo>
                    <a:pt x="242" y="117"/>
                    <a:pt x="231" y="115"/>
                    <a:pt x="227" y="114"/>
                  </a:cubicBezTo>
                  <a:cubicBezTo>
                    <a:pt x="223" y="114"/>
                    <a:pt x="211" y="111"/>
                    <a:pt x="208" y="110"/>
                  </a:cubicBezTo>
                  <a:cubicBezTo>
                    <a:pt x="204" y="110"/>
                    <a:pt x="203" y="109"/>
                    <a:pt x="201" y="109"/>
                  </a:cubicBezTo>
                  <a:cubicBezTo>
                    <a:pt x="200" y="109"/>
                    <a:pt x="198" y="109"/>
                    <a:pt x="197" y="108"/>
                  </a:cubicBezTo>
                  <a:cubicBezTo>
                    <a:pt x="195" y="106"/>
                    <a:pt x="190" y="104"/>
                    <a:pt x="189" y="103"/>
                  </a:cubicBezTo>
                  <a:cubicBezTo>
                    <a:pt x="187" y="102"/>
                    <a:pt x="188" y="101"/>
                    <a:pt x="188" y="99"/>
                  </a:cubicBezTo>
                  <a:cubicBezTo>
                    <a:pt x="189" y="96"/>
                    <a:pt x="191" y="85"/>
                    <a:pt x="191" y="84"/>
                  </a:cubicBezTo>
                  <a:cubicBezTo>
                    <a:pt x="191" y="84"/>
                    <a:pt x="191" y="84"/>
                    <a:pt x="192" y="84"/>
                  </a:cubicBezTo>
                  <a:cubicBezTo>
                    <a:pt x="192" y="84"/>
                    <a:pt x="193" y="84"/>
                    <a:pt x="194" y="83"/>
                  </a:cubicBezTo>
                  <a:cubicBezTo>
                    <a:pt x="195" y="83"/>
                    <a:pt x="196" y="81"/>
                    <a:pt x="196" y="80"/>
                  </a:cubicBezTo>
                  <a:cubicBezTo>
                    <a:pt x="198" y="77"/>
                    <a:pt x="199" y="67"/>
                    <a:pt x="199" y="66"/>
                  </a:cubicBezTo>
                  <a:cubicBezTo>
                    <a:pt x="199" y="66"/>
                    <a:pt x="198" y="62"/>
                    <a:pt x="198" y="60"/>
                  </a:cubicBezTo>
                  <a:cubicBezTo>
                    <a:pt x="198" y="59"/>
                    <a:pt x="199" y="58"/>
                    <a:pt x="199" y="57"/>
                  </a:cubicBezTo>
                  <a:cubicBezTo>
                    <a:pt x="200" y="56"/>
                    <a:pt x="198" y="55"/>
                    <a:pt x="197" y="55"/>
                  </a:cubicBezTo>
                  <a:cubicBezTo>
                    <a:pt x="197" y="55"/>
                    <a:pt x="197" y="54"/>
                    <a:pt x="197" y="54"/>
                  </a:cubicBezTo>
                  <a:cubicBezTo>
                    <a:pt x="197" y="53"/>
                    <a:pt x="197" y="51"/>
                    <a:pt x="197" y="49"/>
                  </a:cubicBezTo>
                  <a:cubicBezTo>
                    <a:pt x="197" y="48"/>
                    <a:pt x="198" y="46"/>
                    <a:pt x="197" y="44"/>
                  </a:cubicBezTo>
                  <a:cubicBezTo>
                    <a:pt x="197" y="43"/>
                    <a:pt x="197" y="42"/>
                    <a:pt x="197" y="42"/>
                  </a:cubicBezTo>
                  <a:cubicBezTo>
                    <a:pt x="198" y="42"/>
                    <a:pt x="198" y="40"/>
                    <a:pt x="198" y="38"/>
                  </a:cubicBezTo>
                  <a:cubicBezTo>
                    <a:pt x="198" y="29"/>
                    <a:pt x="196" y="26"/>
                    <a:pt x="194" y="21"/>
                  </a:cubicBezTo>
                  <a:cubicBezTo>
                    <a:pt x="192" y="15"/>
                    <a:pt x="184" y="12"/>
                    <a:pt x="183" y="11"/>
                  </a:cubicBezTo>
                  <a:cubicBezTo>
                    <a:pt x="181" y="11"/>
                    <a:pt x="180" y="7"/>
                    <a:pt x="176" y="6"/>
                  </a:cubicBezTo>
                  <a:cubicBezTo>
                    <a:pt x="177" y="6"/>
                    <a:pt x="164" y="0"/>
                    <a:pt x="147" y="6"/>
                  </a:cubicBezTo>
                  <a:cubicBezTo>
                    <a:pt x="145" y="6"/>
                    <a:pt x="143" y="8"/>
                    <a:pt x="141" y="8"/>
                  </a:cubicBezTo>
                  <a:cubicBezTo>
                    <a:pt x="136" y="9"/>
                    <a:pt x="135" y="11"/>
                    <a:pt x="133" y="14"/>
                  </a:cubicBezTo>
                  <a:cubicBezTo>
                    <a:pt x="132" y="15"/>
                    <a:pt x="131" y="18"/>
                    <a:pt x="129" y="20"/>
                  </a:cubicBezTo>
                  <a:cubicBezTo>
                    <a:pt x="126" y="23"/>
                    <a:pt x="127" y="30"/>
                    <a:pt x="127" y="33"/>
                  </a:cubicBezTo>
                  <a:cubicBezTo>
                    <a:pt x="126" y="40"/>
                    <a:pt x="125" y="50"/>
                    <a:pt x="125" y="49"/>
                  </a:cubicBezTo>
                  <a:cubicBezTo>
                    <a:pt x="125" y="50"/>
                    <a:pt x="124" y="49"/>
                    <a:pt x="123" y="49"/>
                  </a:cubicBezTo>
                  <a:cubicBezTo>
                    <a:pt x="123" y="48"/>
                    <a:pt x="122" y="48"/>
                    <a:pt x="121" y="47"/>
                  </a:cubicBezTo>
                  <a:cubicBezTo>
                    <a:pt x="118" y="47"/>
                    <a:pt x="117" y="53"/>
                    <a:pt x="118" y="58"/>
                  </a:cubicBezTo>
                  <a:cubicBezTo>
                    <a:pt x="118" y="58"/>
                    <a:pt x="118" y="66"/>
                    <a:pt x="120" y="72"/>
                  </a:cubicBezTo>
                  <a:cubicBezTo>
                    <a:pt x="121" y="74"/>
                    <a:pt x="122" y="75"/>
                    <a:pt x="122" y="76"/>
                  </a:cubicBezTo>
                  <a:cubicBezTo>
                    <a:pt x="123" y="77"/>
                    <a:pt x="125" y="78"/>
                    <a:pt x="126" y="78"/>
                  </a:cubicBezTo>
                  <a:cubicBezTo>
                    <a:pt x="126" y="78"/>
                    <a:pt x="128" y="78"/>
                    <a:pt x="128" y="78"/>
                  </a:cubicBezTo>
                  <a:cubicBezTo>
                    <a:pt x="128" y="78"/>
                    <a:pt x="128" y="80"/>
                    <a:pt x="129" y="82"/>
                  </a:cubicBezTo>
                  <a:cubicBezTo>
                    <a:pt x="129" y="83"/>
                    <a:pt x="129" y="87"/>
                    <a:pt x="129" y="90"/>
                  </a:cubicBezTo>
                  <a:cubicBezTo>
                    <a:pt x="129" y="93"/>
                    <a:pt x="130" y="98"/>
                    <a:pt x="130" y="100"/>
                  </a:cubicBezTo>
                  <a:cubicBezTo>
                    <a:pt x="130" y="101"/>
                    <a:pt x="129" y="101"/>
                    <a:pt x="129" y="102"/>
                  </a:cubicBezTo>
                  <a:cubicBezTo>
                    <a:pt x="129" y="102"/>
                    <a:pt x="127" y="103"/>
                    <a:pt x="126" y="105"/>
                  </a:cubicBezTo>
                  <a:cubicBezTo>
                    <a:pt x="125" y="107"/>
                    <a:pt x="125" y="110"/>
                    <a:pt x="125" y="110"/>
                  </a:cubicBezTo>
                  <a:cubicBezTo>
                    <a:pt x="125" y="111"/>
                    <a:pt x="124" y="111"/>
                    <a:pt x="123" y="112"/>
                  </a:cubicBezTo>
                  <a:cubicBezTo>
                    <a:pt x="122" y="113"/>
                    <a:pt x="119" y="115"/>
                    <a:pt x="118" y="115"/>
                  </a:cubicBezTo>
                  <a:cubicBezTo>
                    <a:pt x="117" y="116"/>
                    <a:pt x="116" y="116"/>
                    <a:pt x="115" y="116"/>
                  </a:cubicBezTo>
                  <a:cubicBezTo>
                    <a:pt x="114" y="117"/>
                    <a:pt x="110" y="118"/>
                    <a:pt x="107" y="118"/>
                  </a:cubicBezTo>
                  <a:cubicBezTo>
                    <a:pt x="105" y="119"/>
                    <a:pt x="102" y="120"/>
                    <a:pt x="100" y="120"/>
                  </a:cubicBezTo>
                  <a:cubicBezTo>
                    <a:pt x="98" y="121"/>
                    <a:pt x="96" y="121"/>
                    <a:pt x="94" y="122"/>
                  </a:cubicBezTo>
                  <a:cubicBezTo>
                    <a:pt x="92" y="122"/>
                    <a:pt x="90" y="123"/>
                    <a:pt x="87" y="123"/>
                  </a:cubicBezTo>
                  <a:cubicBezTo>
                    <a:pt x="85" y="124"/>
                    <a:pt x="84" y="124"/>
                    <a:pt x="80" y="125"/>
                  </a:cubicBezTo>
                  <a:cubicBezTo>
                    <a:pt x="77" y="126"/>
                    <a:pt x="75" y="126"/>
                    <a:pt x="74" y="127"/>
                  </a:cubicBezTo>
                  <a:cubicBezTo>
                    <a:pt x="74" y="127"/>
                    <a:pt x="73" y="127"/>
                    <a:pt x="72" y="127"/>
                  </a:cubicBezTo>
                  <a:cubicBezTo>
                    <a:pt x="70" y="127"/>
                    <a:pt x="68" y="128"/>
                    <a:pt x="65" y="129"/>
                  </a:cubicBezTo>
                  <a:cubicBezTo>
                    <a:pt x="62" y="130"/>
                    <a:pt x="56" y="133"/>
                    <a:pt x="55" y="134"/>
                  </a:cubicBezTo>
                  <a:cubicBezTo>
                    <a:pt x="54" y="134"/>
                    <a:pt x="54" y="135"/>
                    <a:pt x="53" y="135"/>
                  </a:cubicBezTo>
                  <a:cubicBezTo>
                    <a:pt x="52" y="135"/>
                    <a:pt x="52" y="136"/>
                    <a:pt x="50" y="137"/>
                  </a:cubicBezTo>
                  <a:cubicBezTo>
                    <a:pt x="49" y="138"/>
                    <a:pt x="47" y="144"/>
                    <a:pt x="46" y="146"/>
                  </a:cubicBezTo>
                  <a:cubicBezTo>
                    <a:pt x="45" y="148"/>
                    <a:pt x="44" y="151"/>
                    <a:pt x="43" y="153"/>
                  </a:cubicBezTo>
                  <a:cubicBezTo>
                    <a:pt x="43" y="154"/>
                    <a:pt x="43" y="156"/>
                    <a:pt x="42" y="157"/>
                  </a:cubicBezTo>
                  <a:cubicBezTo>
                    <a:pt x="42" y="158"/>
                    <a:pt x="40" y="162"/>
                    <a:pt x="39" y="165"/>
                  </a:cubicBezTo>
                  <a:cubicBezTo>
                    <a:pt x="39" y="167"/>
                    <a:pt x="39" y="171"/>
                    <a:pt x="39" y="171"/>
                  </a:cubicBezTo>
                  <a:cubicBezTo>
                    <a:pt x="39" y="172"/>
                    <a:pt x="39" y="172"/>
                    <a:pt x="38" y="173"/>
                  </a:cubicBezTo>
                  <a:cubicBezTo>
                    <a:pt x="37" y="174"/>
                    <a:pt x="35" y="178"/>
                    <a:pt x="35" y="180"/>
                  </a:cubicBezTo>
                  <a:cubicBezTo>
                    <a:pt x="34" y="181"/>
                    <a:pt x="35" y="186"/>
                    <a:pt x="35" y="186"/>
                  </a:cubicBezTo>
                  <a:cubicBezTo>
                    <a:pt x="35" y="187"/>
                    <a:pt x="32" y="191"/>
                    <a:pt x="31" y="193"/>
                  </a:cubicBezTo>
                  <a:cubicBezTo>
                    <a:pt x="29" y="194"/>
                    <a:pt x="29" y="198"/>
                    <a:pt x="28" y="198"/>
                  </a:cubicBezTo>
                  <a:cubicBezTo>
                    <a:pt x="28" y="198"/>
                    <a:pt x="28" y="199"/>
                    <a:pt x="27" y="201"/>
                  </a:cubicBezTo>
                  <a:cubicBezTo>
                    <a:pt x="25" y="203"/>
                    <a:pt x="23" y="208"/>
                    <a:pt x="23" y="209"/>
                  </a:cubicBezTo>
                  <a:cubicBezTo>
                    <a:pt x="23" y="210"/>
                    <a:pt x="22" y="210"/>
                    <a:pt x="20" y="213"/>
                  </a:cubicBezTo>
                  <a:cubicBezTo>
                    <a:pt x="18" y="217"/>
                    <a:pt x="15" y="224"/>
                    <a:pt x="15" y="226"/>
                  </a:cubicBezTo>
                  <a:cubicBezTo>
                    <a:pt x="14" y="228"/>
                    <a:pt x="13" y="229"/>
                    <a:pt x="11" y="230"/>
                  </a:cubicBezTo>
                  <a:cubicBezTo>
                    <a:pt x="9" y="232"/>
                    <a:pt x="7" y="233"/>
                    <a:pt x="5" y="236"/>
                  </a:cubicBezTo>
                  <a:cubicBezTo>
                    <a:pt x="4" y="238"/>
                    <a:pt x="4" y="245"/>
                    <a:pt x="4" y="247"/>
                  </a:cubicBezTo>
                  <a:cubicBezTo>
                    <a:pt x="3" y="250"/>
                    <a:pt x="2" y="254"/>
                    <a:pt x="1" y="257"/>
                  </a:cubicBezTo>
                  <a:cubicBezTo>
                    <a:pt x="0" y="260"/>
                    <a:pt x="2" y="261"/>
                    <a:pt x="3" y="265"/>
                  </a:cubicBezTo>
                  <a:cubicBezTo>
                    <a:pt x="3" y="268"/>
                    <a:pt x="5" y="274"/>
                    <a:pt x="5" y="277"/>
                  </a:cubicBezTo>
                  <a:cubicBezTo>
                    <a:pt x="6" y="280"/>
                    <a:pt x="6" y="282"/>
                    <a:pt x="6" y="284"/>
                  </a:cubicBezTo>
                  <a:cubicBezTo>
                    <a:pt x="6" y="286"/>
                    <a:pt x="8" y="290"/>
                    <a:pt x="8" y="291"/>
                  </a:cubicBezTo>
                  <a:cubicBezTo>
                    <a:pt x="10" y="297"/>
                    <a:pt x="17" y="309"/>
                    <a:pt x="20" y="313"/>
                  </a:cubicBezTo>
                  <a:cubicBezTo>
                    <a:pt x="22" y="317"/>
                    <a:pt x="32" y="335"/>
                    <a:pt x="33" y="336"/>
                  </a:cubicBezTo>
                  <a:cubicBezTo>
                    <a:pt x="33" y="336"/>
                    <a:pt x="32" y="336"/>
                    <a:pt x="32" y="337"/>
                  </a:cubicBezTo>
                  <a:cubicBezTo>
                    <a:pt x="32" y="337"/>
                    <a:pt x="33" y="339"/>
                    <a:pt x="34" y="340"/>
                  </a:cubicBezTo>
                  <a:cubicBezTo>
                    <a:pt x="35" y="341"/>
                    <a:pt x="35" y="341"/>
                    <a:pt x="35" y="341"/>
                  </a:cubicBezTo>
                  <a:cubicBezTo>
                    <a:pt x="36" y="342"/>
                    <a:pt x="36" y="343"/>
                    <a:pt x="37" y="344"/>
                  </a:cubicBezTo>
                  <a:cubicBezTo>
                    <a:pt x="38" y="345"/>
                    <a:pt x="38" y="346"/>
                    <a:pt x="38" y="346"/>
                  </a:cubicBezTo>
                  <a:cubicBezTo>
                    <a:pt x="39" y="347"/>
                    <a:pt x="40" y="349"/>
                    <a:pt x="41" y="350"/>
                  </a:cubicBezTo>
                  <a:cubicBezTo>
                    <a:pt x="41" y="350"/>
                    <a:pt x="41" y="351"/>
                    <a:pt x="42" y="351"/>
                  </a:cubicBezTo>
                  <a:cubicBezTo>
                    <a:pt x="42" y="352"/>
                    <a:pt x="42" y="353"/>
                    <a:pt x="43" y="353"/>
                  </a:cubicBezTo>
                  <a:cubicBezTo>
                    <a:pt x="43" y="353"/>
                    <a:pt x="43" y="354"/>
                    <a:pt x="43" y="354"/>
                  </a:cubicBezTo>
                  <a:cubicBezTo>
                    <a:pt x="44" y="355"/>
                    <a:pt x="44" y="356"/>
                    <a:pt x="45" y="356"/>
                  </a:cubicBezTo>
                  <a:cubicBezTo>
                    <a:pt x="45" y="356"/>
                    <a:pt x="45" y="356"/>
                    <a:pt x="46" y="356"/>
                  </a:cubicBezTo>
                  <a:cubicBezTo>
                    <a:pt x="46" y="356"/>
                    <a:pt x="46" y="356"/>
                    <a:pt x="47" y="358"/>
                  </a:cubicBezTo>
                  <a:cubicBezTo>
                    <a:pt x="48" y="360"/>
                    <a:pt x="49" y="360"/>
                    <a:pt x="49" y="362"/>
                  </a:cubicBezTo>
                  <a:cubicBezTo>
                    <a:pt x="50" y="363"/>
                    <a:pt x="52" y="367"/>
                    <a:pt x="52" y="369"/>
                  </a:cubicBezTo>
                  <a:cubicBezTo>
                    <a:pt x="53" y="370"/>
                    <a:pt x="53" y="371"/>
                    <a:pt x="53" y="371"/>
                  </a:cubicBezTo>
                  <a:cubicBezTo>
                    <a:pt x="54" y="371"/>
                    <a:pt x="53" y="369"/>
                    <a:pt x="53" y="367"/>
                  </a:cubicBezTo>
                  <a:cubicBezTo>
                    <a:pt x="53" y="365"/>
                    <a:pt x="54" y="368"/>
                    <a:pt x="55" y="369"/>
                  </a:cubicBezTo>
                  <a:cubicBezTo>
                    <a:pt x="56" y="370"/>
                    <a:pt x="56" y="370"/>
                    <a:pt x="57" y="370"/>
                  </a:cubicBezTo>
                  <a:cubicBezTo>
                    <a:pt x="57" y="370"/>
                    <a:pt x="57" y="371"/>
                    <a:pt x="57" y="374"/>
                  </a:cubicBezTo>
                  <a:cubicBezTo>
                    <a:pt x="57" y="378"/>
                    <a:pt x="56" y="385"/>
                    <a:pt x="56" y="392"/>
                  </a:cubicBezTo>
                  <a:cubicBezTo>
                    <a:pt x="56" y="399"/>
                    <a:pt x="55" y="418"/>
                    <a:pt x="55" y="421"/>
                  </a:cubicBezTo>
                  <a:cubicBezTo>
                    <a:pt x="55" y="424"/>
                    <a:pt x="55" y="427"/>
                    <a:pt x="55" y="433"/>
                  </a:cubicBezTo>
                  <a:cubicBezTo>
                    <a:pt x="55" y="439"/>
                    <a:pt x="54" y="461"/>
                    <a:pt x="54" y="464"/>
                  </a:cubicBezTo>
                  <a:cubicBezTo>
                    <a:pt x="54" y="466"/>
                    <a:pt x="54" y="466"/>
                    <a:pt x="55" y="467"/>
                  </a:cubicBezTo>
                  <a:cubicBezTo>
                    <a:pt x="56" y="468"/>
                    <a:pt x="57" y="469"/>
                    <a:pt x="57" y="469"/>
                  </a:cubicBezTo>
                  <a:cubicBezTo>
                    <a:pt x="58" y="469"/>
                    <a:pt x="59" y="470"/>
                    <a:pt x="60" y="471"/>
                  </a:cubicBezTo>
                  <a:cubicBezTo>
                    <a:pt x="62" y="472"/>
                    <a:pt x="64" y="474"/>
                    <a:pt x="65" y="474"/>
                  </a:cubicBezTo>
                  <a:cubicBezTo>
                    <a:pt x="65" y="475"/>
                    <a:pt x="68" y="475"/>
                    <a:pt x="69" y="476"/>
                  </a:cubicBezTo>
                  <a:cubicBezTo>
                    <a:pt x="71" y="476"/>
                    <a:pt x="74" y="477"/>
                    <a:pt x="76" y="478"/>
                  </a:cubicBezTo>
                  <a:cubicBezTo>
                    <a:pt x="77" y="478"/>
                    <a:pt x="80" y="479"/>
                    <a:pt x="81" y="479"/>
                  </a:cubicBezTo>
                  <a:cubicBezTo>
                    <a:pt x="82" y="479"/>
                    <a:pt x="82" y="479"/>
                    <a:pt x="82" y="479"/>
                  </a:cubicBezTo>
                  <a:cubicBezTo>
                    <a:pt x="82" y="480"/>
                    <a:pt x="82" y="483"/>
                    <a:pt x="82" y="485"/>
                  </a:cubicBezTo>
                  <a:cubicBezTo>
                    <a:pt x="83" y="488"/>
                    <a:pt x="84" y="495"/>
                    <a:pt x="84" y="498"/>
                  </a:cubicBezTo>
                  <a:cubicBezTo>
                    <a:pt x="85" y="502"/>
                    <a:pt x="86" y="513"/>
                    <a:pt x="87" y="514"/>
                  </a:cubicBezTo>
                  <a:cubicBezTo>
                    <a:pt x="87" y="516"/>
                    <a:pt x="87" y="517"/>
                    <a:pt x="88" y="520"/>
                  </a:cubicBezTo>
                  <a:cubicBezTo>
                    <a:pt x="88" y="524"/>
                    <a:pt x="90" y="539"/>
                    <a:pt x="91" y="545"/>
                  </a:cubicBezTo>
                  <a:cubicBezTo>
                    <a:pt x="92" y="552"/>
                    <a:pt x="95" y="566"/>
                    <a:pt x="96" y="573"/>
                  </a:cubicBezTo>
                  <a:cubicBezTo>
                    <a:pt x="97" y="578"/>
                    <a:pt x="98" y="580"/>
                    <a:pt x="98" y="582"/>
                  </a:cubicBezTo>
                  <a:cubicBezTo>
                    <a:pt x="98" y="584"/>
                    <a:pt x="99" y="595"/>
                    <a:pt x="99" y="599"/>
                  </a:cubicBezTo>
                  <a:cubicBezTo>
                    <a:pt x="99" y="603"/>
                    <a:pt x="100" y="614"/>
                    <a:pt x="100" y="616"/>
                  </a:cubicBezTo>
                  <a:cubicBezTo>
                    <a:pt x="100" y="618"/>
                    <a:pt x="100" y="621"/>
                    <a:pt x="100" y="624"/>
                  </a:cubicBezTo>
                  <a:cubicBezTo>
                    <a:pt x="101" y="627"/>
                    <a:pt x="103" y="650"/>
                    <a:pt x="103" y="655"/>
                  </a:cubicBezTo>
                  <a:cubicBezTo>
                    <a:pt x="104" y="658"/>
                    <a:pt x="104" y="660"/>
                    <a:pt x="104" y="662"/>
                  </a:cubicBezTo>
                  <a:cubicBezTo>
                    <a:pt x="104" y="663"/>
                    <a:pt x="105" y="674"/>
                    <a:pt x="105" y="678"/>
                  </a:cubicBezTo>
                  <a:cubicBezTo>
                    <a:pt x="106" y="683"/>
                    <a:pt x="108" y="689"/>
                    <a:pt x="108" y="692"/>
                  </a:cubicBezTo>
                  <a:cubicBezTo>
                    <a:pt x="108" y="695"/>
                    <a:pt x="109" y="705"/>
                    <a:pt x="109" y="709"/>
                  </a:cubicBezTo>
                  <a:cubicBezTo>
                    <a:pt x="110" y="714"/>
                    <a:pt x="110" y="719"/>
                    <a:pt x="110" y="721"/>
                  </a:cubicBezTo>
                  <a:cubicBezTo>
                    <a:pt x="110" y="722"/>
                    <a:pt x="111" y="726"/>
                    <a:pt x="112" y="730"/>
                  </a:cubicBezTo>
                  <a:cubicBezTo>
                    <a:pt x="113" y="734"/>
                    <a:pt x="114" y="746"/>
                    <a:pt x="114" y="747"/>
                  </a:cubicBezTo>
                  <a:cubicBezTo>
                    <a:pt x="114" y="749"/>
                    <a:pt x="114" y="748"/>
                    <a:pt x="112" y="748"/>
                  </a:cubicBezTo>
                  <a:cubicBezTo>
                    <a:pt x="111" y="748"/>
                    <a:pt x="110" y="749"/>
                    <a:pt x="109" y="750"/>
                  </a:cubicBezTo>
                  <a:cubicBezTo>
                    <a:pt x="109" y="751"/>
                    <a:pt x="109" y="752"/>
                    <a:pt x="110" y="753"/>
                  </a:cubicBezTo>
                  <a:cubicBezTo>
                    <a:pt x="110" y="756"/>
                    <a:pt x="114" y="757"/>
                    <a:pt x="115" y="757"/>
                  </a:cubicBezTo>
                  <a:cubicBezTo>
                    <a:pt x="117" y="757"/>
                    <a:pt x="117" y="757"/>
                    <a:pt x="117" y="758"/>
                  </a:cubicBezTo>
                  <a:cubicBezTo>
                    <a:pt x="118" y="758"/>
                    <a:pt x="118" y="762"/>
                    <a:pt x="118" y="762"/>
                  </a:cubicBezTo>
                  <a:cubicBezTo>
                    <a:pt x="118" y="763"/>
                    <a:pt x="118" y="763"/>
                    <a:pt x="117" y="763"/>
                  </a:cubicBezTo>
                  <a:cubicBezTo>
                    <a:pt x="117" y="763"/>
                    <a:pt x="116" y="764"/>
                    <a:pt x="116" y="766"/>
                  </a:cubicBezTo>
                  <a:cubicBezTo>
                    <a:pt x="116" y="767"/>
                    <a:pt x="115" y="773"/>
                    <a:pt x="114" y="775"/>
                  </a:cubicBezTo>
                  <a:cubicBezTo>
                    <a:pt x="114" y="777"/>
                    <a:pt x="114" y="777"/>
                    <a:pt x="114" y="778"/>
                  </a:cubicBezTo>
                  <a:cubicBezTo>
                    <a:pt x="114" y="778"/>
                    <a:pt x="114" y="778"/>
                    <a:pt x="115" y="778"/>
                  </a:cubicBezTo>
                  <a:cubicBezTo>
                    <a:pt x="115" y="779"/>
                    <a:pt x="114" y="779"/>
                    <a:pt x="113" y="780"/>
                  </a:cubicBezTo>
                  <a:cubicBezTo>
                    <a:pt x="113" y="780"/>
                    <a:pt x="112" y="781"/>
                    <a:pt x="112" y="782"/>
                  </a:cubicBezTo>
                  <a:cubicBezTo>
                    <a:pt x="111" y="783"/>
                    <a:pt x="112" y="784"/>
                    <a:pt x="112" y="785"/>
                  </a:cubicBezTo>
                  <a:cubicBezTo>
                    <a:pt x="112" y="785"/>
                    <a:pt x="112" y="786"/>
                    <a:pt x="111" y="787"/>
                  </a:cubicBezTo>
                  <a:cubicBezTo>
                    <a:pt x="110" y="789"/>
                    <a:pt x="109" y="791"/>
                    <a:pt x="109" y="791"/>
                  </a:cubicBezTo>
                  <a:cubicBezTo>
                    <a:pt x="109" y="792"/>
                    <a:pt x="109" y="793"/>
                    <a:pt x="108" y="793"/>
                  </a:cubicBezTo>
                  <a:cubicBezTo>
                    <a:pt x="108" y="794"/>
                    <a:pt x="107" y="794"/>
                    <a:pt x="107" y="794"/>
                  </a:cubicBezTo>
                  <a:cubicBezTo>
                    <a:pt x="107" y="794"/>
                    <a:pt x="107" y="794"/>
                    <a:pt x="107" y="795"/>
                  </a:cubicBezTo>
                  <a:cubicBezTo>
                    <a:pt x="106" y="795"/>
                    <a:pt x="107" y="796"/>
                    <a:pt x="106" y="797"/>
                  </a:cubicBezTo>
                  <a:cubicBezTo>
                    <a:pt x="105" y="798"/>
                    <a:pt x="102" y="799"/>
                    <a:pt x="99" y="800"/>
                  </a:cubicBezTo>
                  <a:cubicBezTo>
                    <a:pt x="97" y="801"/>
                    <a:pt x="96" y="803"/>
                    <a:pt x="94" y="804"/>
                  </a:cubicBezTo>
                  <a:cubicBezTo>
                    <a:pt x="93" y="805"/>
                    <a:pt x="91" y="805"/>
                    <a:pt x="90" y="806"/>
                  </a:cubicBezTo>
                  <a:cubicBezTo>
                    <a:pt x="89" y="806"/>
                    <a:pt x="88" y="807"/>
                    <a:pt x="88" y="808"/>
                  </a:cubicBezTo>
                  <a:cubicBezTo>
                    <a:pt x="88" y="808"/>
                    <a:pt x="88" y="808"/>
                    <a:pt x="87" y="810"/>
                  </a:cubicBezTo>
                  <a:cubicBezTo>
                    <a:pt x="85" y="811"/>
                    <a:pt x="85" y="814"/>
                    <a:pt x="85" y="815"/>
                  </a:cubicBezTo>
                  <a:cubicBezTo>
                    <a:pt x="85" y="817"/>
                    <a:pt x="86" y="817"/>
                    <a:pt x="84" y="817"/>
                  </a:cubicBezTo>
                  <a:cubicBezTo>
                    <a:pt x="84" y="817"/>
                    <a:pt x="82" y="818"/>
                    <a:pt x="82" y="818"/>
                  </a:cubicBezTo>
                  <a:cubicBezTo>
                    <a:pt x="82" y="818"/>
                    <a:pt x="81" y="822"/>
                    <a:pt x="82" y="823"/>
                  </a:cubicBezTo>
                  <a:cubicBezTo>
                    <a:pt x="82" y="824"/>
                    <a:pt x="84" y="825"/>
                    <a:pt x="88" y="825"/>
                  </a:cubicBezTo>
                  <a:cubicBezTo>
                    <a:pt x="92" y="826"/>
                    <a:pt x="109" y="826"/>
                    <a:pt x="113" y="826"/>
                  </a:cubicBezTo>
                  <a:cubicBezTo>
                    <a:pt x="122" y="826"/>
                    <a:pt x="133" y="823"/>
                    <a:pt x="134" y="822"/>
                  </a:cubicBezTo>
                  <a:cubicBezTo>
                    <a:pt x="143" y="820"/>
                    <a:pt x="143" y="815"/>
                    <a:pt x="145" y="813"/>
                  </a:cubicBezTo>
                  <a:cubicBezTo>
                    <a:pt x="146" y="810"/>
                    <a:pt x="149" y="808"/>
                    <a:pt x="150" y="807"/>
                  </a:cubicBezTo>
                  <a:cubicBezTo>
                    <a:pt x="150" y="807"/>
                    <a:pt x="151" y="807"/>
                    <a:pt x="152" y="807"/>
                  </a:cubicBezTo>
                  <a:cubicBezTo>
                    <a:pt x="154" y="808"/>
                    <a:pt x="157" y="808"/>
                    <a:pt x="158" y="808"/>
                  </a:cubicBezTo>
                  <a:cubicBezTo>
                    <a:pt x="161" y="808"/>
                    <a:pt x="169" y="805"/>
                    <a:pt x="171" y="803"/>
                  </a:cubicBezTo>
                  <a:cubicBezTo>
                    <a:pt x="179" y="800"/>
                    <a:pt x="180" y="798"/>
                    <a:pt x="180" y="797"/>
                  </a:cubicBezTo>
                  <a:cubicBezTo>
                    <a:pt x="181" y="795"/>
                    <a:pt x="179" y="788"/>
                    <a:pt x="178" y="786"/>
                  </a:cubicBezTo>
                  <a:cubicBezTo>
                    <a:pt x="178" y="784"/>
                    <a:pt x="178" y="783"/>
                    <a:pt x="177" y="783"/>
                  </a:cubicBezTo>
                  <a:cubicBezTo>
                    <a:pt x="176" y="782"/>
                    <a:pt x="176" y="782"/>
                    <a:pt x="176" y="782"/>
                  </a:cubicBezTo>
                  <a:cubicBezTo>
                    <a:pt x="176" y="782"/>
                    <a:pt x="176" y="779"/>
                    <a:pt x="175" y="777"/>
                  </a:cubicBezTo>
                  <a:cubicBezTo>
                    <a:pt x="175" y="775"/>
                    <a:pt x="176" y="776"/>
                    <a:pt x="176" y="776"/>
                  </a:cubicBezTo>
                  <a:cubicBezTo>
                    <a:pt x="176" y="776"/>
                    <a:pt x="177" y="776"/>
                    <a:pt x="178" y="777"/>
                  </a:cubicBezTo>
                  <a:cubicBezTo>
                    <a:pt x="178" y="777"/>
                    <a:pt x="180" y="778"/>
                    <a:pt x="180" y="779"/>
                  </a:cubicBezTo>
                  <a:cubicBezTo>
                    <a:pt x="181" y="780"/>
                    <a:pt x="182" y="782"/>
                    <a:pt x="182" y="783"/>
                  </a:cubicBezTo>
                  <a:cubicBezTo>
                    <a:pt x="183" y="784"/>
                    <a:pt x="184" y="786"/>
                    <a:pt x="184" y="787"/>
                  </a:cubicBezTo>
                  <a:cubicBezTo>
                    <a:pt x="185" y="788"/>
                    <a:pt x="185" y="788"/>
                    <a:pt x="185" y="789"/>
                  </a:cubicBezTo>
                  <a:cubicBezTo>
                    <a:pt x="185" y="790"/>
                    <a:pt x="187" y="792"/>
                    <a:pt x="187" y="793"/>
                  </a:cubicBezTo>
                  <a:cubicBezTo>
                    <a:pt x="188" y="794"/>
                    <a:pt x="188" y="794"/>
                    <a:pt x="187" y="795"/>
                  </a:cubicBezTo>
                  <a:cubicBezTo>
                    <a:pt x="187" y="796"/>
                    <a:pt x="187" y="797"/>
                    <a:pt x="187" y="798"/>
                  </a:cubicBezTo>
                  <a:cubicBezTo>
                    <a:pt x="187" y="799"/>
                    <a:pt x="187" y="799"/>
                    <a:pt x="186" y="800"/>
                  </a:cubicBezTo>
                  <a:cubicBezTo>
                    <a:pt x="186" y="802"/>
                    <a:pt x="185" y="804"/>
                    <a:pt x="184" y="805"/>
                  </a:cubicBezTo>
                  <a:cubicBezTo>
                    <a:pt x="184" y="805"/>
                    <a:pt x="183" y="806"/>
                    <a:pt x="182" y="808"/>
                  </a:cubicBezTo>
                  <a:cubicBezTo>
                    <a:pt x="181" y="809"/>
                    <a:pt x="181" y="810"/>
                    <a:pt x="181" y="810"/>
                  </a:cubicBezTo>
                  <a:cubicBezTo>
                    <a:pt x="181" y="811"/>
                    <a:pt x="181" y="811"/>
                    <a:pt x="180" y="811"/>
                  </a:cubicBezTo>
                  <a:cubicBezTo>
                    <a:pt x="180" y="812"/>
                    <a:pt x="177" y="813"/>
                    <a:pt x="176" y="815"/>
                  </a:cubicBezTo>
                  <a:cubicBezTo>
                    <a:pt x="175" y="816"/>
                    <a:pt x="174" y="818"/>
                    <a:pt x="174" y="819"/>
                  </a:cubicBezTo>
                  <a:cubicBezTo>
                    <a:pt x="174" y="820"/>
                    <a:pt x="173" y="822"/>
                    <a:pt x="173" y="823"/>
                  </a:cubicBezTo>
                  <a:cubicBezTo>
                    <a:pt x="172" y="823"/>
                    <a:pt x="172" y="824"/>
                    <a:pt x="172" y="825"/>
                  </a:cubicBezTo>
                  <a:cubicBezTo>
                    <a:pt x="172" y="825"/>
                    <a:pt x="172" y="825"/>
                    <a:pt x="172" y="825"/>
                  </a:cubicBezTo>
                  <a:cubicBezTo>
                    <a:pt x="171" y="826"/>
                    <a:pt x="171" y="827"/>
                    <a:pt x="171" y="828"/>
                  </a:cubicBezTo>
                  <a:cubicBezTo>
                    <a:pt x="170" y="829"/>
                    <a:pt x="169" y="830"/>
                    <a:pt x="169" y="832"/>
                  </a:cubicBezTo>
                  <a:cubicBezTo>
                    <a:pt x="168" y="834"/>
                    <a:pt x="169" y="835"/>
                    <a:pt x="168" y="836"/>
                  </a:cubicBezTo>
                  <a:cubicBezTo>
                    <a:pt x="168" y="836"/>
                    <a:pt x="167" y="837"/>
                    <a:pt x="166" y="838"/>
                  </a:cubicBezTo>
                  <a:cubicBezTo>
                    <a:pt x="165" y="839"/>
                    <a:pt x="166" y="839"/>
                    <a:pt x="166" y="840"/>
                  </a:cubicBezTo>
                  <a:cubicBezTo>
                    <a:pt x="165" y="841"/>
                    <a:pt x="165" y="842"/>
                    <a:pt x="166" y="843"/>
                  </a:cubicBezTo>
                  <a:cubicBezTo>
                    <a:pt x="166" y="844"/>
                    <a:pt x="168" y="845"/>
                    <a:pt x="172" y="845"/>
                  </a:cubicBezTo>
                  <a:cubicBezTo>
                    <a:pt x="177" y="845"/>
                    <a:pt x="181" y="845"/>
                    <a:pt x="187" y="845"/>
                  </a:cubicBezTo>
                  <a:cubicBezTo>
                    <a:pt x="193" y="845"/>
                    <a:pt x="195" y="845"/>
                    <a:pt x="195" y="845"/>
                  </a:cubicBezTo>
                  <a:cubicBezTo>
                    <a:pt x="195" y="844"/>
                    <a:pt x="196" y="844"/>
                    <a:pt x="198" y="844"/>
                  </a:cubicBezTo>
                  <a:cubicBezTo>
                    <a:pt x="200" y="844"/>
                    <a:pt x="212" y="843"/>
                    <a:pt x="214" y="843"/>
                  </a:cubicBezTo>
                  <a:cubicBezTo>
                    <a:pt x="230" y="839"/>
                    <a:pt x="230" y="833"/>
                    <a:pt x="231" y="831"/>
                  </a:cubicBezTo>
                  <a:cubicBezTo>
                    <a:pt x="232" y="829"/>
                    <a:pt x="232" y="828"/>
                    <a:pt x="232" y="828"/>
                  </a:cubicBezTo>
                  <a:cubicBezTo>
                    <a:pt x="233" y="828"/>
                    <a:pt x="234" y="828"/>
                    <a:pt x="234" y="828"/>
                  </a:cubicBezTo>
                  <a:cubicBezTo>
                    <a:pt x="235" y="828"/>
                    <a:pt x="238" y="825"/>
                    <a:pt x="239" y="824"/>
                  </a:cubicBezTo>
                  <a:cubicBezTo>
                    <a:pt x="240" y="823"/>
                    <a:pt x="240" y="822"/>
                    <a:pt x="240" y="821"/>
                  </a:cubicBezTo>
                  <a:cubicBezTo>
                    <a:pt x="241" y="819"/>
                    <a:pt x="240" y="812"/>
                    <a:pt x="240" y="810"/>
                  </a:cubicBezTo>
                  <a:cubicBezTo>
                    <a:pt x="240" y="807"/>
                    <a:pt x="239" y="807"/>
                    <a:pt x="238" y="807"/>
                  </a:cubicBezTo>
                  <a:cubicBezTo>
                    <a:pt x="238" y="807"/>
                    <a:pt x="238" y="807"/>
                    <a:pt x="238" y="806"/>
                  </a:cubicBezTo>
                  <a:cubicBezTo>
                    <a:pt x="238" y="806"/>
                    <a:pt x="238" y="806"/>
                    <a:pt x="239" y="805"/>
                  </a:cubicBezTo>
                  <a:cubicBezTo>
                    <a:pt x="239" y="805"/>
                    <a:pt x="239" y="804"/>
                    <a:pt x="239" y="803"/>
                  </a:cubicBezTo>
                  <a:cubicBezTo>
                    <a:pt x="239" y="802"/>
                    <a:pt x="239" y="801"/>
                    <a:pt x="239" y="800"/>
                  </a:cubicBezTo>
                  <a:cubicBezTo>
                    <a:pt x="240" y="798"/>
                    <a:pt x="240" y="794"/>
                    <a:pt x="241" y="793"/>
                  </a:cubicBezTo>
                  <a:cubicBezTo>
                    <a:pt x="241" y="791"/>
                    <a:pt x="241" y="790"/>
                    <a:pt x="241" y="790"/>
                  </a:cubicBezTo>
                  <a:cubicBezTo>
                    <a:pt x="241" y="789"/>
                    <a:pt x="242" y="789"/>
                    <a:pt x="242" y="788"/>
                  </a:cubicBezTo>
                  <a:cubicBezTo>
                    <a:pt x="243" y="786"/>
                    <a:pt x="243" y="784"/>
                    <a:pt x="244" y="781"/>
                  </a:cubicBezTo>
                  <a:cubicBezTo>
                    <a:pt x="245" y="777"/>
                    <a:pt x="245" y="776"/>
                    <a:pt x="246" y="776"/>
                  </a:cubicBezTo>
                  <a:cubicBezTo>
                    <a:pt x="247" y="775"/>
                    <a:pt x="247" y="775"/>
                    <a:pt x="248" y="774"/>
                  </a:cubicBezTo>
                  <a:cubicBezTo>
                    <a:pt x="249" y="772"/>
                    <a:pt x="249" y="766"/>
                    <a:pt x="249" y="762"/>
                  </a:cubicBezTo>
                  <a:cubicBezTo>
                    <a:pt x="250" y="758"/>
                    <a:pt x="251" y="748"/>
                    <a:pt x="251" y="745"/>
                  </a:cubicBezTo>
                  <a:cubicBezTo>
                    <a:pt x="252" y="742"/>
                    <a:pt x="252" y="731"/>
                    <a:pt x="252" y="727"/>
                  </a:cubicBezTo>
                  <a:cubicBezTo>
                    <a:pt x="252" y="723"/>
                    <a:pt x="253" y="699"/>
                    <a:pt x="253" y="692"/>
                  </a:cubicBezTo>
                  <a:cubicBezTo>
                    <a:pt x="254" y="685"/>
                    <a:pt x="254" y="661"/>
                    <a:pt x="254" y="659"/>
                  </a:cubicBezTo>
                  <a:cubicBezTo>
                    <a:pt x="254" y="656"/>
                    <a:pt x="254" y="624"/>
                    <a:pt x="254" y="619"/>
                  </a:cubicBezTo>
                  <a:cubicBezTo>
                    <a:pt x="254" y="614"/>
                    <a:pt x="253" y="597"/>
                    <a:pt x="253" y="596"/>
                  </a:cubicBezTo>
                  <a:cubicBezTo>
                    <a:pt x="253" y="596"/>
                    <a:pt x="253" y="594"/>
                    <a:pt x="253" y="594"/>
                  </a:cubicBezTo>
                  <a:cubicBezTo>
                    <a:pt x="253" y="592"/>
                    <a:pt x="253" y="554"/>
                    <a:pt x="253" y="549"/>
                  </a:cubicBezTo>
                  <a:cubicBezTo>
                    <a:pt x="253" y="545"/>
                    <a:pt x="252" y="517"/>
                    <a:pt x="252" y="513"/>
                  </a:cubicBezTo>
                  <a:cubicBezTo>
                    <a:pt x="252" y="510"/>
                    <a:pt x="251" y="467"/>
                    <a:pt x="251" y="466"/>
                  </a:cubicBezTo>
                  <a:cubicBezTo>
                    <a:pt x="251" y="465"/>
                    <a:pt x="251" y="465"/>
                    <a:pt x="252" y="466"/>
                  </a:cubicBezTo>
                  <a:cubicBezTo>
                    <a:pt x="252" y="467"/>
                    <a:pt x="254" y="470"/>
                    <a:pt x="255" y="471"/>
                  </a:cubicBezTo>
                  <a:cubicBezTo>
                    <a:pt x="256" y="472"/>
                    <a:pt x="258" y="474"/>
                    <a:pt x="259" y="474"/>
                  </a:cubicBezTo>
                  <a:cubicBezTo>
                    <a:pt x="259" y="474"/>
                    <a:pt x="263" y="475"/>
                    <a:pt x="264" y="476"/>
                  </a:cubicBezTo>
                  <a:cubicBezTo>
                    <a:pt x="264" y="476"/>
                    <a:pt x="269" y="476"/>
                    <a:pt x="271" y="476"/>
                  </a:cubicBezTo>
                  <a:cubicBezTo>
                    <a:pt x="274" y="476"/>
                    <a:pt x="279" y="475"/>
                    <a:pt x="280" y="475"/>
                  </a:cubicBezTo>
                  <a:cubicBezTo>
                    <a:pt x="281" y="475"/>
                    <a:pt x="287" y="474"/>
                    <a:pt x="289" y="474"/>
                  </a:cubicBezTo>
                  <a:cubicBezTo>
                    <a:pt x="290" y="474"/>
                    <a:pt x="293" y="472"/>
                    <a:pt x="295" y="471"/>
                  </a:cubicBezTo>
                  <a:cubicBezTo>
                    <a:pt x="297" y="471"/>
                    <a:pt x="299" y="470"/>
                    <a:pt x="300" y="469"/>
                  </a:cubicBezTo>
                  <a:cubicBezTo>
                    <a:pt x="300" y="469"/>
                    <a:pt x="301" y="468"/>
                    <a:pt x="301" y="467"/>
                  </a:cubicBezTo>
                  <a:cubicBezTo>
                    <a:pt x="301" y="466"/>
                    <a:pt x="300" y="459"/>
                    <a:pt x="300" y="457"/>
                  </a:cubicBezTo>
                  <a:cubicBezTo>
                    <a:pt x="299" y="455"/>
                    <a:pt x="299" y="451"/>
                    <a:pt x="299" y="449"/>
                  </a:cubicBezTo>
                  <a:cubicBezTo>
                    <a:pt x="299" y="446"/>
                    <a:pt x="298" y="442"/>
                    <a:pt x="298" y="438"/>
                  </a:cubicBezTo>
                  <a:cubicBezTo>
                    <a:pt x="298" y="434"/>
                    <a:pt x="298" y="428"/>
                    <a:pt x="298" y="426"/>
                  </a:cubicBezTo>
                  <a:cubicBezTo>
                    <a:pt x="298" y="425"/>
                    <a:pt x="298" y="421"/>
                    <a:pt x="298" y="419"/>
                  </a:cubicBezTo>
                  <a:cubicBezTo>
                    <a:pt x="298" y="415"/>
                    <a:pt x="297" y="411"/>
                    <a:pt x="297" y="407"/>
                  </a:cubicBezTo>
                  <a:cubicBezTo>
                    <a:pt x="297" y="402"/>
                    <a:pt x="296" y="398"/>
                    <a:pt x="296" y="397"/>
                  </a:cubicBezTo>
                  <a:cubicBezTo>
                    <a:pt x="296" y="396"/>
                    <a:pt x="296" y="392"/>
                    <a:pt x="295" y="389"/>
                  </a:cubicBezTo>
                  <a:cubicBezTo>
                    <a:pt x="295" y="384"/>
                    <a:pt x="294" y="370"/>
                    <a:pt x="293" y="368"/>
                  </a:cubicBezTo>
                  <a:cubicBezTo>
                    <a:pt x="293" y="366"/>
                    <a:pt x="294" y="366"/>
                    <a:pt x="294" y="366"/>
                  </a:cubicBezTo>
                  <a:cubicBezTo>
                    <a:pt x="294" y="366"/>
                    <a:pt x="294" y="364"/>
                    <a:pt x="294" y="363"/>
                  </a:cubicBezTo>
                  <a:cubicBezTo>
                    <a:pt x="294" y="361"/>
                    <a:pt x="293" y="358"/>
                    <a:pt x="293" y="357"/>
                  </a:cubicBezTo>
                  <a:cubicBezTo>
                    <a:pt x="293" y="353"/>
                    <a:pt x="291" y="344"/>
                    <a:pt x="291" y="344"/>
                  </a:cubicBezTo>
                  <a:cubicBezTo>
                    <a:pt x="291" y="343"/>
                    <a:pt x="291" y="343"/>
                    <a:pt x="291" y="342"/>
                  </a:cubicBezTo>
                  <a:cubicBezTo>
                    <a:pt x="291" y="341"/>
                    <a:pt x="291" y="341"/>
                    <a:pt x="291" y="341"/>
                  </a:cubicBezTo>
                  <a:cubicBezTo>
                    <a:pt x="290" y="341"/>
                    <a:pt x="290" y="340"/>
                    <a:pt x="290" y="339"/>
                  </a:cubicBezTo>
                  <a:cubicBezTo>
                    <a:pt x="290" y="338"/>
                    <a:pt x="291" y="338"/>
                    <a:pt x="292" y="337"/>
                  </a:cubicBezTo>
                  <a:cubicBezTo>
                    <a:pt x="293" y="335"/>
                    <a:pt x="301" y="326"/>
                    <a:pt x="303" y="323"/>
                  </a:cubicBezTo>
                  <a:cubicBezTo>
                    <a:pt x="306" y="319"/>
                    <a:pt x="321" y="301"/>
                    <a:pt x="323" y="298"/>
                  </a:cubicBezTo>
                  <a:cubicBezTo>
                    <a:pt x="325" y="295"/>
                    <a:pt x="329" y="288"/>
                    <a:pt x="332" y="285"/>
                  </a:cubicBezTo>
                  <a:cubicBezTo>
                    <a:pt x="334" y="282"/>
                    <a:pt x="338" y="277"/>
                    <a:pt x="339" y="275"/>
                  </a:cubicBezTo>
                  <a:cubicBezTo>
                    <a:pt x="340" y="274"/>
                    <a:pt x="342" y="270"/>
                    <a:pt x="343" y="268"/>
                  </a:cubicBezTo>
                  <a:cubicBezTo>
                    <a:pt x="344" y="267"/>
                    <a:pt x="347" y="262"/>
                    <a:pt x="347" y="260"/>
                  </a:cubicBezTo>
                  <a:cubicBezTo>
                    <a:pt x="348" y="259"/>
                    <a:pt x="349" y="256"/>
                    <a:pt x="349" y="254"/>
                  </a:cubicBezTo>
                  <a:cubicBezTo>
                    <a:pt x="351" y="243"/>
                    <a:pt x="346" y="234"/>
                    <a:pt x="345" y="232"/>
                  </a:cubicBezTo>
                  <a:close/>
                  <a:moveTo>
                    <a:pt x="54" y="267"/>
                  </a:moveTo>
                  <a:cubicBezTo>
                    <a:pt x="55" y="266"/>
                    <a:pt x="55" y="265"/>
                    <a:pt x="56" y="265"/>
                  </a:cubicBezTo>
                  <a:cubicBezTo>
                    <a:pt x="56" y="265"/>
                    <a:pt x="59" y="262"/>
                    <a:pt x="60" y="261"/>
                  </a:cubicBezTo>
                  <a:cubicBezTo>
                    <a:pt x="60" y="259"/>
                    <a:pt x="61" y="258"/>
                    <a:pt x="61" y="255"/>
                  </a:cubicBezTo>
                  <a:cubicBezTo>
                    <a:pt x="61" y="253"/>
                    <a:pt x="61" y="246"/>
                    <a:pt x="61" y="245"/>
                  </a:cubicBezTo>
                  <a:cubicBezTo>
                    <a:pt x="61" y="244"/>
                    <a:pt x="62" y="243"/>
                    <a:pt x="62" y="245"/>
                  </a:cubicBezTo>
                  <a:cubicBezTo>
                    <a:pt x="62" y="248"/>
                    <a:pt x="63" y="256"/>
                    <a:pt x="63" y="258"/>
                  </a:cubicBezTo>
                  <a:cubicBezTo>
                    <a:pt x="63" y="261"/>
                    <a:pt x="63" y="278"/>
                    <a:pt x="63" y="280"/>
                  </a:cubicBezTo>
                  <a:cubicBezTo>
                    <a:pt x="63" y="283"/>
                    <a:pt x="63" y="286"/>
                    <a:pt x="62" y="285"/>
                  </a:cubicBezTo>
                  <a:cubicBezTo>
                    <a:pt x="62" y="285"/>
                    <a:pt x="62" y="284"/>
                    <a:pt x="61" y="282"/>
                  </a:cubicBezTo>
                  <a:cubicBezTo>
                    <a:pt x="60" y="280"/>
                    <a:pt x="59" y="276"/>
                    <a:pt x="58" y="274"/>
                  </a:cubicBezTo>
                  <a:cubicBezTo>
                    <a:pt x="56" y="272"/>
                    <a:pt x="55" y="269"/>
                    <a:pt x="55" y="268"/>
                  </a:cubicBezTo>
                  <a:cubicBezTo>
                    <a:pt x="54" y="268"/>
                    <a:pt x="54" y="267"/>
                    <a:pt x="54" y="267"/>
                  </a:cubicBezTo>
                  <a:close/>
                  <a:moveTo>
                    <a:pt x="77" y="332"/>
                  </a:moveTo>
                  <a:cubicBezTo>
                    <a:pt x="74" y="334"/>
                    <a:pt x="68" y="338"/>
                    <a:pt x="65" y="342"/>
                  </a:cubicBezTo>
                  <a:cubicBezTo>
                    <a:pt x="62" y="346"/>
                    <a:pt x="59" y="350"/>
                    <a:pt x="56" y="355"/>
                  </a:cubicBezTo>
                  <a:cubicBezTo>
                    <a:pt x="54" y="353"/>
                    <a:pt x="54" y="353"/>
                    <a:pt x="54" y="353"/>
                  </a:cubicBezTo>
                  <a:cubicBezTo>
                    <a:pt x="54" y="353"/>
                    <a:pt x="57" y="347"/>
                    <a:pt x="61" y="343"/>
                  </a:cubicBezTo>
                  <a:cubicBezTo>
                    <a:pt x="65" y="339"/>
                    <a:pt x="71" y="333"/>
                    <a:pt x="75" y="332"/>
                  </a:cubicBezTo>
                  <a:cubicBezTo>
                    <a:pt x="79" y="330"/>
                    <a:pt x="85" y="328"/>
                    <a:pt x="85" y="328"/>
                  </a:cubicBezTo>
                  <a:cubicBezTo>
                    <a:pt x="87" y="329"/>
                    <a:pt x="87" y="329"/>
                    <a:pt x="87" y="329"/>
                  </a:cubicBezTo>
                  <a:cubicBezTo>
                    <a:pt x="87" y="329"/>
                    <a:pt x="80" y="330"/>
                    <a:pt x="77" y="332"/>
                  </a:cubicBezTo>
                  <a:close/>
                  <a:moveTo>
                    <a:pt x="114" y="782"/>
                  </a:moveTo>
                  <a:cubicBezTo>
                    <a:pt x="113" y="785"/>
                    <a:pt x="112" y="783"/>
                    <a:pt x="112" y="782"/>
                  </a:cubicBezTo>
                  <a:cubicBezTo>
                    <a:pt x="113" y="782"/>
                    <a:pt x="114" y="780"/>
                    <a:pt x="114" y="782"/>
                  </a:cubicBezTo>
                  <a:close/>
                  <a:moveTo>
                    <a:pt x="123" y="362"/>
                  </a:moveTo>
                  <a:cubicBezTo>
                    <a:pt x="120" y="363"/>
                    <a:pt x="118" y="362"/>
                    <a:pt x="116" y="361"/>
                  </a:cubicBezTo>
                  <a:cubicBezTo>
                    <a:pt x="118" y="357"/>
                    <a:pt x="115" y="354"/>
                    <a:pt x="111" y="350"/>
                  </a:cubicBezTo>
                  <a:cubicBezTo>
                    <a:pt x="107" y="346"/>
                    <a:pt x="101" y="343"/>
                    <a:pt x="98" y="338"/>
                  </a:cubicBezTo>
                  <a:cubicBezTo>
                    <a:pt x="94" y="333"/>
                    <a:pt x="97" y="332"/>
                    <a:pt x="95" y="320"/>
                  </a:cubicBezTo>
                  <a:cubicBezTo>
                    <a:pt x="94" y="308"/>
                    <a:pt x="93" y="297"/>
                    <a:pt x="93" y="289"/>
                  </a:cubicBezTo>
                  <a:cubicBezTo>
                    <a:pt x="94" y="280"/>
                    <a:pt x="95" y="263"/>
                    <a:pt x="98" y="251"/>
                  </a:cubicBezTo>
                  <a:cubicBezTo>
                    <a:pt x="101" y="238"/>
                    <a:pt x="101" y="228"/>
                    <a:pt x="101" y="211"/>
                  </a:cubicBezTo>
                  <a:cubicBezTo>
                    <a:pt x="101" y="195"/>
                    <a:pt x="107" y="183"/>
                    <a:pt x="111" y="170"/>
                  </a:cubicBezTo>
                  <a:cubicBezTo>
                    <a:pt x="114" y="158"/>
                    <a:pt x="115" y="143"/>
                    <a:pt x="120" y="132"/>
                  </a:cubicBezTo>
                  <a:cubicBezTo>
                    <a:pt x="125" y="121"/>
                    <a:pt x="126" y="112"/>
                    <a:pt x="126" y="112"/>
                  </a:cubicBezTo>
                  <a:cubicBezTo>
                    <a:pt x="126" y="112"/>
                    <a:pt x="126" y="110"/>
                    <a:pt x="126" y="107"/>
                  </a:cubicBezTo>
                  <a:cubicBezTo>
                    <a:pt x="127" y="103"/>
                    <a:pt x="129" y="103"/>
                    <a:pt x="129" y="103"/>
                  </a:cubicBezTo>
                  <a:cubicBezTo>
                    <a:pt x="129" y="103"/>
                    <a:pt x="130" y="104"/>
                    <a:pt x="130" y="106"/>
                  </a:cubicBezTo>
                  <a:cubicBezTo>
                    <a:pt x="130" y="107"/>
                    <a:pt x="131" y="114"/>
                    <a:pt x="131" y="115"/>
                  </a:cubicBezTo>
                  <a:cubicBezTo>
                    <a:pt x="132" y="116"/>
                    <a:pt x="133" y="118"/>
                    <a:pt x="137" y="122"/>
                  </a:cubicBezTo>
                  <a:cubicBezTo>
                    <a:pt x="142" y="127"/>
                    <a:pt x="146" y="129"/>
                    <a:pt x="148" y="130"/>
                  </a:cubicBezTo>
                  <a:cubicBezTo>
                    <a:pt x="150" y="132"/>
                    <a:pt x="149" y="132"/>
                    <a:pt x="149" y="132"/>
                  </a:cubicBezTo>
                  <a:cubicBezTo>
                    <a:pt x="149" y="132"/>
                    <a:pt x="149" y="132"/>
                    <a:pt x="147" y="131"/>
                  </a:cubicBezTo>
                  <a:cubicBezTo>
                    <a:pt x="145" y="131"/>
                    <a:pt x="139" y="144"/>
                    <a:pt x="137" y="151"/>
                  </a:cubicBezTo>
                  <a:cubicBezTo>
                    <a:pt x="134" y="158"/>
                    <a:pt x="133" y="159"/>
                    <a:pt x="132" y="159"/>
                  </a:cubicBezTo>
                  <a:cubicBezTo>
                    <a:pt x="132" y="159"/>
                    <a:pt x="131" y="157"/>
                    <a:pt x="131" y="155"/>
                  </a:cubicBezTo>
                  <a:cubicBezTo>
                    <a:pt x="130" y="154"/>
                    <a:pt x="130" y="152"/>
                    <a:pt x="127" y="135"/>
                  </a:cubicBezTo>
                  <a:cubicBezTo>
                    <a:pt x="125" y="122"/>
                    <a:pt x="126" y="120"/>
                    <a:pt x="126" y="116"/>
                  </a:cubicBezTo>
                  <a:cubicBezTo>
                    <a:pt x="126" y="112"/>
                    <a:pt x="126" y="112"/>
                    <a:pt x="126" y="112"/>
                  </a:cubicBezTo>
                  <a:cubicBezTo>
                    <a:pt x="126" y="112"/>
                    <a:pt x="125" y="117"/>
                    <a:pt x="125" y="123"/>
                  </a:cubicBezTo>
                  <a:cubicBezTo>
                    <a:pt x="125" y="129"/>
                    <a:pt x="128" y="139"/>
                    <a:pt x="129" y="147"/>
                  </a:cubicBezTo>
                  <a:cubicBezTo>
                    <a:pt x="130" y="154"/>
                    <a:pt x="132" y="160"/>
                    <a:pt x="133" y="160"/>
                  </a:cubicBezTo>
                  <a:cubicBezTo>
                    <a:pt x="133" y="161"/>
                    <a:pt x="135" y="157"/>
                    <a:pt x="138" y="150"/>
                  </a:cubicBezTo>
                  <a:cubicBezTo>
                    <a:pt x="139" y="147"/>
                    <a:pt x="140" y="143"/>
                    <a:pt x="141" y="141"/>
                  </a:cubicBezTo>
                  <a:cubicBezTo>
                    <a:pt x="141" y="140"/>
                    <a:pt x="141" y="140"/>
                    <a:pt x="141" y="140"/>
                  </a:cubicBezTo>
                  <a:cubicBezTo>
                    <a:pt x="141" y="140"/>
                    <a:pt x="141" y="140"/>
                    <a:pt x="142" y="140"/>
                  </a:cubicBezTo>
                  <a:cubicBezTo>
                    <a:pt x="143" y="137"/>
                    <a:pt x="144" y="135"/>
                    <a:pt x="144" y="134"/>
                  </a:cubicBezTo>
                  <a:cubicBezTo>
                    <a:pt x="146" y="131"/>
                    <a:pt x="147" y="132"/>
                    <a:pt x="148" y="133"/>
                  </a:cubicBezTo>
                  <a:cubicBezTo>
                    <a:pt x="146" y="133"/>
                    <a:pt x="142" y="138"/>
                    <a:pt x="142" y="140"/>
                  </a:cubicBezTo>
                  <a:cubicBezTo>
                    <a:pt x="141" y="140"/>
                    <a:pt x="141" y="140"/>
                    <a:pt x="141" y="141"/>
                  </a:cubicBezTo>
                  <a:cubicBezTo>
                    <a:pt x="141" y="141"/>
                    <a:pt x="141" y="142"/>
                    <a:pt x="143" y="144"/>
                  </a:cubicBezTo>
                  <a:cubicBezTo>
                    <a:pt x="146" y="146"/>
                    <a:pt x="147" y="146"/>
                    <a:pt x="146" y="147"/>
                  </a:cubicBezTo>
                  <a:cubicBezTo>
                    <a:pt x="146" y="149"/>
                    <a:pt x="144" y="152"/>
                    <a:pt x="143" y="157"/>
                  </a:cubicBezTo>
                  <a:cubicBezTo>
                    <a:pt x="142" y="161"/>
                    <a:pt x="136" y="171"/>
                    <a:pt x="133" y="192"/>
                  </a:cubicBezTo>
                  <a:cubicBezTo>
                    <a:pt x="129" y="214"/>
                    <a:pt x="126" y="239"/>
                    <a:pt x="125" y="269"/>
                  </a:cubicBezTo>
                  <a:cubicBezTo>
                    <a:pt x="123" y="299"/>
                    <a:pt x="121" y="338"/>
                    <a:pt x="121" y="338"/>
                  </a:cubicBezTo>
                  <a:cubicBezTo>
                    <a:pt x="141" y="361"/>
                    <a:pt x="141" y="361"/>
                    <a:pt x="141" y="361"/>
                  </a:cubicBezTo>
                  <a:cubicBezTo>
                    <a:pt x="141" y="361"/>
                    <a:pt x="126" y="362"/>
                    <a:pt x="123" y="362"/>
                  </a:cubicBezTo>
                  <a:close/>
                  <a:moveTo>
                    <a:pt x="191" y="666"/>
                  </a:moveTo>
                  <a:cubicBezTo>
                    <a:pt x="190" y="669"/>
                    <a:pt x="188" y="675"/>
                    <a:pt x="187" y="678"/>
                  </a:cubicBezTo>
                  <a:cubicBezTo>
                    <a:pt x="186" y="680"/>
                    <a:pt x="186" y="681"/>
                    <a:pt x="185" y="682"/>
                  </a:cubicBezTo>
                  <a:cubicBezTo>
                    <a:pt x="185" y="683"/>
                    <a:pt x="184" y="686"/>
                    <a:pt x="184" y="687"/>
                  </a:cubicBezTo>
                  <a:cubicBezTo>
                    <a:pt x="183" y="688"/>
                    <a:pt x="183" y="688"/>
                    <a:pt x="183" y="690"/>
                  </a:cubicBezTo>
                  <a:cubicBezTo>
                    <a:pt x="183" y="692"/>
                    <a:pt x="182" y="696"/>
                    <a:pt x="181" y="702"/>
                  </a:cubicBezTo>
                  <a:cubicBezTo>
                    <a:pt x="181" y="707"/>
                    <a:pt x="180" y="717"/>
                    <a:pt x="179" y="721"/>
                  </a:cubicBezTo>
                  <a:cubicBezTo>
                    <a:pt x="178" y="724"/>
                    <a:pt x="177" y="728"/>
                    <a:pt x="177" y="729"/>
                  </a:cubicBezTo>
                  <a:cubicBezTo>
                    <a:pt x="177" y="729"/>
                    <a:pt x="177" y="730"/>
                    <a:pt x="176" y="728"/>
                  </a:cubicBezTo>
                  <a:cubicBezTo>
                    <a:pt x="175" y="726"/>
                    <a:pt x="171" y="718"/>
                    <a:pt x="169" y="714"/>
                  </a:cubicBezTo>
                  <a:cubicBezTo>
                    <a:pt x="168" y="710"/>
                    <a:pt x="166" y="706"/>
                    <a:pt x="166" y="705"/>
                  </a:cubicBezTo>
                  <a:cubicBezTo>
                    <a:pt x="166" y="704"/>
                    <a:pt x="166" y="701"/>
                    <a:pt x="166" y="699"/>
                  </a:cubicBezTo>
                  <a:cubicBezTo>
                    <a:pt x="167" y="697"/>
                    <a:pt x="168" y="683"/>
                    <a:pt x="168" y="679"/>
                  </a:cubicBezTo>
                  <a:cubicBezTo>
                    <a:pt x="168" y="674"/>
                    <a:pt x="168" y="665"/>
                    <a:pt x="168" y="661"/>
                  </a:cubicBezTo>
                  <a:cubicBezTo>
                    <a:pt x="168" y="656"/>
                    <a:pt x="168" y="654"/>
                    <a:pt x="169" y="651"/>
                  </a:cubicBezTo>
                  <a:cubicBezTo>
                    <a:pt x="169" y="647"/>
                    <a:pt x="169" y="644"/>
                    <a:pt x="169" y="642"/>
                  </a:cubicBezTo>
                  <a:cubicBezTo>
                    <a:pt x="169" y="641"/>
                    <a:pt x="169" y="639"/>
                    <a:pt x="169" y="637"/>
                  </a:cubicBezTo>
                  <a:cubicBezTo>
                    <a:pt x="169" y="635"/>
                    <a:pt x="169" y="630"/>
                    <a:pt x="169" y="627"/>
                  </a:cubicBezTo>
                  <a:cubicBezTo>
                    <a:pt x="169" y="623"/>
                    <a:pt x="170" y="618"/>
                    <a:pt x="170" y="613"/>
                  </a:cubicBezTo>
                  <a:cubicBezTo>
                    <a:pt x="171" y="608"/>
                    <a:pt x="172" y="604"/>
                    <a:pt x="172" y="603"/>
                  </a:cubicBezTo>
                  <a:cubicBezTo>
                    <a:pt x="172" y="602"/>
                    <a:pt x="171" y="596"/>
                    <a:pt x="171" y="592"/>
                  </a:cubicBezTo>
                  <a:cubicBezTo>
                    <a:pt x="171" y="588"/>
                    <a:pt x="171" y="576"/>
                    <a:pt x="171" y="572"/>
                  </a:cubicBezTo>
                  <a:cubicBezTo>
                    <a:pt x="171" y="568"/>
                    <a:pt x="171" y="566"/>
                    <a:pt x="171" y="566"/>
                  </a:cubicBezTo>
                  <a:cubicBezTo>
                    <a:pt x="171" y="565"/>
                    <a:pt x="171" y="564"/>
                    <a:pt x="171" y="566"/>
                  </a:cubicBezTo>
                  <a:cubicBezTo>
                    <a:pt x="172" y="568"/>
                    <a:pt x="173" y="573"/>
                    <a:pt x="173" y="576"/>
                  </a:cubicBezTo>
                  <a:cubicBezTo>
                    <a:pt x="174" y="579"/>
                    <a:pt x="175" y="585"/>
                    <a:pt x="175" y="586"/>
                  </a:cubicBezTo>
                  <a:cubicBezTo>
                    <a:pt x="175" y="587"/>
                    <a:pt x="175" y="588"/>
                    <a:pt x="175" y="589"/>
                  </a:cubicBezTo>
                  <a:cubicBezTo>
                    <a:pt x="175" y="590"/>
                    <a:pt x="176" y="593"/>
                    <a:pt x="176" y="594"/>
                  </a:cubicBezTo>
                  <a:cubicBezTo>
                    <a:pt x="176" y="595"/>
                    <a:pt x="178" y="601"/>
                    <a:pt x="180" y="604"/>
                  </a:cubicBezTo>
                  <a:cubicBezTo>
                    <a:pt x="181" y="607"/>
                    <a:pt x="184" y="613"/>
                    <a:pt x="185" y="616"/>
                  </a:cubicBezTo>
                  <a:cubicBezTo>
                    <a:pt x="186" y="618"/>
                    <a:pt x="188" y="623"/>
                    <a:pt x="188" y="626"/>
                  </a:cubicBezTo>
                  <a:cubicBezTo>
                    <a:pt x="189" y="629"/>
                    <a:pt x="190" y="631"/>
                    <a:pt x="190" y="633"/>
                  </a:cubicBezTo>
                  <a:cubicBezTo>
                    <a:pt x="190" y="634"/>
                    <a:pt x="191" y="638"/>
                    <a:pt x="190" y="640"/>
                  </a:cubicBezTo>
                  <a:cubicBezTo>
                    <a:pt x="190" y="641"/>
                    <a:pt x="191" y="645"/>
                    <a:pt x="191" y="647"/>
                  </a:cubicBezTo>
                  <a:cubicBezTo>
                    <a:pt x="191" y="650"/>
                    <a:pt x="192" y="653"/>
                    <a:pt x="192" y="654"/>
                  </a:cubicBezTo>
                  <a:cubicBezTo>
                    <a:pt x="192" y="656"/>
                    <a:pt x="192" y="657"/>
                    <a:pt x="192" y="658"/>
                  </a:cubicBezTo>
                  <a:cubicBezTo>
                    <a:pt x="192" y="660"/>
                    <a:pt x="193" y="661"/>
                    <a:pt x="193" y="662"/>
                  </a:cubicBezTo>
                  <a:cubicBezTo>
                    <a:pt x="193" y="662"/>
                    <a:pt x="193" y="662"/>
                    <a:pt x="191" y="666"/>
                  </a:cubicBezTo>
                  <a:close/>
                  <a:moveTo>
                    <a:pt x="223" y="320"/>
                  </a:moveTo>
                  <a:cubicBezTo>
                    <a:pt x="217" y="324"/>
                    <a:pt x="215" y="325"/>
                    <a:pt x="212" y="325"/>
                  </a:cubicBezTo>
                  <a:cubicBezTo>
                    <a:pt x="209" y="326"/>
                    <a:pt x="204" y="328"/>
                    <a:pt x="199" y="330"/>
                  </a:cubicBezTo>
                  <a:cubicBezTo>
                    <a:pt x="195" y="332"/>
                    <a:pt x="192" y="333"/>
                    <a:pt x="188" y="336"/>
                  </a:cubicBezTo>
                  <a:cubicBezTo>
                    <a:pt x="185" y="338"/>
                    <a:pt x="178" y="342"/>
                    <a:pt x="174" y="344"/>
                  </a:cubicBezTo>
                  <a:cubicBezTo>
                    <a:pt x="170" y="347"/>
                    <a:pt x="168" y="348"/>
                    <a:pt x="169" y="350"/>
                  </a:cubicBezTo>
                  <a:cubicBezTo>
                    <a:pt x="170" y="353"/>
                    <a:pt x="173" y="353"/>
                    <a:pt x="173" y="353"/>
                  </a:cubicBezTo>
                  <a:cubicBezTo>
                    <a:pt x="173" y="353"/>
                    <a:pt x="168" y="355"/>
                    <a:pt x="162" y="357"/>
                  </a:cubicBezTo>
                  <a:cubicBezTo>
                    <a:pt x="157" y="359"/>
                    <a:pt x="143" y="360"/>
                    <a:pt x="143" y="360"/>
                  </a:cubicBezTo>
                  <a:cubicBezTo>
                    <a:pt x="143" y="360"/>
                    <a:pt x="150" y="354"/>
                    <a:pt x="156" y="348"/>
                  </a:cubicBezTo>
                  <a:cubicBezTo>
                    <a:pt x="162" y="342"/>
                    <a:pt x="165" y="338"/>
                    <a:pt x="165" y="338"/>
                  </a:cubicBezTo>
                  <a:cubicBezTo>
                    <a:pt x="165" y="338"/>
                    <a:pt x="166" y="326"/>
                    <a:pt x="167" y="295"/>
                  </a:cubicBezTo>
                  <a:cubicBezTo>
                    <a:pt x="167" y="264"/>
                    <a:pt x="168" y="246"/>
                    <a:pt x="168" y="228"/>
                  </a:cubicBezTo>
                  <a:cubicBezTo>
                    <a:pt x="169" y="210"/>
                    <a:pt x="169" y="198"/>
                    <a:pt x="167" y="183"/>
                  </a:cubicBezTo>
                  <a:cubicBezTo>
                    <a:pt x="166" y="167"/>
                    <a:pt x="159" y="149"/>
                    <a:pt x="159" y="149"/>
                  </a:cubicBezTo>
                  <a:cubicBezTo>
                    <a:pt x="163" y="143"/>
                    <a:pt x="163" y="143"/>
                    <a:pt x="163" y="143"/>
                  </a:cubicBezTo>
                  <a:cubicBezTo>
                    <a:pt x="163" y="143"/>
                    <a:pt x="175" y="157"/>
                    <a:pt x="176" y="157"/>
                  </a:cubicBezTo>
                  <a:cubicBezTo>
                    <a:pt x="176" y="157"/>
                    <a:pt x="177" y="156"/>
                    <a:pt x="179" y="152"/>
                  </a:cubicBezTo>
                  <a:cubicBezTo>
                    <a:pt x="180" y="149"/>
                    <a:pt x="184" y="139"/>
                    <a:pt x="187" y="135"/>
                  </a:cubicBezTo>
                  <a:cubicBezTo>
                    <a:pt x="187" y="134"/>
                    <a:pt x="187" y="133"/>
                    <a:pt x="186" y="134"/>
                  </a:cubicBezTo>
                  <a:cubicBezTo>
                    <a:pt x="186" y="135"/>
                    <a:pt x="182" y="141"/>
                    <a:pt x="180" y="148"/>
                  </a:cubicBezTo>
                  <a:cubicBezTo>
                    <a:pt x="177" y="154"/>
                    <a:pt x="176" y="156"/>
                    <a:pt x="176" y="156"/>
                  </a:cubicBezTo>
                  <a:cubicBezTo>
                    <a:pt x="176" y="156"/>
                    <a:pt x="174" y="155"/>
                    <a:pt x="172" y="152"/>
                  </a:cubicBezTo>
                  <a:cubicBezTo>
                    <a:pt x="169" y="148"/>
                    <a:pt x="158" y="133"/>
                    <a:pt x="157" y="133"/>
                  </a:cubicBezTo>
                  <a:cubicBezTo>
                    <a:pt x="156" y="132"/>
                    <a:pt x="154" y="132"/>
                    <a:pt x="154" y="132"/>
                  </a:cubicBezTo>
                  <a:cubicBezTo>
                    <a:pt x="154" y="132"/>
                    <a:pt x="162" y="124"/>
                    <a:pt x="164" y="123"/>
                  </a:cubicBezTo>
                  <a:cubicBezTo>
                    <a:pt x="164" y="123"/>
                    <a:pt x="166" y="123"/>
                    <a:pt x="170" y="122"/>
                  </a:cubicBezTo>
                  <a:cubicBezTo>
                    <a:pt x="174" y="120"/>
                    <a:pt x="176" y="118"/>
                    <a:pt x="179" y="115"/>
                  </a:cubicBezTo>
                  <a:cubicBezTo>
                    <a:pt x="181" y="112"/>
                    <a:pt x="186" y="107"/>
                    <a:pt x="187" y="106"/>
                  </a:cubicBezTo>
                  <a:cubicBezTo>
                    <a:pt x="187" y="106"/>
                    <a:pt x="188" y="117"/>
                    <a:pt x="187" y="126"/>
                  </a:cubicBezTo>
                  <a:cubicBezTo>
                    <a:pt x="187" y="135"/>
                    <a:pt x="187" y="150"/>
                    <a:pt x="187" y="150"/>
                  </a:cubicBezTo>
                  <a:cubicBezTo>
                    <a:pt x="187" y="150"/>
                    <a:pt x="185" y="171"/>
                    <a:pt x="185" y="193"/>
                  </a:cubicBezTo>
                  <a:cubicBezTo>
                    <a:pt x="185" y="214"/>
                    <a:pt x="185" y="227"/>
                    <a:pt x="187" y="239"/>
                  </a:cubicBezTo>
                  <a:cubicBezTo>
                    <a:pt x="190" y="251"/>
                    <a:pt x="194" y="265"/>
                    <a:pt x="200" y="274"/>
                  </a:cubicBezTo>
                  <a:cubicBezTo>
                    <a:pt x="206" y="282"/>
                    <a:pt x="207" y="282"/>
                    <a:pt x="212" y="286"/>
                  </a:cubicBezTo>
                  <a:cubicBezTo>
                    <a:pt x="217" y="291"/>
                    <a:pt x="224" y="302"/>
                    <a:pt x="224" y="302"/>
                  </a:cubicBezTo>
                  <a:cubicBezTo>
                    <a:pt x="224" y="302"/>
                    <a:pt x="223" y="305"/>
                    <a:pt x="225" y="306"/>
                  </a:cubicBezTo>
                  <a:cubicBezTo>
                    <a:pt x="227" y="308"/>
                    <a:pt x="231" y="310"/>
                    <a:pt x="231" y="310"/>
                  </a:cubicBezTo>
                  <a:cubicBezTo>
                    <a:pt x="231" y="310"/>
                    <a:pt x="232" y="314"/>
                    <a:pt x="232" y="316"/>
                  </a:cubicBezTo>
                  <a:cubicBezTo>
                    <a:pt x="232" y="317"/>
                    <a:pt x="229" y="317"/>
                    <a:pt x="223" y="320"/>
                  </a:cubicBezTo>
                  <a:close/>
                  <a:moveTo>
                    <a:pt x="258" y="345"/>
                  </a:moveTo>
                  <a:cubicBezTo>
                    <a:pt x="256" y="344"/>
                    <a:pt x="256" y="345"/>
                    <a:pt x="256" y="345"/>
                  </a:cubicBezTo>
                  <a:cubicBezTo>
                    <a:pt x="256" y="345"/>
                    <a:pt x="255" y="346"/>
                    <a:pt x="255" y="346"/>
                  </a:cubicBezTo>
                  <a:cubicBezTo>
                    <a:pt x="254" y="346"/>
                    <a:pt x="254" y="346"/>
                    <a:pt x="254" y="346"/>
                  </a:cubicBezTo>
                  <a:cubicBezTo>
                    <a:pt x="256" y="344"/>
                    <a:pt x="256" y="344"/>
                    <a:pt x="256" y="344"/>
                  </a:cubicBezTo>
                  <a:cubicBezTo>
                    <a:pt x="256" y="344"/>
                    <a:pt x="252" y="341"/>
                    <a:pt x="247" y="333"/>
                  </a:cubicBezTo>
                  <a:cubicBezTo>
                    <a:pt x="243" y="326"/>
                    <a:pt x="234" y="318"/>
                    <a:pt x="235" y="317"/>
                  </a:cubicBezTo>
                  <a:cubicBezTo>
                    <a:pt x="235" y="317"/>
                    <a:pt x="235" y="316"/>
                    <a:pt x="236" y="316"/>
                  </a:cubicBezTo>
                  <a:cubicBezTo>
                    <a:pt x="236" y="317"/>
                    <a:pt x="246" y="327"/>
                    <a:pt x="250" y="332"/>
                  </a:cubicBezTo>
                  <a:cubicBezTo>
                    <a:pt x="254" y="336"/>
                    <a:pt x="262" y="344"/>
                    <a:pt x="262" y="344"/>
                  </a:cubicBezTo>
                  <a:cubicBezTo>
                    <a:pt x="262" y="344"/>
                    <a:pt x="259" y="345"/>
                    <a:pt x="258" y="345"/>
                  </a:cubicBezTo>
                  <a:close/>
                  <a:moveTo>
                    <a:pt x="285" y="258"/>
                  </a:moveTo>
                  <a:cubicBezTo>
                    <a:pt x="284" y="260"/>
                    <a:pt x="282" y="264"/>
                    <a:pt x="280" y="266"/>
                  </a:cubicBezTo>
                  <a:cubicBezTo>
                    <a:pt x="279" y="268"/>
                    <a:pt x="277" y="271"/>
                    <a:pt x="277" y="272"/>
                  </a:cubicBezTo>
                  <a:cubicBezTo>
                    <a:pt x="277" y="274"/>
                    <a:pt x="278" y="275"/>
                    <a:pt x="277" y="276"/>
                  </a:cubicBezTo>
                  <a:cubicBezTo>
                    <a:pt x="277" y="276"/>
                    <a:pt x="276" y="277"/>
                    <a:pt x="276" y="276"/>
                  </a:cubicBezTo>
                  <a:cubicBezTo>
                    <a:pt x="275" y="274"/>
                    <a:pt x="275" y="271"/>
                    <a:pt x="275" y="269"/>
                  </a:cubicBezTo>
                  <a:cubicBezTo>
                    <a:pt x="275" y="268"/>
                    <a:pt x="275" y="264"/>
                    <a:pt x="275" y="260"/>
                  </a:cubicBezTo>
                  <a:cubicBezTo>
                    <a:pt x="275" y="256"/>
                    <a:pt x="276" y="252"/>
                    <a:pt x="276" y="250"/>
                  </a:cubicBezTo>
                  <a:cubicBezTo>
                    <a:pt x="276" y="248"/>
                    <a:pt x="276" y="244"/>
                    <a:pt x="276" y="244"/>
                  </a:cubicBezTo>
                  <a:cubicBezTo>
                    <a:pt x="276" y="243"/>
                    <a:pt x="276" y="243"/>
                    <a:pt x="277" y="243"/>
                  </a:cubicBezTo>
                  <a:cubicBezTo>
                    <a:pt x="278" y="243"/>
                    <a:pt x="280" y="244"/>
                    <a:pt x="281" y="245"/>
                  </a:cubicBezTo>
                  <a:cubicBezTo>
                    <a:pt x="282" y="247"/>
                    <a:pt x="285" y="250"/>
                    <a:pt x="286" y="251"/>
                  </a:cubicBezTo>
                  <a:cubicBezTo>
                    <a:pt x="287" y="252"/>
                    <a:pt x="288" y="253"/>
                    <a:pt x="288" y="254"/>
                  </a:cubicBezTo>
                  <a:cubicBezTo>
                    <a:pt x="288" y="255"/>
                    <a:pt x="287" y="255"/>
                    <a:pt x="285" y="258"/>
                  </a:cubicBez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grpSp>
      <p:sp>
        <p:nvSpPr>
          <p:cNvPr id="16" name="Freeform 7"/>
          <p:cNvSpPr>
            <a:spLocks noEditPoints="1"/>
          </p:cNvSpPr>
          <p:nvPr/>
        </p:nvSpPr>
        <p:spPr bwMode="auto">
          <a:xfrm>
            <a:off x="7170225" y="2289375"/>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7" name="Freeform 7"/>
          <p:cNvSpPr>
            <a:spLocks noEditPoints="1"/>
          </p:cNvSpPr>
          <p:nvPr/>
        </p:nvSpPr>
        <p:spPr bwMode="auto">
          <a:xfrm>
            <a:off x="5728617" y="2289375"/>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8" name="Freeform 7"/>
          <p:cNvSpPr>
            <a:spLocks noEditPoints="1"/>
          </p:cNvSpPr>
          <p:nvPr/>
        </p:nvSpPr>
        <p:spPr bwMode="auto">
          <a:xfrm>
            <a:off x="6869497" y="2232060"/>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9" name="Title 1"/>
          <p:cNvSpPr>
            <a:spLocks noGrp="1"/>
          </p:cNvSpPr>
          <p:nvPr>
            <p:ph type="title"/>
          </p:nvPr>
        </p:nvSpPr>
        <p:spPr>
          <a:xfrm>
            <a:off x="540068" y="154283"/>
            <a:ext cx="9721215" cy="1080029"/>
          </a:xfrm>
        </p:spPr>
        <p:txBody>
          <a:bodyPr/>
          <a:lstStyle/>
          <a:p>
            <a:r>
              <a:rPr lang="en-GB" dirty="0" smtClean="0"/>
              <a:t>The Scrum Team</a:t>
            </a:r>
            <a:endParaRPr lang="en-GB" dirty="0"/>
          </a:p>
        </p:txBody>
      </p:sp>
    </p:spTree>
    <p:extLst>
      <p:ext uri="{BB962C8B-B14F-4D97-AF65-F5344CB8AC3E}">
        <p14:creationId xmlns:p14="http://schemas.microsoft.com/office/powerpoint/2010/main" val="241243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val 1"/>
          <p:cNvSpPr/>
          <p:nvPr/>
        </p:nvSpPr>
        <p:spPr>
          <a:xfrm>
            <a:off x="360044" y="2113325"/>
            <a:ext cx="7140433" cy="5711787"/>
          </a:xfrm>
          <a:custGeom>
            <a:avLst/>
            <a:gdLst/>
            <a:ahLst/>
            <a:cxnLst/>
            <a:rect l="l" t="t" r="r" b="b"/>
            <a:pathLst>
              <a:path w="4572000" h="4572000">
                <a:moveTo>
                  <a:pt x="2286001" y="583022"/>
                </a:moveTo>
                <a:cubicBezTo>
                  <a:pt x="1345472" y="583022"/>
                  <a:pt x="583022" y="1345472"/>
                  <a:pt x="583022" y="2286001"/>
                </a:cubicBezTo>
                <a:cubicBezTo>
                  <a:pt x="583022" y="3226530"/>
                  <a:pt x="1345472" y="3988980"/>
                  <a:pt x="2286001" y="3988980"/>
                </a:cubicBezTo>
                <a:cubicBezTo>
                  <a:pt x="3226530" y="3988980"/>
                  <a:pt x="3988980" y="3226530"/>
                  <a:pt x="3988980" y="2286001"/>
                </a:cubicBezTo>
                <a:cubicBezTo>
                  <a:pt x="3988980" y="1345472"/>
                  <a:pt x="3226530" y="583022"/>
                  <a:pt x="2286001" y="583022"/>
                </a:cubicBezTo>
                <a:close/>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gradFill>
            <a:gsLst>
              <a:gs pos="0">
                <a:srgbClr val="00B0F0"/>
              </a:gs>
              <a:gs pos="100000">
                <a:srgbClr val="0070C0"/>
              </a:gs>
            </a:gsLst>
            <a:lin ang="5400000" scaled="0"/>
          </a:gradFill>
          <a:ln>
            <a:noFill/>
          </a:ln>
          <a:scene3d>
            <a:camera prst="orthographicFront">
              <a:rot lat="17099985" lon="0" rev="0"/>
            </a:camera>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grpSp>
        <p:nvGrpSpPr>
          <p:cNvPr id="23" name="Group 22"/>
          <p:cNvGrpSpPr/>
          <p:nvPr/>
        </p:nvGrpSpPr>
        <p:grpSpPr>
          <a:xfrm>
            <a:off x="1932770" y="2113325"/>
            <a:ext cx="1717387" cy="3114351"/>
            <a:chOff x="2057400" y="2077563"/>
            <a:chExt cx="1524000" cy="3454911"/>
          </a:xfrm>
          <a:gradFill>
            <a:gsLst>
              <a:gs pos="0">
                <a:schemeClr val="tx1">
                  <a:lumMod val="75000"/>
                  <a:lumOff val="25000"/>
                </a:schemeClr>
              </a:gs>
              <a:gs pos="100000">
                <a:schemeClr val="tx1"/>
              </a:gs>
            </a:gsLst>
            <a:lin ang="5400000" scaled="0"/>
          </a:gradFill>
        </p:grpSpPr>
        <p:sp>
          <p:nvSpPr>
            <p:cNvPr id="24" name="Freeform 23"/>
            <p:cNvSpPr>
              <a:spLocks/>
            </p:cNvSpPr>
            <p:nvPr/>
          </p:nvSpPr>
          <p:spPr bwMode="auto">
            <a:xfrm flipH="1">
              <a:off x="2817481" y="2983517"/>
              <a:ext cx="19194" cy="19194"/>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0"/>
                    <a:pt x="1" y="0"/>
                    <a:pt x="1" y="0"/>
                  </a:cubicBezTo>
                  <a:cubicBezTo>
                    <a:pt x="1" y="0"/>
                    <a:pt x="0" y="0"/>
                    <a:pt x="0" y="1"/>
                  </a:cubicBezTo>
                  <a:cubicBezTo>
                    <a:pt x="0" y="2"/>
                    <a:pt x="1" y="2"/>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25" name="Freeform 24"/>
            <p:cNvSpPr>
              <a:spLocks/>
            </p:cNvSpPr>
            <p:nvPr/>
          </p:nvSpPr>
          <p:spPr bwMode="auto">
            <a:xfrm flipH="1">
              <a:off x="2790608" y="2849160"/>
              <a:ext cx="26872" cy="253361"/>
            </a:xfrm>
            <a:custGeom>
              <a:avLst/>
              <a:gdLst>
                <a:gd name="T0" fmla="*/ 1 w 3"/>
                <a:gd name="T1" fmla="*/ 1 h 28"/>
                <a:gd name="T2" fmla="*/ 0 w 3"/>
                <a:gd name="T3" fmla="*/ 0 h 28"/>
                <a:gd name="T4" fmla="*/ 2 w 3"/>
                <a:gd name="T5" fmla="*/ 14 h 28"/>
                <a:gd name="T6" fmla="*/ 2 w 3"/>
                <a:gd name="T7" fmla="*/ 28 h 28"/>
                <a:gd name="T8" fmla="*/ 3 w 3"/>
                <a:gd name="T9" fmla="*/ 27 h 28"/>
                <a:gd name="T10" fmla="*/ 2 w 3"/>
                <a:gd name="T11" fmla="*/ 10 h 28"/>
                <a:gd name="T12" fmla="*/ 1 w 3"/>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 h="28">
                  <a:moveTo>
                    <a:pt x="1" y="1"/>
                  </a:moveTo>
                  <a:cubicBezTo>
                    <a:pt x="0" y="0"/>
                    <a:pt x="0" y="0"/>
                    <a:pt x="0" y="0"/>
                  </a:cubicBezTo>
                  <a:cubicBezTo>
                    <a:pt x="0" y="0"/>
                    <a:pt x="1" y="7"/>
                    <a:pt x="2" y="14"/>
                  </a:cubicBezTo>
                  <a:cubicBezTo>
                    <a:pt x="2" y="21"/>
                    <a:pt x="2" y="28"/>
                    <a:pt x="2" y="28"/>
                  </a:cubicBezTo>
                  <a:cubicBezTo>
                    <a:pt x="3" y="27"/>
                    <a:pt x="3" y="27"/>
                    <a:pt x="3" y="27"/>
                  </a:cubicBezTo>
                  <a:cubicBezTo>
                    <a:pt x="3" y="27"/>
                    <a:pt x="2" y="14"/>
                    <a:pt x="2" y="10"/>
                  </a:cubicBezTo>
                  <a:cubicBezTo>
                    <a:pt x="2" y="5"/>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26" name="Freeform 25"/>
            <p:cNvSpPr>
              <a:spLocks/>
            </p:cNvSpPr>
            <p:nvPr/>
          </p:nvSpPr>
          <p:spPr bwMode="auto">
            <a:xfrm flipH="1">
              <a:off x="2809803" y="3129392"/>
              <a:ext cx="19194" cy="26872"/>
            </a:xfrm>
            <a:custGeom>
              <a:avLst/>
              <a:gdLst>
                <a:gd name="T0" fmla="*/ 1 w 2"/>
                <a:gd name="T1" fmla="*/ 1 h 3"/>
                <a:gd name="T2" fmla="*/ 1 w 2"/>
                <a:gd name="T3" fmla="*/ 3 h 3"/>
                <a:gd name="T4" fmla="*/ 2 w 2"/>
                <a:gd name="T5" fmla="*/ 2 h 3"/>
                <a:gd name="T6" fmla="*/ 2 w 2"/>
                <a:gd name="T7" fmla="*/ 1 h 3"/>
                <a:gd name="T8" fmla="*/ 1 w 2"/>
                <a:gd name="T9" fmla="*/ 1 h 3"/>
              </a:gdLst>
              <a:ahLst/>
              <a:cxnLst>
                <a:cxn ang="0">
                  <a:pos x="T0" y="T1"/>
                </a:cxn>
                <a:cxn ang="0">
                  <a:pos x="T2" y="T3"/>
                </a:cxn>
                <a:cxn ang="0">
                  <a:pos x="T4" y="T5"/>
                </a:cxn>
                <a:cxn ang="0">
                  <a:pos x="T6" y="T7"/>
                </a:cxn>
                <a:cxn ang="0">
                  <a:pos x="T8" y="T9"/>
                </a:cxn>
              </a:cxnLst>
              <a:rect l="0" t="0" r="r" b="b"/>
              <a:pathLst>
                <a:path w="2" h="3">
                  <a:moveTo>
                    <a:pt x="1" y="1"/>
                  </a:moveTo>
                  <a:cubicBezTo>
                    <a:pt x="0" y="2"/>
                    <a:pt x="0" y="2"/>
                    <a:pt x="1" y="3"/>
                  </a:cubicBezTo>
                  <a:cubicBezTo>
                    <a:pt x="2" y="3"/>
                    <a:pt x="2" y="2"/>
                    <a:pt x="2" y="2"/>
                  </a:cubicBezTo>
                  <a:cubicBezTo>
                    <a:pt x="2" y="2"/>
                    <a:pt x="2" y="1"/>
                    <a:pt x="2" y="1"/>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27" name="Freeform 26"/>
            <p:cNvSpPr>
              <a:spLocks noEditPoints="1"/>
            </p:cNvSpPr>
            <p:nvPr/>
          </p:nvSpPr>
          <p:spPr bwMode="auto">
            <a:xfrm flipH="1">
              <a:off x="2057400" y="2077563"/>
              <a:ext cx="1524000" cy="3454911"/>
            </a:xfrm>
            <a:custGeom>
              <a:avLst/>
              <a:gdLst>
                <a:gd name="T0" fmla="*/ 150 w 168"/>
                <a:gd name="T1" fmla="*/ 93 h 381"/>
                <a:gd name="T2" fmla="*/ 130 w 168"/>
                <a:gd name="T3" fmla="*/ 66 h 381"/>
                <a:gd name="T4" fmla="*/ 113 w 168"/>
                <a:gd name="T5" fmla="*/ 21 h 381"/>
                <a:gd name="T6" fmla="*/ 85 w 168"/>
                <a:gd name="T7" fmla="*/ 2 h 381"/>
                <a:gd name="T8" fmla="*/ 66 w 168"/>
                <a:gd name="T9" fmla="*/ 45 h 381"/>
                <a:gd name="T10" fmla="*/ 38 w 168"/>
                <a:gd name="T11" fmla="*/ 66 h 381"/>
                <a:gd name="T12" fmla="*/ 27 w 168"/>
                <a:gd name="T13" fmla="*/ 90 h 381"/>
                <a:gd name="T14" fmla="*/ 13 w 168"/>
                <a:gd name="T15" fmla="*/ 119 h 381"/>
                <a:gd name="T16" fmla="*/ 26 w 168"/>
                <a:gd name="T17" fmla="*/ 157 h 381"/>
                <a:gd name="T18" fmla="*/ 29 w 168"/>
                <a:gd name="T19" fmla="*/ 161 h 381"/>
                <a:gd name="T20" fmla="*/ 39 w 168"/>
                <a:gd name="T21" fmla="*/ 175 h 381"/>
                <a:gd name="T22" fmla="*/ 54 w 168"/>
                <a:gd name="T23" fmla="*/ 185 h 381"/>
                <a:gd name="T24" fmla="*/ 50 w 168"/>
                <a:gd name="T25" fmla="*/ 211 h 381"/>
                <a:gd name="T26" fmla="*/ 45 w 168"/>
                <a:gd name="T27" fmla="*/ 240 h 381"/>
                <a:gd name="T28" fmla="*/ 37 w 168"/>
                <a:gd name="T29" fmla="*/ 277 h 381"/>
                <a:gd name="T30" fmla="*/ 17 w 168"/>
                <a:gd name="T31" fmla="*/ 350 h 381"/>
                <a:gd name="T32" fmla="*/ 0 w 168"/>
                <a:gd name="T33" fmla="*/ 377 h 381"/>
                <a:gd name="T34" fmla="*/ 9 w 168"/>
                <a:gd name="T35" fmla="*/ 379 h 381"/>
                <a:gd name="T36" fmla="*/ 13 w 168"/>
                <a:gd name="T37" fmla="*/ 379 h 381"/>
                <a:gd name="T38" fmla="*/ 25 w 168"/>
                <a:gd name="T39" fmla="*/ 378 h 381"/>
                <a:gd name="T40" fmla="*/ 28 w 168"/>
                <a:gd name="T41" fmla="*/ 372 h 381"/>
                <a:gd name="T42" fmla="*/ 34 w 168"/>
                <a:gd name="T43" fmla="*/ 374 h 381"/>
                <a:gd name="T44" fmla="*/ 36 w 168"/>
                <a:gd name="T45" fmla="*/ 376 h 381"/>
                <a:gd name="T46" fmla="*/ 37 w 168"/>
                <a:gd name="T47" fmla="*/ 374 h 381"/>
                <a:gd name="T48" fmla="*/ 48 w 168"/>
                <a:gd name="T49" fmla="*/ 375 h 381"/>
                <a:gd name="T50" fmla="*/ 54 w 168"/>
                <a:gd name="T51" fmla="*/ 374 h 381"/>
                <a:gd name="T52" fmla="*/ 66 w 168"/>
                <a:gd name="T53" fmla="*/ 303 h 381"/>
                <a:gd name="T54" fmla="*/ 83 w 168"/>
                <a:gd name="T55" fmla="*/ 231 h 381"/>
                <a:gd name="T56" fmla="*/ 96 w 168"/>
                <a:gd name="T57" fmla="*/ 211 h 381"/>
                <a:gd name="T58" fmla="*/ 101 w 168"/>
                <a:gd name="T59" fmla="*/ 254 h 381"/>
                <a:gd name="T60" fmla="*/ 102 w 168"/>
                <a:gd name="T61" fmla="*/ 321 h 381"/>
                <a:gd name="T62" fmla="*/ 102 w 168"/>
                <a:gd name="T63" fmla="*/ 378 h 381"/>
                <a:gd name="T64" fmla="*/ 103 w 168"/>
                <a:gd name="T65" fmla="*/ 381 h 381"/>
                <a:gd name="T66" fmla="*/ 111 w 168"/>
                <a:gd name="T67" fmla="*/ 381 h 381"/>
                <a:gd name="T68" fmla="*/ 122 w 168"/>
                <a:gd name="T69" fmla="*/ 378 h 381"/>
                <a:gd name="T70" fmla="*/ 126 w 168"/>
                <a:gd name="T71" fmla="*/ 376 h 381"/>
                <a:gd name="T72" fmla="*/ 129 w 168"/>
                <a:gd name="T73" fmla="*/ 375 h 381"/>
                <a:gd name="T74" fmla="*/ 132 w 168"/>
                <a:gd name="T75" fmla="*/ 284 h 381"/>
                <a:gd name="T76" fmla="*/ 137 w 168"/>
                <a:gd name="T77" fmla="*/ 193 h 381"/>
                <a:gd name="T78" fmla="*/ 139 w 168"/>
                <a:gd name="T79" fmla="*/ 171 h 381"/>
                <a:gd name="T80" fmla="*/ 149 w 168"/>
                <a:gd name="T81" fmla="*/ 171 h 381"/>
                <a:gd name="T82" fmla="*/ 157 w 168"/>
                <a:gd name="T83" fmla="*/ 152 h 381"/>
                <a:gd name="T84" fmla="*/ 167 w 168"/>
                <a:gd name="T85" fmla="*/ 116 h 381"/>
                <a:gd name="T86" fmla="*/ 44 w 168"/>
                <a:gd name="T87" fmla="*/ 165 h 381"/>
                <a:gd name="T88" fmla="*/ 52 w 168"/>
                <a:gd name="T89" fmla="*/ 159 h 381"/>
                <a:gd name="T90" fmla="*/ 38 w 168"/>
                <a:gd name="T91" fmla="*/ 141 h 381"/>
                <a:gd name="T92" fmla="*/ 33 w 168"/>
                <a:gd name="T93" fmla="*/ 119 h 381"/>
                <a:gd name="T94" fmla="*/ 48 w 168"/>
                <a:gd name="T95" fmla="*/ 110 h 381"/>
                <a:gd name="T96" fmla="*/ 56 w 168"/>
                <a:gd name="T97" fmla="*/ 147 h 381"/>
                <a:gd name="T98" fmla="*/ 84 w 168"/>
                <a:gd name="T99" fmla="*/ 142 h 381"/>
                <a:gd name="T100" fmla="*/ 93 w 168"/>
                <a:gd name="T101" fmla="*/ 99 h 381"/>
                <a:gd name="T102" fmla="*/ 55 w 168"/>
                <a:gd name="T103" fmla="*/ 72 h 381"/>
                <a:gd name="T104" fmla="*/ 82 w 168"/>
                <a:gd name="T105" fmla="*/ 78 h 381"/>
                <a:gd name="T106" fmla="*/ 109 w 168"/>
                <a:gd name="T107" fmla="*/ 71 h 381"/>
                <a:gd name="T108" fmla="*/ 122 w 168"/>
                <a:gd name="T109" fmla="*/ 130 h 381"/>
                <a:gd name="T110" fmla="*/ 128 w 168"/>
                <a:gd name="T111" fmla="*/ 103 h 381"/>
                <a:gd name="T112" fmla="*/ 147 w 168"/>
                <a:gd name="T113" fmla="*/ 123 h 381"/>
                <a:gd name="T114" fmla="*/ 143 w 168"/>
                <a:gd name="T115" fmla="*/ 141 h 381"/>
                <a:gd name="T116" fmla="*/ 130 w 168"/>
                <a:gd name="T117" fmla="*/ 155 h 381"/>
                <a:gd name="T118" fmla="*/ 143 w 168"/>
                <a:gd name="T119" fmla="*/ 16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 h="381">
                  <a:moveTo>
                    <a:pt x="167" y="116"/>
                  </a:moveTo>
                  <a:cubicBezTo>
                    <a:pt x="167" y="115"/>
                    <a:pt x="166" y="115"/>
                    <a:pt x="166" y="114"/>
                  </a:cubicBezTo>
                  <a:cubicBezTo>
                    <a:pt x="165" y="114"/>
                    <a:pt x="165" y="114"/>
                    <a:pt x="165" y="114"/>
                  </a:cubicBezTo>
                  <a:cubicBezTo>
                    <a:pt x="165" y="113"/>
                    <a:pt x="164" y="112"/>
                    <a:pt x="164" y="112"/>
                  </a:cubicBezTo>
                  <a:cubicBezTo>
                    <a:pt x="164" y="111"/>
                    <a:pt x="164" y="111"/>
                    <a:pt x="164" y="110"/>
                  </a:cubicBezTo>
                  <a:cubicBezTo>
                    <a:pt x="164" y="109"/>
                    <a:pt x="162" y="108"/>
                    <a:pt x="162" y="107"/>
                  </a:cubicBezTo>
                  <a:cubicBezTo>
                    <a:pt x="161" y="106"/>
                    <a:pt x="160" y="105"/>
                    <a:pt x="160" y="105"/>
                  </a:cubicBezTo>
                  <a:cubicBezTo>
                    <a:pt x="160" y="105"/>
                    <a:pt x="159" y="104"/>
                    <a:pt x="158" y="103"/>
                  </a:cubicBezTo>
                  <a:cubicBezTo>
                    <a:pt x="157" y="102"/>
                    <a:pt x="155" y="99"/>
                    <a:pt x="154" y="98"/>
                  </a:cubicBezTo>
                  <a:cubicBezTo>
                    <a:pt x="153" y="97"/>
                    <a:pt x="153" y="96"/>
                    <a:pt x="152" y="95"/>
                  </a:cubicBezTo>
                  <a:cubicBezTo>
                    <a:pt x="151" y="94"/>
                    <a:pt x="151" y="94"/>
                    <a:pt x="150" y="93"/>
                  </a:cubicBezTo>
                  <a:cubicBezTo>
                    <a:pt x="150" y="92"/>
                    <a:pt x="149" y="91"/>
                    <a:pt x="148" y="90"/>
                  </a:cubicBezTo>
                  <a:cubicBezTo>
                    <a:pt x="147" y="89"/>
                    <a:pt x="146" y="88"/>
                    <a:pt x="146" y="88"/>
                  </a:cubicBezTo>
                  <a:cubicBezTo>
                    <a:pt x="145" y="87"/>
                    <a:pt x="144" y="86"/>
                    <a:pt x="144" y="85"/>
                  </a:cubicBezTo>
                  <a:cubicBezTo>
                    <a:pt x="143" y="85"/>
                    <a:pt x="143" y="84"/>
                    <a:pt x="142" y="83"/>
                  </a:cubicBezTo>
                  <a:cubicBezTo>
                    <a:pt x="142" y="82"/>
                    <a:pt x="141" y="81"/>
                    <a:pt x="140" y="80"/>
                  </a:cubicBezTo>
                  <a:cubicBezTo>
                    <a:pt x="139" y="79"/>
                    <a:pt x="138" y="78"/>
                    <a:pt x="137" y="77"/>
                  </a:cubicBezTo>
                  <a:cubicBezTo>
                    <a:pt x="136" y="76"/>
                    <a:pt x="135" y="75"/>
                    <a:pt x="135" y="75"/>
                  </a:cubicBezTo>
                  <a:cubicBezTo>
                    <a:pt x="134" y="74"/>
                    <a:pt x="134" y="73"/>
                    <a:pt x="133" y="73"/>
                  </a:cubicBezTo>
                  <a:cubicBezTo>
                    <a:pt x="133" y="72"/>
                    <a:pt x="132" y="72"/>
                    <a:pt x="132" y="72"/>
                  </a:cubicBezTo>
                  <a:cubicBezTo>
                    <a:pt x="132" y="71"/>
                    <a:pt x="132" y="70"/>
                    <a:pt x="132" y="70"/>
                  </a:cubicBezTo>
                  <a:cubicBezTo>
                    <a:pt x="132" y="69"/>
                    <a:pt x="131" y="67"/>
                    <a:pt x="130" y="66"/>
                  </a:cubicBezTo>
                  <a:cubicBezTo>
                    <a:pt x="129" y="64"/>
                    <a:pt x="129" y="64"/>
                    <a:pt x="128" y="63"/>
                  </a:cubicBezTo>
                  <a:cubicBezTo>
                    <a:pt x="128" y="62"/>
                    <a:pt x="127" y="62"/>
                    <a:pt x="127" y="62"/>
                  </a:cubicBezTo>
                  <a:cubicBezTo>
                    <a:pt x="126" y="62"/>
                    <a:pt x="125" y="61"/>
                    <a:pt x="124" y="61"/>
                  </a:cubicBezTo>
                  <a:cubicBezTo>
                    <a:pt x="124" y="61"/>
                    <a:pt x="117" y="60"/>
                    <a:pt x="116" y="60"/>
                  </a:cubicBezTo>
                  <a:cubicBezTo>
                    <a:pt x="115" y="60"/>
                    <a:pt x="115" y="60"/>
                    <a:pt x="115" y="60"/>
                  </a:cubicBezTo>
                  <a:cubicBezTo>
                    <a:pt x="115" y="59"/>
                    <a:pt x="115" y="58"/>
                    <a:pt x="115" y="56"/>
                  </a:cubicBezTo>
                  <a:cubicBezTo>
                    <a:pt x="115" y="55"/>
                    <a:pt x="115" y="50"/>
                    <a:pt x="115" y="47"/>
                  </a:cubicBezTo>
                  <a:cubicBezTo>
                    <a:pt x="115" y="45"/>
                    <a:pt x="115" y="44"/>
                    <a:pt x="114" y="42"/>
                  </a:cubicBezTo>
                  <a:cubicBezTo>
                    <a:pt x="114" y="40"/>
                    <a:pt x="114" y="38"/>
                    <a:pt x="114" y="36"/>
                  </a:cubicBezTo>
                  <a:cubicBezTo>
                    <a:pt x="114" y="34"/>
                    <a:pt x="114" y="30"/>
                    <a:pt x="114" y="28"/>
                  </a:cubicBezTo>
                  <a:cubicBezTo>
                    <a:pt x="114" y="26"/>
                    <a:pt x="113" y="23"/>
                    <a:pt x="113" y="21"/>
                  </a:cubicBezTo>
                  <a:cubicBezTo>
                    <a:pt x="113" y="19"/>
                    <a:pt x="112" y="18"/>
                    <a:pt x="112" y="17"/>
                  </a:cubicBezTo>
                  <a:cubicBezTo>
                    <a:pt x="112" y="16"/>
                    <a:pt x="111" y="15"/>
                    <a:pt x="111" y="14"/>
                  </a:cubicBezTo>
                  <a:cubicBezTo>
                    <a:pt x="110" y="13"/>
                    <a:pt x="109" y="10"/>
                    <a:pt x="108" y="9"/>
                  </a:cubicBezTo>
                  <a:cubicBezTo>
                    <a:pt x="107" y="8"/>
                    <a:pt x="107" y="8"/>
                    <a:pt x="106" y="7"/>
                  </a:cubicBezTo>
                  <a:cubicBezTo>
                    <a:pt x="105" y="6"/>
                    <a:pt x="104" y="5"/>
                    <a:pt x="103" y="4"/>
                  </a:cubicBezTo>
                  <a:cubicBezTo>
                    <a:pt x="103" y="4"/>
                    <a:pt x="98" y="1"/>
                    <a:pt x="97" y="1"/>
                  </a:cubicBezTo>
                  <a:cubicBezTo>
                    <a:pt x="96" y="0"/>
                    <a:pt x="95" y="1"/>
                    <a:pt x="93" y="0"/>
                  </a:cubicBezTo>
                  <a:cubicBezTo>
                    <a:pt x="92" y="0"/>
                    <a:pt x="91" y="0"/>
                    <a:pt x="89" y="0"/>
                  </a:cubicBezTo>
                  <a:cubicBezTo>
                    <a:pt x="88" y="0"/>
                    <a:pt x="87" y="0"/>
                    <a:pt x="87" y="0"/>
                  </a:cubicBezTo>
                  <a:cubicBezTo>
                    <a:pt x="86" y="0"/>
                    <a:pt x="86" y="1"/>
                    <a:pt x="86" y="1"/>
                  </a:cubicBezTo>
                  <a:cubicBezTo>
                    <a:pt x="86" y="1"/>
                    <a:pt x="85" y="2"/>
                    <a:pt x="85" y="2"/>
                  </a:cubicBezTo>
                  <a:cubicBezTo>
                    <a:pt x="84" y="2"/>
                    <a:pt x="83" y="3"/>
                    <a:pt x="81" y="3"/>
                  </a:cubicBezTo>
                  <a:cubicBezTo>
                    <a:pt x="80" y="3"/>
                    <a:pt x="79" y="4"/>
                    <a:pt x="79" y="5"/>
                  </a:cubicBezTo>
                  <a:cubicBezTo>
                    <a:pt x="79" y="6"/>
                    <a:pt x="77" y="7"/>
                    <a:pt x="76" y="8"/>
                  </a:cubicBezTo>
                  <a:cubicBezTo>
                    <a:pt x="76" y="9"/>
                    <a:pt x="75" y="9"/>
                    <a:pt x="75" y="10"/>
                  </a:cubicBezTo>
                  <a:cubicBezTo>
                    <a:pt x="73" y="11"/>
                    <a:pt x="72" y="13"/>
                    <a:pt x="72" y="13"/>
                  </a:cubicBezTo>
                  <a:cubicBezTo>
                    <a:pt x="71" y="15"/>
                    <a:pt x="71" y="16"/>
                    <a:pt x="70" y="17"/>
                  </a:cubicBezTo>
                  <a:cubicBezTo>
                    <a:pt x="70" y="18"/>
                    <a:pt x="69" y="21"/>
                    <a:pt x="68" y="23"/>
                  </a:cubicBezTo>
                  <a:cubicBezTo>
                    <a:pt x="67" y="25"/>
                    <a:pt x="67" y="26"/>
                    <a:pt x="66" y="28"/>
                  </a:cubicBezTo>
                  <a:cubicBezTo>
                    <a:pt x="65" y="30"/>
                    <a:pt x="66" y="32"/>
                    <a:pt x="66" y="34"/>
                  </a:cubicBezTo>
                  <a:cubicBezTo>
                    <a:pt x="67" y="36"/>
                    <a:pt x="66" y="39"/>
                    <a:pt x="66" y="41"/>
                  </a:cubicBezTo>
                  <a:cubicBezTo>
                    <a:pt x="66" y="42"/>
                    <a:pt x="66" y="44"/>
                    <a:pt x="66" y="45"/>
                  </a:cubicBezTo>
                  <a:cubicBezTo>
                    <a:pt x="66" y="47"/>
                    <a:pt x="66" y="48"/>
                    <a:pt x="65" y="50"/>
                  </a:cubicBezTo>
                  <a:cubicBezTo>
                    <a:pt x="65" y="52"/>
                    <a:pt x="65" y="52"/>
                    <a:pt x="64" y="53"/>
                  </a:cubicBezTo>
                  <a:cubicBezTo>
                    <a:pt x="64" y="53"/>
                    <a:pt x="61" y="54"/>
                    <a:pt x="59" y="55"/>
                  </a:cubicBezTo>
                  <a:cubicBezTo>
                    <a:pt x="58" y="56"/>
                    <a:pt x="57" y="57"/>
                    <a:pt x="56" y="57"/>
                  </a:cubicBezTo>
                  <a:cubicBezTo>
                    <a:pt x="55" y="58"/>
                    <a:pt x="54" y="58"/>
                    <a:pt x="54" y="58"/>
                  </a:cubicBezTo>
                  <a:cubicBezTo>
                    <a:pt x="53" y="58"/>
                    <a:pt x="51" y="59"/>
                    <a:pt x="49" y="59"/>
                  </a:cubicBezTo>
                  <a:cubicBezTo>
                    <a:pt x="48" y="60"/>
                    <a:pt x="47" y="60"/>
                    <a:pt x="45" y="60"/>
                  </a:cubicBezTo>
                  <a:cubicBezTo>
                    <a:pt x="44" y="60"/>
                    <a:pt x="44" y="61"/>
                    <a:pt x="43" y="61"/>
                  </a:cubicBezTo>
                  <a:cubicBezTo>
                    <a:pt x="43" y="61"/>
                    <a:pt x="43" y="61"/>
                    <a:pt x="42" y="61"/>
                  </a:cubicBezTo>
                  <a:cubicBezTo>
                    <a:pt x="41" y="61"/>
                    <a:pt x="40" y="62"/>
                    <a:pt x="40" y="63"/>
                  </a:cubicBezTo>
                  <a:cubicBezTo>
                    <a:pt x="39" y="64"/>
                    <a:pt x="39" y="65"/>
                    <a:pt x="38" y="66"/>
                  </a:cubicBezTo>
                  <a:cubicBezTo>
                    <a:pt x="38" y="67"/>
                    <a:pt x="37" y="68"/>
                    <a:pt x="37" y="69"/>
                  </a:cubicBezTo>
                  <a:cubicBezTo>
                    <a:pt x="36" y="70"/>
                    <a:pt x="36" y="70"/>
                    <a:pt x="36" y="71"/>
                  </a:cubicBezTo>
                  <a:cubicBezTo>
                    <a:pt x="36" y="72"/>
                    <a:pt x="36" y="73"/>
                    <a:pt x="36" y="73"/>
                  </a:cubicBezTo>
                  <a:cubicBezTo>
                    <a:pt x="36" y="73"/>
                    <a:pt x="34" y="75"/>
                    <a:pt x="34" y="75"/>
                  </a:cubicBezTo>
                  <a:cubicBezTo>
                    <a:pt x="34" y="76"/>
                    <a:pt x="33" y="77"/>
                    <a:pt x="33" y="78"/>
                  </a:cubicBezTo>
                  <a:cubicBezTo>
                    <a:pt x="33" y="79"/>
                    <a:pt x="32" y="80"/>
                    <a:pt x="32" y="80"/>
                  </a:cubicBezTo>
                  <a:cubicBezTo>
                    <a:pt x="31" y="81"/>
                    <a:pt x="31" y="81"/>
                    <a:pt x="31" y="82"/>
                  </a:cubicBezTo>
                  <a:cubicBezTo>
                    <a:pt x="30" y="82"/>
                    <a:pt x="30" y="83"/>
                    <a:pt x="30" y="83"/>
                  </a:cubicBezTo>
                  <a:cubicBezTo>
                    <a:pt x="29" y="84"/>
                    <a:pt x="28" y="85"/>
                    <a:pt x="28" y="86"/>
                  </a:cubicBezTo>
                  <a:cubicBezTo>
                    <a:pt x="28" y="86"/>
                    <a:pt x="27" y="87"/>
                    <a:pt x="27" y="88"/>
                  </a:cubicBezTo>
                  <a:cubicBezTo>
                    <a:pt x="27" y="89"/>
                    <a:pt x="27" y="90"/>
                    <a:pt x="27" y="90"/>
                  </a:cubicBezTo>
                  <a:cubicBezTo>
                    <a:pt x="26" y="91"/>
                    <a:pt x="25" y="92"/>
                    <a:pt x="25" y="93"/>
                  </a:cubicBezTo>
                  <a:cubicBezTo>
                    <a:pt x="25" y="94"/>
                    <a:pt x="24" y="94"/>
                    <a:pt x="24" y="95"/>
                  </a:cubicBezTo>
                  <a:cubicBezTo>
                    <a:pt x="24" y="95"/>
                    <a:pt x="22" y="96"/>
                    <a:pt x="22" y="97"/>
                  </a:cubicBezTo>
                  <a:cubicBezTo>
                    <a:pt x="21" y="98"/>
                    <a:pt x="21" y="99"/>
                    <a:pt x="21" y="100"/>
                  </a:cubicBezTo>
                  <a:cubicBezTo>
                    <a:pt x="21" y="101"/>
                    <a:pt x="21" y="101"/>
                    <a:pt x="21" y="101"/>
                  </a:cubicBezTo>
                  <a:cubicBezTo>
                    <a:pt x="20" y="101"/>
                    <a:pt x="19" y="104"/>
                    <a:pt x="18" y="105"/>
                  </a:cubicBezTo>
                  <a:cubicBezTo>
                    <a:pt x="18" y="106"/>
                    <a:pt x="17" y="107"/>
                    <a:pt x="17" y="108"/>
                  </a:cubicBezTo>
                  <a:cubicBezTo>
                    <a:pt x="17" y="108"/>
                    <a:pt x="16" y="109"/>
                    <a:pt x="16" y="109"/>
                  </a:cubicBezTo>
                  <a:cubicBezTo>
                    <a:pt x="16" y="110"/>
                    <a:pt x="15" y="110"/>
                    <a:pt x="14" y="112"/>
                  </a:cubicBezTo>
                  <a:cubicBezTo>
                    <a:pt x="13" y="113"/>
                    <a:pt x="13" y="115"/>
                    <a:pt x="13" y="116"/>
                  </a:cubicBezTo>
                  <a:cubicBezTo>
                    <a:pt x="13" y="117"/>
                    <a:pt x="13" y="118"/>
                    <a:pt x="13" y="119"/>
                  </a:cubicBezTo>
                  <a:cubicBezTo>
                    <a:pt x="13" y="119"/>
                    <a:pt x="12" y="120"/>
                    <a:pt x="12" y="122"/>
                  </a:cubicBezTo>
                  <a:cubicBezTo>
                    <a:pt x="12" y="123"/>
                    <a:pt x="12" y="123"/>
                    <a:pt x="13" y="124"/>
                  </a:cubicBezTo>
                  <a:cubicBezTo>
                    <a:pt x="13" y="126"/>
                    <a:pt x="14" y="128"/>
                    <a:pt x="14" y="129"/>
                  </a:cubicBezTo>
                  <a:cubicBezTo>
                    <a:pt x="14" y="130"/>
                    <a:pt x="15" y="132"/>
                    <a:pt x="16" y="133"/>
                  </a:cubicBezTo>
                  <a:cubicBezTo>
                    <a:pt x="16" y="134"/>
                    <a:pt x="16" y="134"/>
                    <a:pt x="16" y="135"/>
                  </a:cubicBezTo>
                  <a:cubicBezTo>
                    <a:pt x="17" y="136"/>
                    <a:pt x="17" y="137"/>
                    <a:pt x="17" y="138"/>
                  </a:cubicBezTo>
                  <a:cubicBezTo>
                    <a:pt x="18" y="139"/>
                    <a:pt x="20" y="142"/>
                    <a:pt x="20" y="143"/>
                  </a:cubicBezTo>
                  <a:cubicBezTo>
                    <a:pt x="20" y="144"/>
                    <a:pt x="21" y="146"/>
                    <a:pt x="21" y="146"/>
                  </a:cubicBezTo>
                  <a:cubicBezTo>
                    <a:pt x="21" y="147"/>
                    <a:pt x="22" y="148"/>
                    <a:pt x="23" y="150"/>
                  </a:cubicBezTo>
                  <a:cubicBezTo>
                    <a:pt x="23" y="151"/>
                    <a:pt x="24" y="153"/>
                    <a:pt x="24" y="154"/>
                  </a:cubicBezTo>
                  <a:cubicBezTo>
                    <a:pt x="25" y="155"/>
                    <a:pt x="25" y="156"/>
                    <a:pt x="26" y="157"/>
                  </a:cubicBezTo>
                  <a:cubicBezTo>
                    <a:pt x="27" y="158"/>
                    <a:pt x="28" y="159"/>
                    <a:pt x="28" y="160"/>
                  </a:cubicBezTo>
                  <a:cubicBezTo>
                    <a:pt x="28" y="160"/>
                    <a:pt x="28" y="160"/>
                    <a:pt x="28" y="160"/>
                  </a:cubicBezTo>
                  <a:cubicBezTo>
                    <a:pt x="27" y="160"/>
                    <a:pt x="27" y="160"/>
                    <a:pt x="27" y="160"/>
                  </a:cubicBezTo>
                  <a:cubicBezTo>
                    <a:pt x="27" y="160"/>
                    <a:pt x="27" y="160"/>
                    <a:pt x="27" y="159"/>
                  </a:cubicBezTo>
                  <a:cubicBezTo>
                    <a:pt x="27" y="159"/>
                    <a:pt x="26" y="159"/>
                    <a:pt x="26" y="159"/>
                  </a:cubicBezTo>
                  <a:cubicBezTo>
                    <a:pt x="26" y="159"/>
                    <a:pt x="26" y="160"/>
                    <a:pt x="27" y="160"/>
                  </a:cubicBezTo>
                  <a:cubicBezTo>
                    <a:pt x="27" y="160"/>
                    <a:pt x="28" y="162"/>
                    <a:pt x="29" y="163"/>
                  </a:cubicBezTo>
                  <a:cubicBezTo>
                    <a:pt x="29" y="163"/>
                    <a:pt x="29" y="163"/>
                    <a:pt x="29" y="162"/>
                  </a:cubicBezTo>
                  <a:cubicBezTo>
                    <a:pt x="29" y="162"/>
                    <a:pt x="28" y="162"/>
                    <a:pt x="28" y="162"/>
                  </a:cubicBezTo>
                  <a:cubicBezTo>
                    <a:pt x="28" y="162"/>
                    <a:pt x="28" y="161"/>
                    <a:pt x="28" y="161"/>
                  </a:cubicBezTo>
                  <a:cubicBezTo>
                    <a:pt x="29" y="161"/>
                    <a:pt x="29" y="161"/>
                    <a:pt x="29" y="161"/>
                  </a:cubicBezTo>
                  <a:cubicBezTo>
                    <a:pt x="29" y="162"/>
                    <a:pt x="31" y="164"/>
                    <a:pt x="31" y="165"/>
                  </a:cubicBezTo>
                  <a:cubicBezTo>
                    <a:pt x="32" y="166"/>
                    <a:pt x="32" y="166"/>
                    <a:pt x="32" y="167"/>
                  </a:cubicBezTo>
                  <a:cubicBezTo>
                    <a:pt x="33" y="167"/>
                    <a:pt x="33" y="167"/>
                    <a:pt x="32" y="167"/>
                  </a:cubicBezTo>
                  <a:cubicBezTo>
                    <a:pt x="32" y="167"/>
                    <a:pt x="32" y="168"/>
                    <a:pt x="32" y="168"/>
                  </a:cubicBezTo>
                  <a:cubicBezTo>
                    <a:pt x="32" y="168"/>
                    <a:pt x="32" y="168"/>
                    <a:pt x="33" y="169"/>
                  </a:cubicBezTo>
                  <a:cubicBezTo>
                    <a:pt x="33" y="170"/>
                    <a:pt x="34" y="170"/>
                    <a:pt x="34" y="170"/>
                  </a:cubicBezTo>
                  <a:cubicBezTo>
                    <a:pt x="35" y="171"/>
                    <a:pt x="35" y="171"/>
                    <a:pt x="35" y="171"/>
                  </a:cubicBezTo>
                  <a:cubicBezTo>
                    <a:pt x="35" y="172"/>
                    <a:pt x="36" y="174"/>
                    <a:pt x="37" y="175"/>
                  </a:cubicBezTo>
                  <a:cubicBezTo>
                    <a:pt x="38" y="176"/>
                    <a:pt x="38" y="176"/>
                    <a:pt x="39" y="177"/>
                  </a:cubicBezTo>
                  <a:cubicBezTo>
                    <a:pt x="40" y="177"/>
                    <a:pt x="40" y="177"/>
                    <a:pt x="40" y="177"/>
                  </a:cubicBezTo>
                  <a:cubicBezTo>
                    <a:pt x="40" y="177"/>
                    <a:pt x="38" y="175"/>
                    <a:pt x="39" y="175"/>
                  </a:cubicBezTo>
                  <a:cubicBezTo>
                    <a:pt x="40" y="175"/>
                    <a:pt x="41" y="175"/>
                    <a:pt x="41" y="175"/>
                  </a:cubicBezTo>
                  <a:cubicBezTo>
                    <a:pt x="42" y="175"/>
                    <a:pt x="42" y="175"/>
                    <a:pt x="42" y="175"/>
                  </a:cubicBezTo>
                  <a:cubicBezTo>
                    <a:pt x="43" y="176"/>
                    <a:pt x="45" y="177"/>
                    <a:pt x="46" y="177"/>
                  </a:cubicBezTo>
                  <a:cubicBezTo>
                    <a:pt x="47" y="178"/>
                    <a:pt x="48" y="178"/>
                    <a:pt x="50" y="178"/>
                  </a:cubicBezTo>
                  <a:cubicBezTo>
                    <a:pt x="51" y="177"/>
                    <a:pt x="51" y="177"/>
                    <a:pt x="51" y="177"/>
                  </a:cubicBezTo>
                  <a:cubicBezTo>
                    <a:pt x="52" y="177"/>
                    <a:pt x="52" y="177"/>
                    <a:pt x="52" y="177"/>
                  </a:cubicBezTo>
                  <a:cubicBezTo>
                    <a:pt x="52" y="177"/>
                    <a:pt x="53" y="178"/>
                    <a:pt x="53" y="178"/>
                  </a:cubicBezTo>
                  <a:cubicBezTo>
                    <a:pt x="54" y="178"/>
                    <a:pt x="54" y="178"/>
                    <a:pt x="53" y="179"/>
                  </a:cubicBezTo>
                  <a:cubicBezTo>
                    <a:pt x="53" y="179"/>
                    <a:pt x="53" y="180"/>
                    <a:pt x="53" y="180"/>
                  </a:cubicBezTo>
                  <a:cubicBezTo>
                    <a:pt x="53" y="181"/>
                    <a:pt x="53" y="182"/>
                    <a:pt x="53" y="183"/>
                  </a:cubicBezTo>
                  <a:cubicBezTo>
                    <a:pt x="54" y="184"/>
                    <a:pt x="54" y="184"/>
                    <a:pt x="54" y="185"/>
                  </a:cubicBezTo>
                  <a:cubicBezTo>
                    <a:pt x="54" y="186"/>
                    <a:pt x="54" y="186"/>
                    <a:pt x="54" y="186"/>
                  </a:cubicBezTo>
                  <a:cubicBezTo>
                    <a:pt x="53" y="187"/>
                    <a:pt x="53" y="187"/>
                    <a:pt x="53" y="187"/>
                  </a:cubicBezTo>
                  <a:cubicBezTo>
                    <a:pt x="53" y="188"/>
                    <a:pt x="52" y="188"/>
                    <a:pt x="53" y="188"/>
                  </a:cubicBezTo>
                  <a:cubicBezTo>
                    <a:pt x="53" y="189"/>
                    <a:pt x="54" y="189"/>
                    <a:pt x="54" y="189"/>
                  </a:cubicBezTo>
                  <a:cubicBezTo>
                    <a:pt x="54" y="190"/>
                    <a:pt x="54" y="190"/>
                    <a:pt x="53" y="190"/>
                  </a:cubicBezTo>
                  <a:cubicBezTo>
                    <a:pt x="53" y="190"/>
                    <a:pt x="52" y="190"/>
                    <a:pt x="52" y="191"/>
                  </a:cubicBezTo>
                  <a:cubicBezTo>
                    <a:pt x="51" y="192"/>
                    <a:pt x="52" y="193"/>
                    <a:pt x="52" y="195"/>
                  </a:cubicBezTo>
                  <a:cubicBezTo>
                    <a:pt x="52" y="197"/>
                    <a:pt x="51" y="200"/>
                    <a:pt x="51" y="201"/>
                  </a:cubicBezTo>
                  <a:cubicBezTo>
                    <a:pt x="51" y="203"/>
                    <a:pt x="51" y="205"/>
                    <a:pt x="50" y="206"/>
                  </a:cubicBezTo>
                  <a:cubicBezTo>
                    <a:pt x="50" y="207"/>
                    <a:pt x="50" y="208"/>
                    <a:pt x="50" y="209"/>
                  </a:cubicBezTo>
                  <a:cubicBezTo>
                    <a:pt x="50" y="210"/>
                    <a:pt x="50" y="210"/>
                    <a:pt x="50" y="211"/>
                  </a:cubicBezTo>
                  <a:cubicBezTo>
                    <a:pt x="49" y="212"/>
                    <a:pt x="49" y="213"/>
                    <a:pt x="49" y="214"/>
                  </a:cubicBezTo>
                  <a:cubicBezTo>
                    <a:pt x="49" y="216"/>
                    <a:pt x="49" y="217"/>
                    <a:pt x="49" y="218"/>
                  </a:cubicBezTo>
                  <a:cubicBezTo>
                    <a:pt x="49" y="219"/>
                    <a:pt x="49" y="219"/>
                    <a:pt x="49" y="220"/>
                  </a:cubicBezTo>
                  <a:cubicBezTo>
                    <a:pt x="49" y="221"/>
                    <a:pt x="49" y="222"/>
                    <a:pt x="49" y="223"/>
                  </a:cubicBezTo>
                  <a:cubicBezTo>
                    <a:pt x="49" y="224"/>
                    <a:pt x="49" y="225"/>
                    <a:pt x="48" y="225"/>
                  </a:cubicBezTo>
                  <a:cubicBezTo>
                    <a:pt x="48" y="225"/>
                    <a:pt x="47" y="227"/>
                    <a:pt x="46" y="228"/>
                  </a:cubicBezTo>
                  <a:cubicBezTo>
                    <a:pt x="46" y="229"/>
                    <a:pt x="46" y="231"/>
                    <a:pt x="46" y="232"/>
                  </a:cubicBezTo>
                  <a:cubicBezTo>
                    <a:pt x="46" y="233"/>
                    <a:pt x="47" y="235"/>
                    <a:pt x="47" y="235"/>
                  </a:cubicBezTo>
                  <a:cubicBezTo>
                    <a:pt x="46" y="235"/>
                    <a:pt x="46" y="236"/>
                    <a:pt x="46" y="236"/>
                  </a:cubicBezTo>
                  <a:cubicBezTo>
                    <a:pt x="46" y="237"/>
                    <a:pt x="45" y="238"/>
                    <a:pt x="45" y="239"/>
                  </a:cubicBezTo>
                  <a:cubicBezTo>
                    <a:pt x="45" y="239"/>
                    <a:pt x="45" y="240"/>
                    <a:pt x="45" y="240"/>
                  </a:cubicBezTo>
                  <a:cubicBezTo>
                    <a:pt x="45" y="241"/>
                    <a:pt x="44" y="243"/>
                    <a:pt x="44" y="244"/>
                  </a:cubicBezTo>
                  <a:cubicBezTo>
                    <a:pt x="44" y="246"/>
                    <a:pt x="44" y="247"/>
                    <a:pt x="44" y="248"/>
                  </a:cubicBezTo>
                  <a:cubicBezTo>
                    <a:pt x="43" y="249"/>
                    <a:pt x="43" y="250"/>
                    <a:pt x="43" y="251"/>
                  </a:cubicBezTo>
                  <a:cubicBezTo>
                    <a:pt x="43" y="251"/>
                    <a:pt x="43" y="253"/>
                    <a:pt x="42" y="254"/>
                  </a:cubicBezTo>
                  <a:cubicBezTo>
                    <a:pt x="42" y="255"/>
                    <a:pt x="42" y="257"/>
                    <a:pt x="42" y="257"/>
                  </a:cubicBezTo>
                  <a:cubicBezTo>
                    <a:pt x="42" y="258"/>
                    <a:pt x="41" y="260"/>
                    <a:pt x="41" y="261"/>
                  </a:cubicBezTo>
                  <a:cubicBezTo>
                    <a:pt x="40" y="262"/>
                    <a:pt x="40" y="263"/>
                    <a:pt x="40" y="264"/>
                  </a:cubicBezTo>
                  <a:cubicBezTo>
                    <a:pt x="40" y="265"/>
                    <a:pt x="40" y="266"/>
                    <a:pt x="40" y="267"/>
                  </a:cubicBezTo>
                  <a:cubicBezTo>
                    <a:pt x="40" y="267"/>
                    <a:pt x="40" y="269"/>
                    <a:pt x="39" y="270"/>
                  </a:cubicBezTo>
                  <a:cubicBezTo>
                    <a:pt x="39" y="271"/>
                    <a:pt x="39" y="273"/>
                    <a:pt x="39" y="273"/>
                  </a:cubicBezTo>
                  <a:cubicBezTo>
                    <a:pt x="39" y="274"/>
                    <a:pt x="38" y="275"/>
                    <a:pt x="37" y="277"/>
                  </a:cubicBezTo>
                  <a:cubicBezTo>
                    <a:pt x="36" y="278"/>
                    <a:pt x="36" y="280"/>
                    <a:pt x="35" y="282"/>
                  </a:cubicBezTo>
                  <a:cubicBezTo>
                    <a:pt x="35" y="284"/>
                    <a:pt x="34" y="286"/>
                    <a:pt x="34" y="287"/>
                  </a:cubicBezTo>
                  <a:cubicBezTo>
                    <a:pt x="33" y="290"/>
                    <a:pt x="32" y="294"/>
                    <a:pt x="31" y="297"/>
                  </a:cubicBezTo>
                  <a:cubicBezTo>
                    <a:pt x="31" y="300"/>
                    <a:pt x="28" y="312"/>
                    <a:pt x="27" y="314"/>
                  </a:cubicBezTo>
                  <a:cubicBezTo>
                    <a:pt x="27" y="317"/>
                    <a:pt x="26" y="321"/>
                    <a:pt x="26" y="322"/>
                  </a:cubicBezTo>
                  <a:cubicBezTo>
                    <a:pt x="26" y="322"/>
                    <a:pt x="25" y="323"/>
                    <a:pt x="25" y="323"/>
                  </a:cubicBezTo>
                  <a:cubicBezTo>
                    <a:pt x="25" y="324"/>
                    <a:pt x="24" y="327"/>
                    <a:pt x="23" y="328"/>
                  </a:cubicBezTo>
                  <a:cubicBezTo>
                    <a:pt x="23" y="329"/>
                    <a:pt x="22" y="330"/>
                    <a:pt x="22" y="332"/>
                  </a:cubicBezTo>
                  <a:cubicBezTo>
                    <a:pt x="21" y="333"/>
                    <a:pt x="21" y="335"/>
                    <a:pt x="21" y="336"/>
                  </a:cubicBezTo>
                  <a:cubicBezTo>
                    <a:pt x="20" y="339"/>
                    <a:pt x="19" y="342"/>
                    <a:pt x="19" y="344"/>
                  </a:cubicBezTo>
                  <a:cubicBezTo>
                    <a:pt x="18" y="346"/>
                    <a:pt x="17" y="349"/>
                    <a:pt x="17" y="350"/>
                  </a:cubicBezTo>
                  <a:cubicBezTo>
                    <a:pt x="17" y="352"/>
                    <a:pt x="16" y="354"/>
                    <a:pt x="15" y="355"/>
                  </a:cubicBezTo>
                  <a:cubicBezTo>
                    <a:pt x="15" y="356"/>
                    <a:pt x="15" y="357"/>
                    <a:pt x="15" y="358"/>
                  </a:cubicBezTo>
                  <a:cubicBezTo>
                    <a:pt x="15" y="359"/>
                    <a:pt x="14" y="360"/>
                    <a:pt x="14" y="362"/>
                  </a:cubicBezTo>
                  <a:cubicBezTo>
                    <a:pt x="14" y="363"/>
                    <a:pt x="14" y="366"/>
                    <a:pt x="14" y="367"/>
                  </a:cubicBezTo>
                  <a:cubicBezTo>
                    <a:pt x="14" y="367"/>
                    <a:pt x="14" y="368"/>
                    <a:pt x="14" y="368"/>
                  </a:cubicBezTo>
                  <a:cubicBezTo>
                    <a:pt x="14" y="368"/>
                    <a:pt x="14" y="368"/>
                    <a:pt x="14" y="368"/>
                  </a:cubicBezTo>
                  <a:cubicBezTo>
                    <a:pt x="13" y="368"/>
                    <a:pt x="13" y="369"/>
                    <a:pt x="11" y="370"/>
                  </a:cubicBezTo>
                  <a:cubicBezTo>
                    <a:pt x="8" y="371"/>
                    <a:pt x="6" y="372"/>
                    <a:pt x="3" y="373"/>
                  </a:cubicBezTo>
                  <a:cubicBezTo>
                    <a:pt x="0" y="374"/>
                    <a:pt x="0" y="374"/>
                    <a:pt x="0" y="375"/>
                  </a:cubicBezTo>
                  <a:cubicBezTo>
                    <a:pt x="0" y="375"/>
                    <a:pt x="0" y="376"/>
                    <a:pt x="0" y="376"/>
                  </a:cubicBezTo>
                  <a:cubicBezTo>
                    <a:pt x="0" y="376"/>
                    <a:pt x="0" y="377"/>
                    <a:pt x="0" y="377"/>
                  </a:cubicBezTo>
                  <a:cubicBezTo>
                    <a:pt x="1" y="378"/>
                    <a:pt x="1" y="378"/>
                    <a:pt x="3" y="378"/>
                  </a:cubicBezTo>
                  <a:cubicBezTo>
                    <a:pt x="3" y="378"/>
                    <a:pt x="4" y="378"/>
                    <a:pt x="4" y="378"/>
                  </a:cubicBezTo>
                  <a:cubicBezTo>
                    <a:pt x="4" y="378"/>
                    <a:pt x="4" y="378"/>
                    <a:pt x="4" y="378"/>
                  </a:cubicBezTo>
                  <a:cubicBezTo>
                    <a:pt x="5" y="378"/>
                    <a:pt x="5" y="378"/>
                    <a:pt x="5" y="378"/>
                  </a:cubicBezTo>
                  <a:cubicBezTo>
                    <a:pt x="6" y="378"/>
                    <a:pt x="6" y="378"/>
                    <a:pt x="6" y="378"/>
                  </a:cubicBezTo>
                  <a:cubicBezTo>
                    <a:pt x="6" y="378"/>
                    <a:pt x="7" y="378"/>
                    <a:pt x="7" y="379"/>
                  </a:cubicBezTo>
                  <a:cubicBezTo>
                    <a:pt x="7" y="379"/>
                    <a:pt x="7" y="379"/>
                    <a:pt x="7" y="379"/>
                  </a:cubicBezTo>
                  <a:cubicBezTo>
                    <a:pt x="7" y="379"/>
                    <a:pt x="8" y="379"/>
                    <a:pt x="8" y="379"/>
                  </a:cubicBezTo>
                  <a:cubicBezTo>
                    <a:pt x="8" y="379"/>
                    <a:pt x="8" y="379"/>
                    <a:pt x="8" y="379"/>
                  </a:cubicBezTo>
                  <a:cubicBezTo>
                    <a:pt x="8" y="379"/>
                    <a:pt x="8" y="379"/>
                    <a:pt x="8" y="379"/>
                  </a:cubicBezTo>
                  <a:cubicBezTo>
                    <a:pt x="9" y="379"/>
                    <a:pt x="9" y="379"/>
                    <a:pt x="9" y="379"/>
                  </a:cubicBezTo>
                  <a:cubicBezTo>
                    <a:pt x="9" y="379"/>
                    <a:pt x="9" y="379"/>
                    <a:pt x="9" y="379"/>
                  </a:cubicBezTo>
                  <a:cubicBezTo>
                    <a:pt x="10" y="379"/>
                    <a:pt x="10" y="379"/>
                    <a:pt x="10" y="379"/>
                  </a:cubicBezTo>
                  <a:cubicBezTo>
                    <a:pt x="10" y="379"/>
                    <a:pt x="10" y="379"/>
                    <a:pt x="10" y="379"/>
                  </a:cubicBezTo>
                  <a:cubicBezTo>
                    <a:pt x="10" y="379"/>
                    <a:pt x="10" y="379"/>
                    <a:pt x="10" y="379"/>
                  </a:cubicBezTo>
                  <a:cubicBezTo>
                    <a:pt x="11" y="379"/>
                    <a:pt x="11" y="379"/>
                    <a:pt x="11" y="379"/>
                  </a:cubicBezTo>
                  <a:cubicBezTo>
                    <a:pt x="11" y="379"/>
                    <a:pt x="11" y="379"/>
                    <a:pt x="11" y="379"/>
                  </a:cubicBezTo>
                  <a:cubicBezTo>
                    <a:pt x="12" y="379"/>
                    <a:pt x="12" y="379"/>
                    <a:pt x="12" y="379"/>
                  </a:cubicBezTo>
                  <a:cubicBezTo>
                    <a:pt x="12" y="379"/>
                    <a:pt x="12" y="379"/>
                    <a:pt x="12" y="379"/>
                  </a:cubicBezTo>
                  <a:cubicBezTo>
                    <a:pt x="12" y="379"/>
                    <a:pt x="12" y="379"/>
                    <a:pt x="13" y="379"/>
                  </a:cubicBezTo>
                  <a:cubicBezTo>
                    <a:pt x="13" y="379"/>
                    <a:pt x="13" y="379"/>
                    <a:pt x="13" y="379"/>
                  </a:cubicBezTo>
                  <a:cubicBezTo>
                    <a:pt x="13" y="379"/>
                    <a:pt x="13" y="379"/>
                    <a:pt x="13" y="379"/>
                  </a:cubicBezTo>
                  <a:cubicBezTo>
                    <a:pt x="14" y="380"/>
                    <a:pt x="14" y="380"/>
                    <a:pt x="14" y="380"/>
                  </a:cubicBezTo>
                  <a:cubicBezTo>
                    <a:pt x="14" y="380"/>
                    <a:pt x="14" y="380"/>
                    <a:pt x="14" y="380"/>
                  </a:cubicBezTo>
                  <a:cubicBezTo>
                    <a:pt x="14" y="379"/>
                    <a:pt x="16" y="380"/>
                    <a:pt x="18" y="379"/>
                  </a:cubicBezTo>
                  <a:cubicBezTo>
                    <a:pt x="21" y="379"/>
                    <a:pt x="23" y="379"/>
                    <a:pt x="23" y="379"/>
                  </a:cubicBezTo>
                  <a:cubicBezTo>
                    <a:pt x="24" y="379"/>
                    <a:pt x="24" y="379"/>
                    <a:pt x="24" y="379"/>
                  </a:cubicBezTo>
                  <a:cubicBezTo>
                    <a:pt x="24" y="379"/>
                    <a:pt x="24" y="379"/>
                    <a:pt x="24" y="379"/>
                  </a:cubicBezTo>
                  <a:cubicBezTo>
                    <a:pt x="24" y="378"/>
                    <a:pt x="24" y="378"/>
                    <a:pt x="24" y="378"/>
                  </a:cubicBezTo>
                  <a:cubicBezTo>
                    <a:pt x="24" y="378"/>
                    <a:pt x="24" y="378"/>
                    <a:pt x="24" y="378"/>
                  </a:cubicBezTo>
                  <a:cubicBezTo>
                    <a:pt x="24" y="378"/>
                    <a:pt x="24" y="378"/>
                    <a:pt x="24" y="378"/>
                  </a:cubicBezTo>
                  <a:cubicBezTo>
                    <a:pt x="24" y="378"/>
                    <a:pt x="24" y="378"/>
                    <a:pt x="24" y="378"/>
                  </a:cubicBezTo>
                  <a:cubicBezTo>
                    <a:pt x="25" y="378"/>
                    <a:pt x="25" y="378"/>
                    <a:pt x="25" y="378"/>
                  </a:cubicBezTo>
                  <a:cubicBezTo>
                    <a:pt x="25" y="378"/>
                    <a:pt x="25" y="378"/>
                    <a:pt x="25" y="378"/>
                  </a:cubicBezTo>
                  <a:cubicBezTo>
                    <a:pt x="25" y="378"/>
                    <a:pt x="25" y="378"/>
                    <a:pt x="25" y="378"/>
                  </a:cubicBezTo>
                  <a:cubicBezTo>
                    <a:pt x="25" y="378"/>
                    <a:pt x="25" y="378"/>
                    <a:pt x="25" y="378"/>
                  </a:cubicBezTo>
                  <a:cubicBezTo>
                    <a:pt x="25" y="378"/>
                    <a:pt x="26" y="378"/>
                    <a:pt x="26" y="378"/>
                  </a:cubicBezTo>
                  <a:cubicBezTo>
                    <a:pt x="26" y="378"/>
                    <a:pt x="27" y="377"/>
                    <a:pt x="27" y="377"/>
                  </a:cubicBezTo>
                  <a:cubicBezTo>
                    <a:pt x="27" y="376"/>
                    <a:pt x="27" y="376"/>
                    <a:pt x="27" y="376"/>
                  </a:cubicBezTo>
                  <a:cubicBezTo>
                    <a:pt x="27" y="376"/>
                    <a:pt x="27" y="375"/>
                    <a:pt x="28" y="375"/>
                  </a:cubicBezTo>
                  <a:cubicBezTo>
                    <a:pt x="28" y="375"/>
                    <a:pt x="28" y="375"/>
                    <a:pt x="28" y="375"/>
                  </a:cubicBezTo>
                  <a:cubicBezTo>
                    <a:pt x="28" y="374"/>
                    <a:pt x="28" y="374"/>
                    <a:pt x="28" y="374"/>
                  </a:cubicBezTo>
                  <a:cubicBezTo>
                    <a:pt x="28" y="373"/>
                    <a:pt x="28" y="373"/>
                    <a:pt x="28" y="373"/>
                  </a:cubicBezTo>
                  <a:cubicBezTo>
                    <a:pt x="28" y="373"/>
                    <a:pt x="28" y="372"/>
                    <a:pt x="28" y="372"/>
                  </a:cubicBezTo>
                  <a:cubicBezTo>
                    <a:pt x="28" y="372"/>
                    <a:pt x="28" y="372"/>
                    <a:pt x="28" y="372"/>
                  </a:cubicBezTo>
                  <a:cubicBezTo>
                    <a:pt x="28" y="372"/>
                    <a:pt x="28" y="372"/>
                    <a:pt x="29" y="372"/>
                  </a:cubicBezTo>
                  <a:cubicBezTo>
                    <a:pt x="29" y="372"/>
                    <a:pt x="29" y="372"/>
                    <a:pt x="29" y="372"/>
                  </a:cubicBezTo>
                  <a:cubicBezTo>
                    <a:pt x="30" y="372"/>
                    <a:pt x="31" y="373"/>
                    <a:pt x="31" y="373"/>
                  </a:cubicBezTo>
                  <a:cubicBezTo>
                    <a:pt x="31" y="373"/>
                    <a:pt x="32" y="373"/>
                    <a:pt x="32" y="373"/>
                  </a:cubicBezTo>
                  <a:cubicBezTo>
                    <a:pt x="32" y="373"/>
                    <a:pt x="33" y="373"/>
                    <a:pt x="33" y="373"/>
                  </a:cubicBezTo>
                  <a:cubicBezTo>
                    <a:pt x="33" y="373"/>
                    <a:pt x="33" y="373"/>
                    <a:pt x="34" y="373"/>
                  </a:cubicBezTo>
                  <a:cubicBezTo>
                    <a:pt x="34" y="373"/>
                    <a:pt x="34" y="373"/>
                    <a:pt x="34" y="373"/>
                  </a:cubicBezTo>
                  <a:cubicBezTo>
                    <a:pt x="34" y="373"/>
                    <a:pt x="34" y="373"/>
                    <a:pt x="34" y="374"/>
                  </a:cubicBezTo>
                  <a:cubicBezTo>
                    <a:pt x="34" y="374"/>
                    <a:pt x="34" y="374"/>
                    <a:pt x="34" y="374"/>
                  </a:cubicBezTo>
                  <a:cubicBezTo>
                    <a:pt x="34" y="374"/>
                    <a:pt x="34" y="374"/>
                    <a:pt x="34" y="374"/>
                  </a:cubicBezTo>
                  <a:cubicBezTo>
                    <a:pt x="34" y="374"/>
                    <a:pt x="34" y="374"/>
                    <a:pt x="34" y="375"/>
                  </a:cubicBezTo>
                  <a:cubicBezTo>
                    <a:pt x="34" y="375"/>
                    <a:pt x="34" y="375"/>
                    <a:pt x="34" y="375"/>
                  </a:cubicBezTo>
                  <a:cubicBezTo>
                    <a:pt x="34" y="375"/>
                    <a:pt x="34" y="375"/>
                    <a:pt x="34" y="375"/>
                  </a:cubicBezTo>
                  <a:cubicBezTo>
                    <a:pt x="34" y="375"/>
                    <a:pt x="34" y="375"/>
                    <a:pt x="34" y="375"/>
                  </a:cubicBezTo>
                  <a:cubicBezTo>
                    <a:pt x="34" y="375"/>
                    <a:pt x="34" y="375"/>
                    <a:pt x="34" y="375"/>
                  </a:cubicBezTo>
                  <a:cubicBezTo>
                    <a:pt x="34" y="376"/>
                    <a:pt x="34" y="376"/>
                    <a:pt x="34" y="376"/>
                  </a:cubicBezTo>
                  <a:cubicBezTo>
                    <a:pt x="34" y="376"/>
                    <a:pt x="34" y="376"/>
                    <a:pt x="34" y="376"/>
                  </a:cubicBezTo>
                  <a:cubicBezTo>
                    <a:pt x="34" y="376"/>
                    <a:pt x="34" y="376"/>
                    <a:pt x="35" y="376"/>
                  </a:cubicBezTo>
                  <a:cubicBezTo>
                    <a:pt x="35" y="376"/>
                    <a:pt x="35" y="376"/>
                    <a:pt x="35" y="376"/>
                  </a:cubicBezTo>
                  <a:cubicBezTo>
                    <a:pt x="35" y="376"/>
                    <a:pt x="35" y="376"/>
                    <a:pt x="35" y="376"/>
                  </a:cubicBezTo>
                  <a:cubicBezTo>
                    <a:pt x="35" y="376"/>
                    <a:pt x="35" y="376"/>
                    <a:pt x="36" y="376"/>
                  </a:cubicBezTo>
                  <a:cubicBezTo>
                    <a:pt x="36" y="376"/>
                    <a:pt x="36" y="376"/>
                    <a:pt x="36" y="376"/>
                  </a:cubicBezTo>
                  <a:cubicBezTo>
                    <a:pt x="36" y="376"/>
                    <a:pt x="36" y="376"/>
                    <a:pt x="36" y="376"/>
                  </a:cubicBezTo>
                  <a:cubicBezTo>
                    <a:pt x="36" y="376"/>
                    <a:pt x="36" y="376"/>
                    <a:pt x="36" y="376"/>
                  </a:cubicBezTo>
                  <a:cubicBezTo>
                    <a:pt x="36" y="376"/>
                    <a:pt x="37" y="376"/>
                    <a:pt x="37" y="376"/>
                  </a:cubicBezTo>
                  <a:cubicBezTo>
                    <a:pt x="37" y="376"/>
                    <a:pt x="37" y="376"/>
                    <a:pt x="37" y="376"/>
                  </a:cubicBezTo>
                  <a:cubicBezTo>
                    <a:pt x="37" y="376"/>
                    <a:pt x="37" y="376"/>
                    <a:pt x="37" y="376"/>
                  </a:cubicBezTo>
                  <a:cubicBezTo>
                    <a:pt x="37" y="376"/>
                    <a:pt x="37" y="376"/>
                    <a:pt x="37" y="376"/>
                  </a:cubicBezTo>
                  <a:cubicBezTo>
                    <a:pt x="37" y="376"/>
                    <a:pt x="38" y="376"/>
                    <a:pt x="38" y="376"/>
                  </a:cubicBezTo>
                  <a:cubicBezTo>
                    <a:pt x="38" y="376"/>
                    <a:pt x="38" y="376"/>
                    <a:pt x="38" y="375"/>
                  </a:cubicBezTo>
                  <a:cubicBezTo>
                    <a:pt x="38" y="375"/>
                    <a:pt x="38" y="375"/>
                    <a:pt x="37" y="375"/>
                  </a:cubicBezTo>
                  <a:cubicBezTo>
                    <a:pt x="37" y="375"/>
                    <a:pt x="37" y="374"/>
                    <a:pt x="37" y="374"/>
                  </a:cubicBezTo>
                  <a:cubicBezTo>
                    <a:pt x="37" y="374"/>
                    <a:pt x="37" y="374"/>
                    <a:pt x="38" y="374"/>
                  </a:cubicBezTo>
                  <a:cubicBezTo>
                    <a:pt x="38" y="374"/>
                    <a:pt x="38" y="374"/>
                    <a:pt x="39" y="374"/>
                  </a:cubicBezTo>
                  <a:cubicBezTo>
                    <a:pt x="39" y="374"/>
                    <a:pt x="40" y="374"/>
                    <a:pt x="40" y="374"/>
                  </a:cubicBezTo>
                  <a:cubicBezTo>
                    <a:pt x="40" y="374"/>
                    <a:pt x="41" y="375"/>
                    <a:pt x="42" y="375"/>
                  </a:cubicBezTo>
                  <a:cubicBezTo>
                    <a:pt x="42" y="375"/>
                    <a:pt x="43" y="375"/>
                    <a:pt x="43" y="375"/>
                  </a:cubicBezTo>
                  <a:cubicBezTo>
                    <a:pt x="43" y="375"/>
                    <a:pt x="44" y="375"/>
                    <a:pt x="44" y="375"/>
                  </a:cubicBezTo>
                  <a:cubicBezTo>
                    <a:pt x="44" y="375"/>
                    <a:pt x="45" y="375"/>
                    <a:pt x="45" y="375"/>
                  </a:cubicBezTo>
                  <a:cubicBezTo>
                    <a:pt x="45" y="375"/>
                    <a:pt x="45" y="375"/>
                    <a:pt x="46" y="375"/>
                  </a:cubicBezTo>
                  <a:cubicBezTo>
                    <a:pt x="46" y="375"/>
                    <a:pt x="46" y="375"/>
                    <a:pt x="46" y="375"/>
                  </a:cubicBezTo>
                  <a:cubicBezTo>
                    <a:pt x="47" y="375"/>
                    <a:pt x="47" y="375"/>
                    <a:pt x="47" y="375"/>
                  </a:cubicBezTo>
                  <a:cubicBezTo>
                    <a:pt x="47" y="375"/>
                    <a:pt x="48" y="375"/>
                    <a:pt x="48" y="375"/>
                  </a:cubicBezTo>
                  <a:cubicBezTo>
                    <a:pt x="48" y="375"/>
                    <a:pt x="48" y="375"/>
                    <a:pt x="49" y="375"/>
                  </a:cubicBezTo>
                  <a:cubicBezTo>
                    <a:pt x="49" y="375"/>
                    <a:pt x="49" y="375"/>
                    <a:pt x="49" y="375"/>
                  </a:cubicBezTo>
                  <a:cubicBezTo>
                    <a:pt x="50" y="375"/>
                    <a:pt x="49" y="375"/>
                    <a:pt x="50" y="375"/>
                  </a:cubicBezTo>
                  <a:cubicBezTo>
                    <a:pt x="50" y="375"/>
                    <a:pt x="50" y="375"/>
                    <a:pt x="51" y="375"/>
                  </a:cubicBezTo>
                  <a:cubicBezTo>
                    <a:pt x="51" y="375"/>
                    <a:pt x="51" y="375"/>
                    <a:pt x="51" y="375"/>
                  </a:cubicBezTo>
                  <a:cubicBezTo>
                    <a:pt x="52" y="375"/>
                    <a:pt x="52" y="375"/>
                    <a:pt x="52" y="375"/>
                  </a:cubicBezTo>
                  <a:cubicBezTo>
                    <a:pt x="52" y="375"/>
                    <a:pt x="52" y="375"/>
                    <a:pt x="53" y="375"/>
                  </a:cubicBezTo>
                  <a:cubicBezTo>
                    <a:pt x="53" y="375"/>
                    <a:pt x="53" y="375"/>
                    <a:pt x="53" y="375"/>
                  </a:cubicBezTo>
                  <a:cubicBezTo>
                    <a:pt x="53" y="375"/>
                    <a:pt x="54" y="375"/>
                    <a:pt x="54" y="375"/>
                  </a:cubicBezTo>
                  <a:cubicBezTo>
                    <a:pt x="54" y="375"/>
                    <a:pt x="54" y="375"/>
                    <a:pt x="54" y="375"/>
                  </a:cubicBezTo>
                  <a:cubicBezTo>
                    <a:pt x="54" y="374"/>
                    <a:pt x="54" y="374"/>
                    <a:pt x="54" y="374"/>
                  </a:cubicBezTo>
                  <a:cubicBezTo>
                    <a:pt x="54" y="374"/>
                    <a:pt x="54" y="374"/>
                    <a:pt x="54" y="374"/>
                  </a:cubicBezTo>
                  <a:cubicBezTo>
                    <a:pt x="54" y="374"/>
                    <a:pt x="54" y="374"/>
                    <a:pt x="54" y="374"/>
                  </a:cubicBezTo>
                  <a:cubicBezTo>
                    <a:pt x="54" y="373"/>
                    <a:pt x="55" y="373"/>
                    <a:pt x="55" y="373"/>
                  </a:cubicBezTo>
                  <a:cubicBezTo>
                    <a:pt x="55" y="373"/>
                    <a:pt x="55" y="370"/>
                    <a:pt x="56" y="365"/>
                  </a:cubicBezTo>
                  <a:cubicBezTo>
                    <a:pt x="56" y="365"/>
                    <a:pt x="56" y="364"/>
                    <a:pt x="56" y="364"/>
                  </a:cubicBezTo>
                  <a:cubicBezTo>
                    <a:pt x="56" y="364"/>
                    <a:pt x="56" y="365"/>
                    <a:pt x="56" y="362"/>
                  </a:cubicBezTo>
                  <a:cubicBezTo>
                    <a:pt x="57" y="361"/>
                    <a:pt x="58" y="354"/>
                    <a:pt x="59" y="349"/>
                  </a:cubicBezTo>
                  <a:cubicBezTo>
                    <a:pt x="59" y="346"/>
                    <a:pt x="59" y="345"/>
                    <a:pt x="59" y="344"/>
                  </a:cubicBezTo>
                  <a:cubicBezTo>
                    <a:pt x="60" y="341"/>
                    <a:pt x="61" y="331"/>
                    <a:pt x="62" y="328"/>
                  </a:cubicBezTo>
                  <a:cubicBezTo>
                    <a:pt x="62" y="325"/>
                    <a:pt x="64" y="317"/>
                    <a:pt x="64" y="315"/>
                  </a:cubicBezTo>
                  <a:cubicBezTo>
                    <a:pt x="64" y="313"/>
                    <a:pt x="66" y="306"/>
                    <a:pt x="66" y="303"/>
                  </a:cubicBezTo>
                  <a:cubicBezTo>
                    <a:pt x="67" y="300"/>
                    <a:pt x="69" y="291"/>
                    <a:pt x="69" y="289"/>
                  </a:cubicBezTo>
                  <a:cubicBezTo>
                    <a:pt x="69" y="288"/>
                    <a:pt x="70" y="285"/>
                    <a:pt x="70" y="282"/>
                  </a:cubicBezTo>
                  <a:cubicBezTo>
                    <a:pt x="71" y="279"/>
                    <a:pt x="71" y="276"/>
                    <a:pt x="72" y="275"/>
                  </a:cubicBezTo>
                  <a:cubicBezTo>
                    <a:pt x="72" y="273"/>
                    <a:pt x="73" y="268"/>
                    <a:pt x="73" y="266"/>
                  </a:cubicBezTo>
                  <a:cubicBezTo>
                    <a:pt x="73" y="265"/>
                    <a:pt x="74" y="262"/>
                    <a:pt x="74" y="260"/>
                  </a:cubicBezTo>
                  <a:cubicBezTo>
                    <a:pt x="75" y="258"/>
                    <a:pt x="75" y="257"/>
                    <a:pt x="75" y="256"/>
                  </a:cubicBezTo>
                  <a:cubicBezTo>
                    <a:pt x="76" y="255"/>
                    <a:pt x="76" y="253"/>
                    <a:pt x="77" y="251"/>
                  </a:cubicBezTo>
                  <a:cubicBezTo>
                    <a:pt x="77" y="248"/>
                    <a:pt x="78" y="246"/>
                    <a:pt x="78" y="245"/>
                  </a:cubicBezTo>
                  <a:cubicBezTo>
                    <a:pt x="79" y="244"/>
                    <a:pt x="79" y="243"/>
                    <a:pt x="80" y="241"/>
                  </a:cubicBezTo>
                  <a:cubicBezTo>
                    <a:pt x="81" y="239"/>
                    <a:pt x="81" y="237"/>
                    <a:pt x="82" y="236"/>
                  </a:cubicBezTo>
                  <a:cubicBezTo>
                    <a:pt x="82" y="234"/>
                    <a:pt x="83" y="233"/>
                    <a:pt x="83" y="231"/>
                  </a:cubicBezTo>
                  <a:cubicBezTo>
                    <a:pt x="84" y="229"/>
                    <a:pt x="85" y="226"/>
                    <a:pt x="86" y="225"/>
                  </a:cubicBezTo>
                  <a:cubicBezTo>
                    <a:pt x="86" y="224"/>
                    <a:pt x="87" y="221"/>
                    <a:pt x="89" y="218"/>
                  </a:cubicBezTo>
                  <a:cubicBezTo>
                    <a:pt x="89" y="215"/>
                    <a:pt x="90" y="213"/>
                    <a:pt x="91" y="212"/>
                  </a:cubicBezTo>
                  <a:cubicBezTo>
                    <a:pt x="91" y="210"/>
                    <a:pt x="92" y="207"/>
                    <a:pt x="93" y="206"/>
                  </a:cubicBezTo>
                  <a:cubicBezTo>
                    <a:pt x="93" y="205"/>
                    <a:pt x="93" y="204"/>
                    <a:pt x="93" y="203"/>
                  </a:cubicBezTo>
                  <a:cubicBezTo>
                    <a:pt x="94" y="203"/>
                    <a:pt x="94" y="203"/>
                    <a:pt x="94" y="202"/>
                  </a:cubicBezTo>
                  <a:cubicBezTo>
                    <a:pt x="94" y="202"/>
                    <a:pt x="95" y="202"/>
                    <a:pt x="95" y="202"/>
                  </a:cubicBezTo>
                  <a:cubicBezTo>
                    <a:pt x="95" y="203"/>
                    <a:pt x="95" y="203"/>
                    <a:pt x="95" y="203"/>
                  </a:cubicBezTo>
                  <a:cubicBezTo>
                    <a:pt x="95" y="204"/>
                    <a:pt x="95" y="205"/>
                    <a:pt x="95" y="205"/>
                  </a:cubicBezTo>
                  <a:cubicBezTo>
                    <a:pt x="95" y="206"/>
                    <a:pt x="95" y="207"/>
                    <a:pt x="96" y="208"/>
                  </a:cubicBezTo>
                  <a:cubicBezTo>
                    <a:pt x="96" y="208"/>
                    <a:pt x="96" y="210"/>
                    <a:pt x="96" y="211"/>
                  </a:cubicBezTo>
                  <a:cubicBezTo>
                    <a:pt x="96" y="212"/>
                    <a:pt x="96" y="213"/>
                    <a:pt x="96" y="214"/>
                  </a:cubicBezTo>
                  <a:cubicBezTo>
                    <a:pt x="96" y="214"/>
                    <a:pt x="96" y="215"/>
                    <a:pt x="96" y="215"/>
                  </a:cubicBezTo>
                  <a:cubicBezTo>
                    <a:pt x="96" y="216"/>
                    <a:pt x="97" y="216"/>
                    <a:pt x="97" y="217"/>
                  </a:cubicBezTo>
                  <a:cubicBezTo>
                    <a:pt x="97" y="218"/>
                    <a:pt x="98" y="220"/>
                    <a:pt x="98" y="221"/>
                  </a:cubicBezTo>
                  <a:cubicBezTo>
                    <a:pt x="98" y="222"/>
                    <a:pt x="99" y="224"/>
                    <a:pt x="99" y="225"/>
                  </a:cubicBezTo>
                  <a:cubicBezTo>
                    <a:pt x="99" y="227"/>
                    <a:pt x="99" y="228"/>
                    <a:pt x="99" y="229"/>
                  </a:cubicBezTo>
                  <a:cubicBezTo>
                    <a:pt x="99" y="231"/>
                    <a:pt x="100" y="235"/>
                    <a:pt x="100" y="237"/>
                  </a:cubicBezTo>
                  <a:cubicBezTo>
                    <a:pt x="100" y="239"/>
                    <a:pt x="101" y="240"/>
                    <a:pt x="100" y="241"/>
                  </a:cubicBezTo>
                  <a:cubicBezTo>
                    <a:pt x="100" y="242"/>
                    <a:pt x="101" y="245"/>
                    <a:pt x="101" y="247"/>
                  </a:cubicBezTo>
                  <a:cubicBezTo>
                    <a:pt x="101" y="249"/>
                    <a:pt x="101" y="250"/>
                    <a:pt x="101" y="251"/>
                  </a:cubicBezTo>
                  <a:cubicBezTo>
                    <a:pt x="101" y="252"/>
                    <a:pt x="101" y="253"/>
                    <a:pt x="101" y="254"/>
                  </a:cubicBezTo>
                  <a:cubicBezTo>
                    <a:pt x="101" y="255"/>
                    <a:pt x="101" y="256"/>
                    <a:pt x="101" y="258"/>
                  </a:cubicBezTo>
                  <a:cubicBezTo>
                    <a:pt x="101" y="260"/>
                    <a:pt x="102" y="262"/>
                    <a:pt x="102" y="264"/>
                  </a:cubicBezTo>
                  <a:cubicBezTo>
                    <a:pt x="102" y="265"/>
                    <a:pt x="102" y="268"/>
                    <a:pt x="102" y="270"/>
                  </a:cubicBezTo>
                  <a:cubicBezTo>
                    <a:pt x="102" y="272"/>
                    <a:pt x="102" y="275"/>
                    <a:pt x="102" y="276"/>
                  </a:cubicBezTo>
                  <a:cubicBezTo>
                    <a:pt x="102" y="277"/>
                    <a:pt x="103" y="278"/>
                    <a:pt x="103" y="279"/>
                  </a:cubicBezTo>
                  <a:cubicBezTo>
                    <a:pt x="103" y="280"/>
                    <a:pt x="103" y="281"/>
                    <a:pt x="103" y="282"/>
                  </a:cubicBezTo>
                  <a:cubicBezTo>
                    <a:pt x="103" y="284"/>
                    <a:pt x="103" y="285"/>
                    <a:pt x="103" y="286"/>
                  </a:cubicBezTo>
                  <a:cubicBezTo>
                    <a:pt x="103" y="287"/>
                    <a:pt x="103" y="289"/>
                    <a:pt x="103" y="291"/>
                  </a:cubicBezTo>
                  <a:cubicBezTo>
                    <a:pt x="102" y="292"/>
                    <a:pt x="102" y="296"/>
                    <a:pt x="102" y="298"/>
                  </a:cubicBezTo>
                  <a:cubicBezTo>
                    <a:pt x="102" y="299"/>
                    <a:pt x="102" y="305"/>
                    <a:pt x="102" y="308"/>
                  </a:cubicBezTo>
                  <a:cubicBezTo>
                    <a:pt x="102" y="310"/>
                    <a:pt x="102" y="320"/>
                    <a:pt x="102" y="321"/>
                  </a:cubicBezTo>
                  <a:cubicBezTo>
                    <a:pt x="102" y="322"/>
                    <a:pt x="102" y="325"/>
                    <a:pt x="102" y="326"/>
                  </a:cubicBezTo>
                  <a:cubicBezTo>
                    <a:pt x="102" y="327"/>
                    <a:pt x="102" y="331"/>
                    <a:pt x="102" y="334"/>
                  </a:cubicBezTo>
                  <a:cubicBezTo>
                    <a:pt x="102" y="337"/>
                    <a:pt x="102" y="344"/>
                    <a:pt x="102" y="347"/>
                  </a:cubicBezTo>
                  <a:cubicBezTo>
                    <a:pt x="102" y="348"/>
                    <a:pt x="102" y="350"/>
                    <a:pt x="102" y="351"/>
                  </a:cubicBezTo>
                  <a:cubicBezTo>
                    <a:pt x="102" y="353"/>
                    <a:pt x="102" y="355"/>
                    <a:pt x="102" y="355"/>
                  </a:cubicBezTo>
                  <a:cubicBezTo>
                    <a:pt x="102" y="356"/>
                    <a:pt x="100" y="359"/>
                    <a:pt x="99" y="362"/>
                  </a:cubicBezTo>
                  <a:cubicBezTo>
                    <a:pt x="98" y="365"/>
                    <a:pt x="99" y="366"/>
                    <a:pt x="99" y="368"/>
                  </a:cubicBezTo>
                  <a:cubicBezTo>
                    <a:pt x="100" y="371"/>
                    <a:pt x="101" y="373"/>
                    <a:pt x="101" y="374"/>
                  </a:cubicBezTo>
                  <a:cubicBezTo>
                    <a:pt x="101" y="376"/>
                    <a:pt x="101" y="376"/>
                    <a:pt x="101" y="376"/>
                  </a:cubicBezTo>
                  <a:cubicBezTo>
                    <a:pt x="102" y="376"/>
                    <a:pt x="102" y="376"/>
                    <a:pt x="102" y="377"/>
                  </a:cubicBezTo>
                  <a:cubicBezTo>
                    <a:pt x="102" y="377"/>
                    <a:pt x="102" y="378"/>
                    <a:pt x="102" y="378"/>
                  </a:cubicBezTo>
                  <a:cubicBezTo>
                    <a:pt x="102" y="379"/>
                    <a:pt x="102" y="379"/>
                    <a:pt x="102" y="379"/>
                  </a:cubicBezTo>
                  <a:cubicBezTo>
                    <a:pt x="102" y="379"/>
                    <a:pt x="102" y="379"/>
                    <a:pt x="102" y="379"/>
                  </a:cubicBezTo>
                  <a:cubicBezTo>
                    <a:pt x="102" y="379"/>
                    <a:pt x="102" y="379"/>
                    <a:pt x="102" y="379"/>
                  </a:cubicBezTo>
                  <a:cubicBezTo>
                    <a:pt x="102" y="379"/>
                    <a:pt x="102" y="379"/>
                    <a:pt x="102" y="379"/>
                  </a:cubicBezTo>
                  <a:cubicBezTo>
                    <a:pt x="103" y="379"/>
                    <a:pt x="103" y="379"/>
                    <a:pt x="103" y="379"/>
                  </a:cubicBezTo>
                  <a:cubicBezTo>
                    <a:pt x="103" y="379"/>
                    <a:pt x="103" y="380"/>
                    <a:pt x="103" y="380"/>
                  </a:cubicBezTo>
                  <a:cubicBezTo>
                    <a:pt x="103" y="380"/>
                    <a:pt x="103" y="380"/>
                    <a:pt x="103" y="380"/>
                  </a:cubicBezTo>
                  <a:cubicBezTo>
                    <a:pt x="103" y="381"/>
                    <a:pt x="103" y="381"/>
                    <a:pt x="103" y="381"/>
                  </a:cubicBezTo>
                  <a:cubicBezTo>
                    <a:pt x="103" y="381"/>
                    <a:pt x="103" y="381"/>
                    <a:pt x="103" y="381"/>
                  </a:cubicBezTo>
                  <a:cubicBezTo>
                    <a:pt x="103" y="381"/>
                    <a:pt x="103" y="381"/>
                    <a:pt x="103" y="381"/>
                  </a:cubicBezTo>
                  <a:cubicBezTo>
                    <a:pt x="103" y="381"/>
                    <a:pt x="103" y="381"/>
                    <a:pt x="103" y="381"/>
                  </a:cubicBezTo>
                  <a:cubicBezTo>
                    <a:pt x="103" y="381"/>
                    <a:pt x="103" y="381"/>
                    <a:pt x="103" y="381"/>
                  </a:cubicBezTo>
                  <a:cubicBezTo>
                    <a:pt x="103" y="381"/>
                    <a:pt x="103" y="381"/>
                    <a:pt x="103" y="381"/>
                  </a:cubicBezTo>
                  <a:cubicBezTo>
                    <a:pt x="104" y="381"/>
                    <a:pt x="104" y="381"/>
                    <a:pt x="104" y="381"/>
                  </a:cubicBezTo>
                  <a:cubicBezTo>
                    <a:pt x="104" y="381"/>
                    <a:pt x="105" y="381"/>
                    <a:pt x="106" y="381"/>
                  </a:cubicBezTo>
                  <a:cubicBezTo>
                    <a:pt x="107" y="381"/>
                    <a:pt x="106" y="381"/>
                    <a:pt x="107" y="381"/>
                  </a:cubicBezTo>
                  <a:cubicBezTo>
                    <a:pt x="107" y="381"/>
                    <a:pt x="108" y="381"/>
                    <a:pt x="109" y="381"/>
                  </a:cubicBezTo>
                  <a:cubicBezTo>
                    <a:pt x="109" y="381"/>
                    <a:pt x="109" y="381"/>
                    <a:pt x="109" y="381"/>
                  </a:cubicBezTo>
                  <a:cubicBezTo>
                    <a:pt x="109" y="381"/>
                    <a:pt x="109" y="381"/>
                    <a:pt x="109" y="381"/>
                  </a:cubicBezTo>
                  <a:cubicBezTo>
                    <a:pt x="109" y="381"/>
                    <a:pt x="109" y="381"/>
                    <a:pt x="110" y="381"/>
                  </a:cubicBezTo>
                  <a:cubicBezTo>
                    <a:pt x="110" y="381"/>
                    <a:pt x="110" y="381"/>
                    <a:pt x="111" y="381"/>
                  </a:cubicBezTo>
                  <a:cubicBezTo>
                    <a:pt x="111" y="381"/>
                    <a:pt x="111" y="381"/>
                    <a:pt x="111" y="381"/>
                  </a:cubicBezTo>
                  <a:cubicBezTo>
                    <a:pt x="111" y="381"/>
                    <a:pt x="111" y="381"/>
                    <a:pt x="111" y="381"/>
                  </a:cubicBezTo>
                  <a:cubicBezTo>
                    <a:pt x="111" y="381"/>
                    <a:pt x="111" y="381"/>
                    <a:pt x="111" y="381"/>
                  </a:cubicBezTo>
                  <a:cubicBezTo>
                    <a:pt x="111" y="381"/>
                    <a:pt x="111" y="381"/>
                    <a:pt x="111" y="381"/>
                  </a:cubicBezTo>
                  <a:cubicBezTo>
                    <a:pt x="111" y="381"/>
                    <a:pt x="111" y="381"/>
                    <a:pt x="111" y="381"/>
                  </a:cubicBezTo>
                  <a:cubicBezTo>
                    <a:pt x="111" y="381"/>
                    <a:pt x="111" y="381"/>
                    <a:pt x="111" y="381"/>
                  </a:cubicBezTo>
                  <a:cubicBezTo>
                    <a:pt x="111" y="381"/>
                    <a:pt x="111" y="381"/>
                    <a:pt x="112" y="381"/>
                  </a:cubicBezTo>
                  <a:cubicBezTo>
                    <a:pt x="112" y="381"/>
                    <a:pt x="112" y="381"/>
                    <a:pt x="112" y="381"/>
                  </a:cubicBezTo>
                  <a:cubicBezTo>
                    <a:pt x="113" y="381"/>
                    <a:pt x="114" y="381"/>
                    <a:pt x="115" y="381"/>
                  </a:cubicBezTo>
                  <a:cubicBezTo>
                    <a:pt x="115" y="381"/>
                    <a:pt x="117" y="381"/>
                    <a:pt x="117" y="381"/>
                  </a:cubicBezTo>
                  <a:cubicBezTo>
                    <a:pt x="117" y="381"/>
                    <a:pt x="119" y="380"/>
                    <a:pt x="120" y="380"/>
                  </a:cubicBezTo>
                  <a:cubicBezTo>
                    <a:pt x="120" y="380"/>
                    <a:pt x="121" y="379"/>
                    <a:pt x="122" y="378"/>
                  </a:cubicBezTo>
                  <a:cubicBezTo>
                    <a:pt x="122" y="378"/>
                    <a:pt x="122" y="377"/>
                    <a:pt x="122" y="377"/>
                  </a:cubicBezTo>
                  <a:cubicBezTo>
                    <a:pt x="122" y="377"/>
                    <a:pt x="122" y="376"/>
                    <a:pt x="122" y="376"/>
                  </a:cubicBezTo>
                  <a:cubicBezTo>
                    <a:pt x="122" y="376"/>
                    <a:pt x="122" y="376"/>
                    <a:pt x="122" y="376"/>
                  </a:cubicBezTo>
                  <a:cubicBezTo>
                    <a:pt x="123" y="376"/>
                    <a:pt x="123" y="376"/>
                    <a:pt x="123" y="376"/>
                  </a:cubicBezTo>
                  <a:cubicBezTo>
                    <a:pt x="123" y="376"/>
                    <a:pt x="123" y="376"/>
                    <a:pt x="123" y="376"/>
                  </a:cubicBezTo>
                  <a:cubicBezTo>
                    <a:pt x="124" y="376"/>
                    <a:pt x="124" y="376"/>
                    <a:pt x="124" y="376"/>
                  </a:cubicBezTo>
                  <a:cubicBezTo>
                    <a:pt x="124" y="376"/>
                    <a:pt x="124" y="376"/>
                    <a:pt x="124" y="376"/>
                  </a:cubicBezTo>
                  <a:cubicBezTo>
                    <a:pt x="124" y="376"/>
                    <a:pt x="124" y="376"/>
                    <a:pt x="124" y="376"/>
                  </a:cubicBezTo>
                  <a:cubicBezTo>
                    <a:pt x="124" y="376"/>
                    <a:pt x="124" y="376"/>
                    <a:pt x="124" y="376"/>
                  </a:cubicBezTo>
                  <a:cubicBezTo>
                    <a:pt x="124" y="376"/>
                    <a:pt x="125" y="376"/>
                    <a:pt x="125" y="376"/>
                  </a:cubicBezTo>
                  <a:cubicBezTo>
                    <a:pt x="125" y="376"/>
                    <a:pt x="125" y="376"/>
                    <a:pt x="126" y="376"/>
                  </a:cubicBezTo>
                  <a:cubicBezTo>
                    <a:pt x="126" y="376"/>
                    <a:pt x="126" y="376"/>
                    <a:pt x="126" y="376"/>
                  </a:cubicBezTo>
                  <a:cubicBezTo>
                    <a:pt x="126" y="376"/>
                    <a:pt x="126" y="376"/>
                    <a:pt x="127" y="376"/>
                  </a:cubicBezTo>
                  <a:cubicBezTo>
                    <a:pt x="127" y="376"/>
                    <a:pt x="127" y="376"/>
                    <a:pt x="127" y="376"/>
                  </a:cubicBezTo>
                  <a:cubicBezTo>
                    <a:pt x="127" y="376"/>
                    <a:pt x="128" y="376"/>
                    <a:pt x="128" y="376"/>
                  </a:cubicBezTo>
                  <a:cubicBezTo>
                    <a:pt x="128" y="376"/>
                    <a:pt x="128" y="376"/>
                    <a:pt x="128" y="376"/>
                  </a:cubicBezTo>
                  <a:cubicBezTo>
                    <a:pt x="128" y="376"/>
                    <a:pt x="128" y="376"/>
                    <a:pt x="129" y="376"/>
                  </a:cubicBezTo>
                  <a:cubicBezTo>
                    <a:pt x="129" y="376"/>
                    <a:pt x="129" y="376"/>
                    <a:pt x="129" y="376"/>
                  </a:cubicBezTo>
                  <a:cubicBezTo>
                    <a:pt x="129" y="376"/>
                    <a:pt x="129" y="376"/>
                    <a:pt x="129" y="376"/>
                  </a:cubicBezTo>
                  <a:cubicBezTo>
                    <a:pt x="129" y="376"/>
                    <a:pt x="129" y="376"/>
                    <a:pt x="129" y="376"/>
                  </a:cubicBezTo>
                  <a:cubicBezTo>
                    <a:pt x="129" y="376"/>
                    <a:pt x="129" y="376"/>
                    <a:pt x="129" y="376"/>
                  </a:cubicBezTo>
                  <a:cubicBezTo>
                    <a:pt x="129" y="376"/>
                    <a:pt x="129" y="375"/>
                    <a:pt x="129" y="375"/>
                  </a:cubicBezTo>
                  <a:cubicBezTo>
                    <a:pt x="129" y="375"/>
                    <a:pt x="129" y="372"/>
                    <a:pt x="130" y="369"/>
                  </a:cubicBezTo>
                  <a:cubicBezTo>
                    <a:pt x="130" y="368"/>
                    <a:pt x="130" y="365"/>
                    <a:pt x="130" y="364"/>
                  </a:cubicBezTo>
                  <a:cubicBezTo>
                    <a:pt x="130" y="364"/>
                    <a:pt x="130" y="359"/>
                    <a:pt x="130" y="359"/>
                  </a:cubicBezTo>
                  <a:cubicBezTo>
                    <a:pt x="130" y="358"/>
                    <a:pt x="130" y="359"/>
                    <a:pt x="131" y="355"/>
                  </a:cubicBezTo>
                  <a:cubicBezTo>
                    <a:pt x="131" y="354"/>
                    <a:pt x="131" y="349"/>
                    <a:pt x="132" y="345"/>
                  </a:cubicBezTo>
                  <a:cubicBezTo>
                    <a:pt x="132" y="341"/>
                    <a:pt x="132" y="338"/>
                    <a:pt x="132" y="337"/>
                  </a:cubicBezTo>
                  <a:cubicBezTo>
                    <a:pt x="133" y="334"/>
                    <a:pt x="133" y="326"/>
                    <a:pt x="133" y="322"/>
                  </a:cubicBezTo>
                  <a:cubicBezTo>
                    <a:pt x="133" y="320"/>
                    <a:pt x="133" y="315"/>
                    <a:pt x="133" y="310"/>
                  </a:cubicBezTo>
                  <a:cubicBezTo>
                    <a:pt x="133" y="306"/>
                    <a:pt x="133" y="302"/>
                    <a:pt x="132" y="300"/>
                  </a:cubicBezTo>
                  <a:cubicBezTo>
                    <a:pt x="132" y="298"/>
                    <a:pt x="132" y="295"/>
                    <a:pt x="132" y="291"/>
                  </a:cubicBezTo>
                  <a:cubicBezTo>
                    <a:pt x="132" y="289"/>
                    <a:pt x="132" y="286"/>
                    <a:pt x="132" y="284"/>
                  </a:cubicBezTo>
                  <a:cubicBezTo>
                    <a:pt x="132" y="281"/>
                    <a:pt x="132" y="277"/>
                    <a:pt x="132" y="274"/>
                  </a:cubicBezTo>
                  <a:cubicBezTo>
                    <a:pt x="132" y="273"/>
                    <a:pt x="132" y="271"/>
                    <a:pt x="132" y="268"/>
                  </a:cubicBezTo>
                  <a:cubicBezTo>
                    <a:pt x="133" y="265"/>
                    <a:pt x="133" y="262"/>
                    <a:pt x="133" y="259"/>
                  </a:cubicBezTo>
                  <a:cubicBezTo>
                    <a:pt x="133" y="255"/>
                    <a:pt x="133" y="255"/>
                    <a:pt x="133" y="252"/>
                  </a:cubicBezTo>
                  <a:cubicBezTo>
                    <a:pt x="133" y="250"/>
                    <a:pt x="133" y="242"/>
                    <a:pt x="134" y="238"/>
                  </a:cubicBezTo>
                  <a:cubicBezTo>
                    <a:pt x="134" y="234"/>
                    <a:pt x="134" y="231"/>
                    <a:pt x="134" y="228"/>
                  </a:cubicBezTo>
                  <a:cubicBezTo>
                    <a:pt x="135" y="225"/>
                    <a:pt x="135" y="217"/>
                    <a:pt x="136" y="214"/>
                  </a:cubicBezTo>
                  <a:cubicBezTo>
                    <a:pt x="136" y="212"/>
                    <a:pt x="136" y="210"/>
                    <a:pt x="136" y="207"/>
                  </a:cubicBezTo>
                  <a:cubicBezTo>
                    <a:pt x="136" y="206"/>
                    <a:pt x="136" y="204"/>
                    <a:pt x="136" y="202"/>
                  </a:cubicBezTo>
                  <a:cubicBezTo>
                    <a:pt x="137" y="201"/>
                    <a:pt x="137" y="199"/>
                    <a:pt x="137" y="198"/>
                  </a:cubicBezTo>
                  <a:cubicBezTo>
                    <a:pt x="137" y="196"/>
                    <a:pt x="137" y="194"/>
                    <a:pt x="137" y="193"/>
                  </a:cubicBezTo>
                  <a:cubicBezTo>
                    <a:pt x="137" y="191"/>
                    <a:pt x="136" y="188"/>
                    <a:pt x="136" y="187"/>
                  </a:cubicBezTo>
                  <a:cubicBezTo>
                    <a:pt x="136" y="187"/>
                    <a:pt x="136" y="187"/>
                    <a:pt x="136" y="186"/>
                  </a:cubicBezTo>
                  <a:cubicBezTo>
                    <a:pt x="137" y="186"/>
                    <a:pt x="137" y="185"/>
                    <a:pt x="136" y="184"/>
                  </a:cubicBezTo>
                  <a:cubicBezTo>
                    <a:pt x="136" y="183"/>
                    <a:pt x="136" y="182"/>
                    <a:pt x="136" y="181"/>
                  </a:cubicBezTo>
                  <a:cubicBezTo>
                    <a:pt x="136" y="181"/>
                    <a:pt x="136" y="179"/>
                    <a:pt x="135" y="177"/>
                  </a:cubicBezTo>
                  <a:cubicBezTo>
                    <a:pt x="135" y="175"/>
                    <a:pt x="135" y="174"/>
                    <a:pt x="135" y="174"/>
                  </a:cubicBezTo>
                  <a:cubicBezTo>
                    <a:pt x="135" y="173"/>
                    <a:pt x="134" y="172"/>
                    <a:pt x="134" y="171"/>
                  </a:cubicBezTo>
                  <a:cubicBezTo>
                    <a:pt x="134" y="171"/>
                    <a:pt x="134" y="170"/>
                    <a:pt x="134" y="170"/>
                  </a:cubicBezTo>
                  <a:cubicBezTo>
                    <a:pt x="134" y="169"/>
                    <a:pt x="134" y="170"/>
                    <a:pt x="135" y="170"/>
                  </a:cubicBezTo>
                  <a:cubicBezTo>
                    <a:pt x="136" y="170"/>
                    <a:pt x="137" y="170"/>
                    <a:pt x="138" y="170"/>
                  </a:cubicBezTo>
                  <a:cubicBezTo>
                    <a:pt x="138" y="171"/>
                    <a:pt x="139" y="171"/>
                    <a:pt x="139" y="171"/>
                  </a:cubicBezTo>
                  <a:cubicBezTo>
                    <a:pt x="139" y="171"/>
                    <a:pt x="138" y="173"/>
                    <a:pt x="138" y="173"/>
                  </a:cubicBezTo>
                  <a:cubicBezTo>
                    <a:pt x="138" y="174"/>
                    <a:pt x="138" y="175"/>
                    <a:pt x="138" y="174"/>
                  </a:cubicBezTo>
                  <a:cubicBezTo>
                    <a:pt x="138" y="174"/>
                    <a:pt x="138" y="173"/>
                    <a:pt x="139" y="173"/>
                  </a:cubicBezTo>
                  <a:cubicBezTo>
                    <a:pt x="140" y="172"/>
                    <a:pt x="142" y="171"/>
                    <a:pt x="142" y="171"/>
                  </a:cubicBezTo>
                  <a:cubicBezTo>
                    <a:pt x="142" y="171"/>
                    <a:pt x="143" y="170"/>
                    <a:pt x="143" y="170"/>
                  </a:cubicBezTo>
                  <a:cubicBezTo>
                    <a:pt x="144" y="170"/>
                    <a:pt x="145" y="170"/>
                    <a:pt x="145" y="170"/>
                  </a:cubicBezTo>
                  <a:cubicBezTo>
                    <a:pt x="146" y="170"/>
                    <a:pt x="146" y="170"/>
                    <a:pt x="146" y="170"/>
                  </a:cubicBezTo>
                  <a:cubicBezTo>
                    <a:pt x="146" y="171"/>
                    <a:pt x="146" y="171"/>
                    <a:pt x="145" y="171"/>
                  </a:cubicBezTo>
                  <a:cubicBezTo>
                    <a:pt x="145" y="172"/>
                    <a:pt x="145" y="172"/>
                    <a:pt x="146" y="172"/>
                  </a:cubicBezTo>
                  <a:cubicBezTo>
                    <a:pt x="146" y="172"/>
                    <a:pt x="147" y="172"/>
                    <a:pt x="148" y="172"/>
                  </a:cubicBezTo>
                  <a:cubicBezTo>
                    <a:pt x="148" y="171"/>
                    <a:pt x="149" y="171"/>
                    <a:pt x="149" y="171"/>
                  </a:cubicBezTo>
                  <a:cubicBezTo>
                    <a:pt x="150" y="170"/>
                    <a:pt x="150" y="168"/>
                    <a:pt x="150" y="167"/>
                  </a:cubicBezTo>
                  <a:cubicBezTo>
                    <a:pt x="151" y="165"/>
                    <a:pt x="151" y="166"/>
                    <a:pt x="151" y="165"/>
                  </a:cubicBezTo>
                  <a:cubicBezTo>
                    <a:pt x="151" y="165"/>
                    <a:pt x="152" y="164"/>
                    <a:pt x="152" y="164"/>
                  </a:cubicBezTo>
                  <a:cubicBezTo>
                    <a:pt x="152" y="164"/>
                    <a:pt x="153" y="163"/>
                    <a:pt x="153" y="162"/>
                  </a:cubicBezTo>
                  <a:cubicBezTo>
                    <a:pt x="153" y="162"/>
                    <a:pt x="153" y="161"/>
                    <a:pt x="153" y="160"/>
                  </a:cubicBezTo>
                  <a:cubicBezTo>
                    <a:pt x="154" y="159"/>
                    <a:pt x="155" y="158"/>
                    <a:pt x="155" y="157"/>
                  </a:cubicBezTo>
                  <a:cubicBezTo>
                    <a:pt x="155" y="157"/>
                    <a:pt x="155" y="157"/>
                    <a:pt x="156" y="156"/>
                  </a:cubicBezTo>
                  <a:cubicBezTo>
                    <a:pt x="157" y="156"/>
                    <a:pt x="157" y="155"/>
                    <a:pt x="158" y="155"/>
                  </a:cubicBezTo>
                  <a:cubicBezTo>
                    <a:pt x="158" y="154"/>
                    <a:pt x="157" y="154"/>
                    <a:pt x="157" y="153"/>
                  </a:cubicBezTo>
                  <a:cubicBezTo>
                    <a:pt x="157" y="153"/>
                    <a:pt x="157" y="153"/>
                    <a:pt x="157" y="153"/>
                  </a:cubicBezTo>
                  <a:cubicBezTo>
                    <a:pt x="157" y="153"/>
                    <a:pt x="157" y="152"/>
                    <a:pt x="157" y="152"/>
                  </a:cubicBezTo>
                  <a:cubicBezTo>
                    <a:pt x="158" y="151"/>
                    <a:pt x="158" y="149"/>
                    <a:pt x="158" y="148"/>
                  </a:cubicBezTo>
                  <a:cubicBezTo>
                    <a:pt x="159" y="148"/>
                    <a:pt x="159" y="148"/>
                    <a:pt x="159" y="148"/>
                  </a:cubicBezTo>
                  <a:cubicBezTo>
                    <a:pt x="159" y="147"/>
                    <a:pt x="159" y="147"/>
                    <a:pt x="159" y="146"/>
                  </a:cubicBezTo>
                  <a:cubicBezTo>
                    <a:pt x="159" y="146"/>
                    <a:pt x="160" y="145"/>
                    <a:pt x="160" y="144"/>
                  </a:cubicBezTo>
                  <a:cubicBezTo>
                    <a:pt x="160" y="143"/>
                    <a:pt x="161" y="142"/>
                    <a:pt x="161" y="141"/>
                  </a:cubicBezTo>
                  <a:cubicBezTo>
                    <a:pt x="162" y="139"/>
                    <a:pt x="163" y="137"/>
                    <a:pt x="163" y="136"/>
                  </a:cubicBezTo>
                  <a:cubicBezTo>
                    <a:pt x="163" y="136"/>
                    <a:pt x="164" y="134"/>
                    <a:pt x="164" y="132"/>
                  </a:cubicBezTo>
                  <a:cubicBezTo>
                    <a:pt x="165" y="129"/>
                    <a:pt x="165" y="128"/>
                    <a:pt x="166" y="127"/>
                  </a:cubicBezTo>
                  <a:cubicBezTo>
                    <a:pt x="166" y="126"/>
                    <a:pt x="166" y="124"/>
                    <a:pt x="167" y="123"/>
                  </a:cubicBezTo>
                  <a:cubicBezTo>
                    <a:pt x="167" y="122"/>
                    <a:pt x="167" y="120"/>
                    <a:pt x="167" y="119"/>
                  </a:cubicBezTo>
                  <a:cubicBezTo>
                    <a:pt x="167" y="118"/>
                    <a:pt x="168" y="118"/>
                    <a:pt x="167" y="116"/>
                  </a:cubicBezTo>
                  <a:close/>
                  <a:moveTo>
                    <a:pt x="50" y="167"/>
                  </a:moveTo>
                  <a:cubicBezTo>
                    <a:pt x="46" y="172"/>
                    <a:pt x="46" y="173"/>
                    <a:pt x="46" y="174"/>
                  </a:cubicBezTo>
                  <a:cubicBezTo>
                    <a:pt x="46" y="175"/>
                    <a:pt x="46" y="176"/>
                    <a:pt x="46" y="176"/>
                  </a:cubicBezTo>
                  <a:cubicBezTo>
                    <a:pt x="46" y="176"/>
                    <a:pt x="47" y="176"/>
                    <a:pt x="48" y="176"/>
                  </a:cubicBezTo>
                  <a:cubicBezTo>
                    <a:pt x="50" y="176"/>
                    <a:pt x="51" y="177"/>
                    <a:pt x="51" y="177"/>
                  </a:cubicBezTo>
                  <a:cubicBezTo>
                    <a:pt x="51" y="177"/>
                    <a:pt x="50" y="178"/>
                    <a:pt x="49" y="178"/>
                  </a:cubicBezTo>
                  <a:cubicBezTo>
                    <a:pt x="47" y="177"/>
                    <a:pt x="46" y="176"/>
                    <a:pt x="44" y="175"/>
                  </a:cubicBezTo>
                  <a:cubicBezTo>
                    <a:pt x="42" y="174"/>
                    <a:pt x="41" y="174"/>
                    <a:pt x="41" y="174"/>
                  </a:cubicBezTo>
                  <a:cubicBezTo>
                    <a:pt x="39" y="173"/>
                    <a:pt x="39" y="173"/>
                    <a:pt x="39" y="173"/>
                  </a:cubicBezTo>
                  <a:cubicBezTo>
                    <a:pt x="39" y="173"/>
                    <a:pt x="40" y="171"/>
                    <a:pt x="42" y="169"/>
                  </a:cubicBezTo>
                  <a:cubicBezTo>
                    <a:pt x="44" y="166"/>
                    <a:pt x="43" y="168"/>
                    <a:pt x="44" y="165"/>
                  </a:cubicBezTo>
                  <a:cubicBezTo>
                    <a:pt x="45" y="163"/>
                    <a:pt x="45" y="163"/>
                    <a:pt x="47" y="162"/>
                  </a:cubicBezTo>
                  <a:cubicBezTo>
                    <a:pt x="48" y="161"/>
                    <a:pt x="52" y="160"/>
                    <a:pt x="52" y="160"/>
                  </a:cubicBezTo>
                  <a:cubicBezTo>
                    <a:pt x="54" y="159"/>
                    <a:pt x="54" y="159"/>
                    <a:pt x="54" y="159"/>
                  </a:cubicBezTo>
                  <a:cubicBezTo>
                    <a:pt x="54" y="159"/>
                    <a:pt x="55" y="160"/>
                    <a:pt x="57" y="161"/>
                  </a:cubicBezTo>
                  <a:cubicBezTo>
                    <a:pt x="54" y="162"/>
                    <a:pt x="53" y="163"/>
                    <a:pt x="50" y="167"/>
                  </a:cubicBezTo>
                  <a:close/>
                  <a:moveTo>
                    <a:pt x="58" y="160"/>
                  </a:moveTo>
                  <a:cubicBezTo>
                    <a:pt x="58" y="161"/>
                    <a:pt x="58" y="161"/>
                    <a:pt x="57" y="161"/>
                  </a:cubicBezTo>
                  <a:cubicBezTo>
                    <a:pt x="57" y="161"/>
                    <a:pt x="56" y="160"/>
                    <a:pt x="56" y="160"/>
                  </a:cubicBezTo>
                  <a:cubicBezTo>
                    <a:pt x="55" y="160"/>
                    <a:pt x="55" y="160"/>
                    <a:pt x="55" y="159"/>
                  </a:cubicBezTo>
                  <a:cubicBezTo>
                    <a:pt x="54" y="159"/>
                    <a:pt x="54" y="159"/>
                    <a:pt x="53" y="159"/>
                  </a:cubicBezTo>
                  <a:cubicBezTo>
                    <a:pt x="53" y="159"/>
                    <a:pt x="53" y="159"/>
                    <a:pt x="52" y="159"/>
                  </a:cubicBezTo>
                  <a:cubicBezTo>
                    <a:pt x="52" y="160"/>
                    <a:pt x="52" y="160"/>
                    <a:pt x="51" y="159"/>
                  </a:cubicBezTo>
                  <a:cubicBezTo>
                    <a:pt x="51" y="159"/>
                    <a:pt x="50" y="159"/>
                    <a:pt x="49" y="158"/>
                  </a:cubicBezTo>
                  <a:cubicBezTo>
                    <a:pt x="49" y="158"/>
                    <a:pt x="48" y="158"/>
                    <a:pt x="48" y="158"/>
                  </a:cubicBezTo>
                  <a:cubicBezTo>
                    <a:pt x="46" y="158"/>
                    <a:pt x="47" y="157"/>
                    <a:pt x="46" y="157"/>
                  </a:cubicBezTo>
                  <a:cubicBezTo>
                    <a:pt x="46" y="156"/>
                    <a:pt x="45" y="154"/>
                    <a:pt x="45" y="153"/>
                  </a:cubicBezTo>
                  <a:cubicBezTo>
                    <a:pt x="44" y="152"/>
                    <a:pt x="44" y="151"/>
                    <a:pt x="44" y="150"/>
                  </a:cubicBezTo>
                  <a:cubicBezTo>
                    <a:pt x="43" y="149"/>
                    <a:pt x="42" y="148"/>
                    <a:pt x="42" y="148"/>
                  </a:cubicBezTo>
                  <a:cubicBezTo>
                    <a:pt x="41" y="147"/>
                    <a:pt x="40" y="145"/>
                    <a:pt x="40" y="145"/>
                  </a:cubicBezTo>
                  <a:cubicBezTo>
                    <a:pt x="40" y="145"/>
                    <a:pt x="40" y="144"/>
                    <a:pt x="40" y="144"/>
                  </a:cubicBezTo>
                  <a:cubicBezTo>
                    <a:pt x="39" y="144"/>
                    <a:pt x="38" y="142"/>
                    <a:pt x="38" y="142"/>
                  </a:cubicBezTo>
                  <a:cubicBezTo>
                    <a:pt x="38" y="142"/>
                    <a:pt x="38" y="142"/>
                    <a:pt x="38" y="141"/>
                  </a:cubicBezTo>
                  <a:cubicBezTo>
                    <a:pt x="38" y="141"/>
                    <a:pt x="38" y="141"/>
                    <a:pt x="38" y="140"/>
                  </a:cubicBezTo>
                  <a:cubicBezTo>
                    <a:pt x="38" y="139"/>
                    <a:pt x="38" y="138"/>
                    <a:pt x="38" y="138"/>
                  </a:cubicBezTo>
                  <a:cubicBezTo>
                    <a:pt x="38" y="137"/>
                    <a:pt x="37" y="135"/>
                    <a:pt x="36" y="134"/>
                  </a:cubicBezTo>
                  <a:cubicBezTo>
                    <a:pt x="36" y="134"/>
                    <a:pt x="35" y="133"/>
                    <a:pt x="35" y="133"/>
                  </a:cubicBezTo>
                  <a:cubicBezTo>
                    <a:pt x="34" y="132"/>
                    <a:pt x="34" y="132"/>
                    <a:pt x="35" y="132"/>
                  </a:cubicBezTo>
                  <a:cubicBezTo>
                    <a:pt x="35" y="131"/>
                    <a:pt x="35" y="130"/>
                    <a:pt x="35" y="130"/>
                  </a:cubicBezTo>
                  <a:cubicBezTo>
                    <a:pt x="35" y="129"/>
                    <a:pt x="35" y="127"/>
                    <a:pt x="34" y="126"/>
                  </a:cubicBezTo>
                  <a:cubicBezTo>
                    <a:pt x="34" y="125"/>
                    <a:pt x="32" y="125"/>
                    <a:pt x="32" y="125"/>
                  </a:cubicBezTo>
                  <a:cubicBezTo>
                    <a:pt x="32" y="124"/>
                    <a:pt x="33" y="124"/>
                    <a:pt x="33" y="123"/>
                  </a:cubicBezTo>
                  <a:cubicBezTo>
                    <a:pt x="34" y="123"/>
                    <a:pt x="34" y="122"/>
                    <a:pt x="34" y="121"/>
                  </a:cubicBezTo>
                  <a:cubicBezTo>
                    <a:pt x="34" y="121"/>
                    <a:pt x="33" y="120"/>
                    <a:pt x="33" y="119"/>
                  </a:cubicBezTo>
                  <a:cubicBezTo>
                    <a:pt x="33" y="118"/>
                    <a:pt x="33" y="118"/>
                    <a:pt x="34" y="118"/>
                  </a:cubicBezTo>
                  <a:cubicBezTo>
                    <a:pt x="34" y="118"/>
                    <a:pt x="36" y="116"/>
                    <a:pt x="37" y="115"/>
                  </a:cubicBezTo>
                  <a:cubicBezTo>
                    <a:pt x="38" y="114"/>
                    <a:pt x="39" y="112"/>
                    <a:pt x="40" y="111"/>
                  </a:cubicBezTo>
                  <a:cubicBezTo>
                    <a:pt x="41" y="110"/>
                    <a:pt x="41" y="109"/>
                    <a:pt x="42" y="108"/>
                  </a:cubicBezTo>
                  <a:cubicBezTo>
                    <a:pt x="42" y="106"/>
                    <a:pt x="43" y="105"/>
                    <a:pt x="43" y="105"/>
                  </a:cubicBezTo>
                  <a:cubicBezTo>
                    <a:pt x="43" y="104"/>
                    <a:pt x="43" y="104"/>
                    <a:pt x="44" y="104"/>
                  </a:cubicBezTo>
                  <a:cubicBezTo>
                    <a:pt x="44" y="104"/>
                    <a:pt x="44" y="103"/>
                    <a:pt x="44" y="103"/>
                  </a:cubicBezTo>
                  <a:cubicBezTo>
                    <a:pt x="44" y="103"/>
                    <a:pt x="45" y="103"/>
                    <a:pt x="45" y="102"/>
                  </a:cubicBezTo>
                  <a:cubicBezTo>
                    <a:pt x="45" y="102"/>
                    <a:pt x="46" y="102"/>
                    <a:pt x="46" y="102"/>
                  </a:cubicBezTo>
                  <a:cubicBezTo>
                    <a:pt x="46" y="103"/>
                    <a:pt x="47" y="104"/>
                    <a:pt x="47" y="106"/>
                  </a:cubicBezTo>
                  <a:cubicBezTo>
                    <a:pt x="48" y="108"/>
                    <a:pt x="48" y="109"/>
                    <a:pt x="48" y="110"/>
                  </a:cubicBezTo>
                  <a:cubicBezTo>
                    <a:pt x="48" y="111"/>
                    <a:pt x="49" y="113"/>
                    <a:pt x="49" y="114"/>
                  </a:cubicBezTo>
                  <a:cubicBezTo>
                    <a:pt x="50" y="116"/>
                    <a:pt x="50" y="118"/>
                    <a:pt x="51" y="119"/>
                  </a:cubicBezTo>
                  <a:cubicBezTo>
                    <a:pt x="51" y="119"/>
                    <a:pt x="51" y="120"/>
                    <a:pt x="52" y="121"/>
                  </a:cubicBezTo>
                  <a:cubicBezTo>
                    <a:pt x="52" y="122"/>
                    <a:pt x="52" y="123"/>
                    <a:pt x="52" y="124"/>
                  </a:cubicBezTo>
                  <a:cubicBezTo>
                    <a:pt x="53" y="126"/>
                    <a:pt x="53" y="128"/>
                    <a:pt x="54" y="129"/>
                  </a:cubicBezTo>
                  <a:cubicBezTo>
                    <a:pt x="54" y="130"/>
                    <a:pt x="54" y="130"/>
                    <a:pt x="54" y="131"/>
                  </a:cubicBezTo>
                  <a:cubicBezTo>
                    <a:pt x="54" y="132"/>
                    <a:pt x="55" y="133"/>
                    <a:pt x="55" y="135"/>
                  </a:cubicBezTo>
                  <a:cubicBezTo>
                    <a:pt x="55" y="136"/>
                    <a:pt x="56" y="138"/>
                    <a:pt x="56" y="138"/>
                  </a:cubicBezTo>
                  <a:cubicBezTo>
                    <a:pt x="56" y="138"/>
                    <a:pt x="56" y="138"/>
                    <a:pt x="56" y="139"/>
                  </a:cubicBezTo>
                  <a:cubicBezTo>
                    <a:pt x="56" y="140"/>
                    <a:pt x="56" y="141"/>
                    <a:pt x="56" y="142"/>
                  </a:cubicBezTo>
                  <a:cubicBezTo>
                    <a:pt x="56" y="144"/>
                    <a:pt x="56" y="146"/>
                    <a:pt x="56" y="147"/>
                  </a:cubicBezTo>
                  <a:cubicBezTo>
                    <a:pt x="55" y="148"/>
                    <a:pt x="56" y="149"/>
                    <a:pt x="56" y="151"/>
                  </a:cubicBezTo>
                  <a:cubicBezTo>
                    <a:pt x="56" y="152"/>
                    <a:pt x="56" y="154"/>
                    <a:pt x="56" y="154"/>
                  </a:cubicBezTo>
                  <a:cubicBezTo>
                    <a:pt x="56" y="155"/>
                    <a:pt x="56" y="156"/>
                    <a:pt x="56" y="156"/>
                  </a:cubicBezTo>
                  <a:cubicBezTo>
                    <a:pt x="57" y="157"/>
                    <a:pt x="57" y="158"/>
                    <a:pt x="58" y="159"/>
                  </a:cubicBezTo>
                  <a:cubicBezTo>
                    <a:pt x="58" y="160"/>
                    <a:pt x="58" y="160"/>
                    <a:pt x="58" y="160"/>
                  </a:cubicBezTo>
                  <a:close/>
                  <a:moveTo>
                    <a:pt x="82" y="129"/>
                  </a:moveTo>
                  <a:cubicBezTo>
                    <a:pt x="82" y="128"/>
                    <a:pt x="83" y="128"/>
                    <a:pt x="83" y="128"/>
                  </a:cubicBezTo>
                  <a:cubicBezTo>
                    <a:pt x="83" y="128"/>
                    <a:pt x="86" y="128"/>
                    <a:pt x="86" y="131"/>
                  </a:cubicBezTo>
                  <a:cubicBezTo>
                    <a:pt x="86" y="133"/>
                    <a:pt x="84" y="134"/>
                    <a:pt x="83" y="133"/>
                  </a:cubicBezTo>
                  <a:cubicBezTo>
                    <a:pt x="82" y="132"/>
                    <a:pt x="81" y="131"/>
                    <a:pt x="82" y="129"/>
                  </a:cubicBezTo>
                  <a:close/>
                  <a:moveTo>
                    <a:pt x="84" y="142"/>
                  </a:moveTo>
                  <a:cubicBezTo>
                    <a:pt x="83" y="142"/>
                    <a:pt x="82" y="140"/>
                    <a:pt x="82" y="139"/>
                  </a:cubicBezTo>
                  <a:cubicBezTo>
                    <a:pt x="83" y="138"/>
                    <a:pt x="84" y="137"/>
                    <a:pt x="85" y="137"/>
                  </a:cubicBezTo>
                  <a:cubicBezTo>
                    <a:pt x="87" y="137"/>
                    <a:pt x="88" y="138"/>
                    <a:pt x="88" y="140"/>
                  </a:cubicBezTo>
                  <a:cubicBezTo>
                    <a:pt x="87" y="141"/>
                    <a:pt x="86" y="143"/>
                    <a:pt x="84" y="142"/>
                  </a:cubicBezTo>
                  <a:close/>
                  <a:moveTo>
                    <a:pt x="109" y="71"/>
                  </a:moveTo>
                  <a:cubicBezTo>
                    <a:pt x="106" y="70"/>
                    <a:pt x="106" y="70"/>
                    <a:pt x="105" y="68"/>
                  </a:cubicBezTo>
                  <a:cubicBezTo>
                    <a:pt x="105" y="69"/>
                    <a:pt x="105" y="70"/>
                    <a:pt x="103" y="71"/>
                  </a:cubicBezTo>
                  <a:cubicBezTo>
                    <a:pt x="102" y="73"/>
                    <a:pt x="99" y="73"/>
                    <a:pt x="99" y="73"/>
                  </a:cubicBezTo>
                  <a:cubicBezTo>
                    <a:pt x="99" y="73"/>
                    <a:pt x="98" y="77"/>
                    <a:pt x="99" y="81"/>
                  </a:cubicBezTo>
                  <a:cubicBezTo>
                    <a:pt x="100" y="85"/>
                    <a:pt x="99" y="86"/>
                    <a:pt x="98" y="89"/>
                  </a:cubicBezTo>
                  <a:cubicBezTo>
                    <a:pt x="97" y="92"/>
                    <a:pt x="95" y="95"/>
                    <a:pt x="93" y="99"/>
                  </a:cubicBezTo>
                  <a:cubicBezTo>
                    <a:pt x="91" y="104"/>
                    <a:pt x="89" y="108"/>
                    <a:pt x="88" y="112"/>
                  </a:cubicBezTo>
                  <a:cubicBezTo>
                    <a:pt x="86" y="117"/>
                    <a:pt x="83" y="122"/>
                    <a:pt x="83" y="122"/>
                  </a:cubicBezTo>
                  <a:cubicBezTo>
                    <a:pt x="83" y="122"/>
                    <a:pt x="81" y="118"/>
                    <a:pt x="78" y="111"/>
                  </a:cubicBezTo>
                  <a:cubicBezTo>
                    <a:pt x="75" y="105"/>
                    <a:pt x="73" y="96"/>
                    <a:pt x="72" y="89"/>
                  </a:cubicBezTo>
                  <a:cubicBezTo>
                    <a:pt x="72" y="81"/>
                    <a:pt x="70" y="72"/>
                    <a:pt x="70" y="72"/>
                  </a:cubicBezTo>
                  <a:cubicBezTo>
                    <a:pt x="70" y="72"/>
                    <a:pt x="70" y="71"/>
                    <a:pt x="69" y="70"/>
                  </a:cubicBezTo>
                  <a:cubicBezTo>
                    <a:pt x="67" y="69"/>
                    <a:pt x="68" y="66"/>
                    <a:pt x="68" y="66"/>
                  </a:cubicBezTo>
                  <a:cubicBezTo>
                    <a:pt x="67" y="65"/>
                    <a:pt x="67" y="65"/>
                    <a:pt x="67" y="65"/>
                  </a:cubicBezTo>
                  <a:cubicBezTo>
                    <a:pt x="67" y="65"/>
                    <a:pt x="63" y="68"/>
                    <a:pt x="61" y="70"/>
                  </a:cubicBezTo>
                  <a:cubicBezTo>
                    <a:pt x="60" y="71"/>
                    <a:pt x="58" y="71"/>
                    <a:pt x="56" y="72"/>
                  </a:cubicBezTo>
                  <a:cubicBezTo>
                    <a:pt x="54" y="74"/>
                    <a:pt x="55" y="72"/>
                    <a:pt x="55" y="72"/>
                  </a:cubicBezTo>
                  <a:cubicBezTo>
                    <a:pt x="55" y="72"/>
                    <a:pt x="56" y="70"/>
                    <a:pt x="57" y="68"/>
                  </a:cubicBezTo>
                  <a:cubicBezTo>
                    <a:pt x="59" y="66"/>
                    <a:pt x="60" y="65"/>
                    <a:pt x="65" y="58"/>
                  </a:cubicBezTo>
                  <a:cubicBezTo>
                    <a:pt x="69" y="52"/>
                    <a:pt x="74" y="49"/>
                    <a:pt x="74" y="49"/>
                  </a:cubicBezTo>
                  <a:cubicBezTo>
                    <a:pt x="77" y="49"/>
                    <a:pt x="77" y="49"/>
                    <a:pt x="77" y="49"/>
                  </a:cubicBezTo>
                  <a:cubicBezTo>
                    <a:pt x="77" y="49"/>
                    <a:pt x="74" y="51"/>
                    <a:pt x="73" y="53"/>
                  </a:cubicBezTo>
                  <a:cubicBezTo>
                    <a:pt x="72" y="55"/>
                    <a:pt x="72" y="57"/>
                    <a:pt x="71" y="59"/>
                  </a:cubicBezTo>
                  <a:cubicBezTo>
                    <a:pt x="71" y="61"/>
                    <a:pt x="72" y="64"/>
                    <a:pt x="71" y="66"/>
                  </a:cubicBezTo>
                  <a:cubicBezTo>
                    <a:pt x="72" y="68"/>
                    <a:pt x="73" y="71"/>
                    <a:pt x="73" y="71"/>
                  </a:cubicBezTo>
                  <a:cubicBezTo>
                    <a:pt x="73" y="71"/>
                    <a:pt x="74" y="71"/>
                    <a:pt x="75" y="71"/>
                  </a:cubicBezTo>
                  <a:cubicBezTo>
                    <a:pt x="77" y="71"/>
                    <a:pt x="77" y="72"/>
                    <a:pt x="78" y="73"/>
                  </a:cubicBezTo>
                  <a:cubicBezTo>
                    <a:pt x="79" y="74"/>
                    <a:pt x="81" y="76"/>
                    <a:pt x="82" y="78"/>
                  </a:cubicBezTo>
                  <a:cubicBezTo>
                    <a:pt x="83" y="80"/>
                    <a:pt x="84" y="84"/>
                    <a:pt x="84" y="84"/>
                  </a:cubicBezTo>
                  <a:cubicBezTo>
                    <a:pt x="84" y="84"/>
                    <a:pt x="88" y="80"/>
                    <a:pt x="90" y="78"/>
                  </a:cubicBezTo>
                  <a:cubicBezTo>
                    <a:pt x="92" y="75"/>
                    <a:pt x="93" y="71"/>
                    <a:pt x="94" y="70"/>
                  </a:cubicBezTo>
                  <a:cubicBezTo>
                    <a:pt x="95" y="68"/>
                    <a:pt x="96" y="69"/>
                    <a:pt x="96" y="69"/>
                  </a:cubicBezTo>
                  <a:cubicBezTo>
                    <a:pt x="96" y="69"/>
                    <a:pt x="96" y="66"/>
                    <a:pt x="97" y="64"/>
                  </a:cubicBezTo>
                  <a:cubicBezTo>
                    <a:pt x="98" y="63"/>
                    <a:pt x="98" y="60"/>
                    <a:pt x="98" y="58"/>
                  </a:cubicBezTo>
                  <a:cubicBezTo>
                    <a:pt x="98" y="56"/>
                    <a:pt x="100" y="52"/>
                    <a:pt x="100" y="52"/>
                  </a:cubicBezTo>
                  <a:cubicBezTo>
                    <a:pt x="100" y="52"/>
                    <a:pt x="104" y="56"/>
                    <a:pt x="105" y="57"/>
                  </a:cubicBezTo>
                  <a:cubicBezTo>
                    <a:pt x="107" y="58"/>
                    <a:pt x="111" y="63"/>
                    <a:pt x="113" y="66"/>
                  </a:cubicBezTo>
                  <a:cubicBezTo>
                    <a:pt x="114" y="68"/>
                    <a:pt x="118" y="73"/>
                    <a:pt x="118" y="73"/>
                  </a:cubicBezTo>
                  <a:cubicBezTo>
                    <a:pt x="118" y="73"/>
                    <a:pt x="111" y="72"/>
                    <a:pt x="109" y="71"/>
                  </a:cubicBezTo>
                  <a:close/>
                  <a:moveTo>
                    <a:pt x="130" y="155"/>
                  </a:moveTo>
                  <a:cubicBezTo>
                    <a:pt x="130" y="155"/>
                    <a:pt x="130" y="155"/>
                    <a:pt x="130" y="155"/>
                  </a:cubicBezTo>
                  <a:cubicBezTo>
                    <a:pt x="130" y="155"/>
                    <a:pt x="129" y="154"/>
                    <a:pt x="129" y="154"/>
                  </a:cubicBezTo>
                  <a:cubicBezTo>
                    <a:pt x="128" y="153"/>
                    <a:pt x="128" y="152"/>
                    <a:pt x="127" y="151"/>
                  </a:cubicBezTo>
                  <a:cubicBezTo>
                    <a:pt x="127" y="150"/>
                    <a:pt x="127" y="150"/>
                    <a:pt x="126" y="149"/>
                  </a:cubicBezTo>
                  <a:cubicBezTo>
                    <a:pt x="126" y="149"/>
                    <a:pt x="126" y="149"/>
                    <a:pt x="126" y="148"/>
                  </a:cubicBezTo>
                  <a:cubicBezTo>
                    <a:pt x="125" y="147"/>
                    <a:pt x="125" y="146"/>
                    <a:pt x="125" y="145"/>
                  </a:cubicBezTo>
                  <a:cubicBezTo>
                    <a:pt x="124" y="145"/>
                    <a:pt x="124" y="143"/>
                    <a:pt x="124" y="142"/>
                  </a:cubicBezTo>
                  <a:cubicBezTo>
                    <a:pt x="124" y="141"/>
                    <a:pt x="124" y="140"/>
                    <a:pt x="124" y="139"/>
                  </a:cubicBezTo>
                  <a:cubicBezTo>
                    <a:pt x="123" y="137"/>
                    <a:pt x="123" y="135"/>
                    <a:pt x="123" y="134"/>
                  </a:cubicBezTo>
                  <a:cubicBezTo>
                    <a:pt x="122" y="133"/>
                    <a:pt x="122" y="131"/>
                    <a:pt x="122" y="130"/>
                  </a:cubicBezTo>
                  <a:cubicBezTo>
                    <a:pt x="122" y="128"/>
                    <a:pt x="121" y="125"/>
                    <a:pt x="121" y="124"/>
                  </a:cubicBezTo>
                  <a:cubicBezTo>
                    <a:pt x="121" y="123"/>
                    <a:pt x="120" y="121"/>
                    <a:pt x="120" y="120"/>
                  </a:cubicBezTo>
                  <a:cubicBezTo>
                    <a:pt x="120" y="118"/>
                    <a:pt x="119" y="117"/>
                    <a:pt x="119" y="116"/>
                  </a:cubicBezTo>
                  <a:cubicBezTo>
                    <a:pt x="119" y="115"/>
                    <a:pt x="119" y="113"/>
                    <a:pt x="118" y="113"/>
                  </a:cubicBezTo>
                  <a:cubicBezTo>
                    <a:pt x="118" y="113"/>
                    <a:pt x="118" y="112"/>
                    <a:pt x="119" y="112"/>
                  </a:cubicBezTo>
                  <a:cubicBezTo>
                    <a:pt x="119" y="112"/>
                    <a:pt x="119" y="111"/>
                    <a:pt x="119" y="111"/>
                  </a:cubicBezTo>
                  <a:cubicBezTo>
                    <a:pt x="120" y="110"/>
                    <a:pt x="121" y="109"/>
                    <a:pt x="122" y="107"/>
                  </a:cubicBezTo>
                  <a:cubicBezTo>
                    <a:pt x="123" y="107"/>
                    <a:pt x="123" y="106"/>
                    <a:pt x="124" y="105"/>
                  </a:cubicBezTo>
                  <a:cubicBezTo>
                    <a:pt x="124" y="105"/>
                    <a:pt x="125" y="104"/>
                    <a:pt x="125" y="104"/>
                  </a:cubicBezTo>
                  <a:cubicBezTo>
                    <a:pt x="126" y="103"/>
                    <a:pt x="126" y="103"/>
                    <a:pt x="126" y="103"/>
                  </a:cubicBezTo>
                  <a:cubicBezTo>
                    <a:pt x="127" y="102"/>
                    <a:pt x="127" y="102"/>
                    <a:pt x="128" y="103"/>
                  </a:cubicBezTo>
                  <a:cubicBezTo>
                    <a:pt x="128" y="103"/>
                    <a:pt x="129" y="103"/>
                    <a:pt x="129" y="103"/>
                  </a:cubicBezTo>
                  <a:cubicBezTo>
                    <a:pt x="129" y="104"/>
                    <a:pt x="130" y="104"/>
                    <a:pt x="130" y="105"/>
                  </a:cubicBezTo>
                  <a:cubicBezTo>
                    <a:pt x="131" y="105"/>
                    <a:pt x="132" y="106"/>
                    <a:pt x="133" y="106"/>
                  </a:cubicBezTo>
                  <a:cubicBezTo>
                    <a:pt x="133" y="107"/>
                    <a:pt x="133" y="107"/>
                    <a:pt x="134" y="108"/>
                  </a:cubicBezTo>
                  <a:cubicBezTo>
                    <a:pt x="134" y="109"/>
                    <a:pt x="136" y="110"/>
                    <a:pt x="137" y="112"/>
                  </a:cubicBezTo>
                  <a:cubicBezTo>
                    <a:pt x="138" y="114"/>
                    <a:pt x="139" y="114"/>
                    <a:pt x="140" y="115"/>
                  </a:cubicBezTo>
                  <a:cubicBezTo>
                    <a:pt x="141" y="116"/>
                    <a:pt x="143" y="118"/>
                    <a:pt x="143" y="119"/>
                  </a:cubicBezTo>
                  <a:cubicBezTo>
                    <a:pt x="144" y="119"/>
                    <a:pt x="144" y="120"/>
                    <a:pt x="145" y="121"/>
                  </a:cubicBezTo>
                  <a:cubicBezTo>
                    <a:pt x="146" y="122"/>
                    <a:pt x="146" y="121"/>
                    <a:pt x="146" y="122"/>
                  </a:cubicBezTo>
                  <a:cubicBezTo>
                    <a:pt x="147" y="122"/>
                    <a:pt x="147" y="122"/>
                    <a:pt x="147" y="122"/>
                  </a:cubicBezTo>
                  <a:cubicBezTo>
                    <a:pt x="147" y="122"/>
                    <a:pt x="147" y="123"/>
                    <a:pt x="147" y="123"/>
                  </a:cubicBezTo>
                  <a:cubicBezTo>
                    <a:pt x="147" y="123"/>
                    <a:pt x="147" y="123"/>
                    <a:pt x="147" y="124"/>
                  </a:cubicBezTo>
                  <a:cubicBezTo>
                    <a:pt x="147" y="124"/>
                    <a:pt x="147" y="124"/>
                    <a:pt x="147" y="125"/>
                  </a:cubicBezTo>
                  <a:cubicBezTo>
                    <a:pt x="146" y="126"/>
                    <a:pt x="146" y="127"/>
                    <a:pt x="146" y="128"/>
                  </a:cubicBezTo>
                  <a:cubicBezTo>
                    <a:pt x="146" y="129"/>
                    <a:pt x="146" y="130"/>
                    <a:pt x="146" y="131"/>
                  </a:cubicBezTo>
                  <a:cubicBezTo>
                    <a:pt x="146" y="132"/>
                    <a:pt x="147" y="132"/>
                    <a:pt x="147" y="133"/>
                  </a:cubicBezTo>
                  <a:cubicBezTo>
                    <a:pt x="147" y="133"/>
                    <a:pt x="147" y="133"/>
                    <a:pt x="146" y="133"/>
                  </a:cubicBezTo>
                  <a:cubicBezTo>
                    <a:pt x="146" y="133"/>
                    <a:pt x="146" y="134"/>
                    <a:pt x="146" y="134"/>
                  </a:cubicBezTo>
                  <a:cubicBezTo>
                    <a:pt x="145" y="134"/>
                    <a:pt x="145" y="135"/>
                    <a:pt x="145" y="135"/>
                  </a:cubicBezTo>
                  <a:cubicBezTo>
                    <a:pt x="144" y="135"/>
                    <a:pt x="144" y="136"/>
                    <a:pt x="144" y="136"/>
                  </a:cubicBezTo>
                  <a:cubicBezTo>
                    <a:pt x="144" y="137"/>
                    <a:pt x="144" y="138"/>
                    <a:pt x="143" y="139"/>
                  </a:cubicBezTo>
                  <a:cubicBezTo>
                    <a:pt x="143" y="140"/>
                    <a:pt x="143" y="141"/>
                    <a:pt x="143" y="141"/>
                  </a:cubicBezTo>
                  <a:cubicBezTo>
                    <a:pt x="143" y="142"/>
                    <a:pt x="143" y="142"/>
                    <a:pt x="143" y="142"/>
                  </a:cubicBezTo>
                  <a:cubicBezTo>
                    <a:pt x="143" y="143"/>
                    <a:pt x="142" y="143"/>
                    <a:pt x="142" y="144"/>
                  </a:cubicBezTo>
                  <a:cubicBezTo>
                    <a:pt x="141" y="144"/>
                    <a:pt x="141" y="144"/>
                    <a:pt x="141" y="145"/>
                  </a:cubicBezTo>
                  <a:cubicBezTo>
                    <a:pt x="140" y="146"/>
                    <a:pt x="140" y="146"/>
                    <a:pt x="139" y="147"/>
                  </a:cubicBezTo>
                  <a:cubicBezTo>
                    <a:pt x="139" y="148"/>
                    <a:pt x="138" y="149"/>
                    <a:pt x="138" y="151"/>
                  </a:cubicBezTo>
                  <a:cubicBezTo>
                    <a:pt x="137" y="153"/>
                    <a:pt x="136" y="155"/>
                    <a:pt x="136" y="155"/>
                  </a:cubicBezTo>
                  <a:cubicBezTo>
                    <a:pt x="136" y="156"/>
                    <a:pt x="136" y="156"/>
                    <a:pt x="136" y="156"/>
                  </a:cubicBezTo>
                  <a:cubicBezTo>
                    <a:pt x="136" y="156"/>
                    <a:pt x="136" y="156"/>
                    <a:pt x="135" y="156"/>
                  </a:cubicBezTo>
                  <a:cubicBezTo>
                    <a:pt x="135" y="156"/>
                    <a:pt x="135" y="156"/>
                    <a:pt x="135" y="156"/>
                  </a:cubicBezTo>
                  <a:cubicBezTo>
                    <a:pt x="134" y="155"/>
                    <a:pt x="133" y="155"/>
                    <a:pt x="133" y="155"/>
                  </a:cubicBezTo>
                  <a:cubicBezTo>
                    <a:pt x="132" y="155"/>
                    <a:pt x="131" y="155"/>
                    <a:pt x="130" y="155"/>
                  </a:cubicBezTo>
                  <a:close/>
                  <a:moveTo>
                    <a:pt x="143" y="169"/>
                  </a:moveTo>
                  <a:cubicBezTo>
                    <a:pt x="142" y="171"/>
                    <a:pt x="139" y="172"/>
                    <a:pt x="139" y="172"/>
                  </a:cubicBezTo>
                  <a:cubicBezTo>
                    <a:pt x="139" y="172"/>
                    <a:pt x="141" y="171"/>
                    <a:pt x="140" y="168"/>
                  </a:cubicBezTo>
                  <a:cubicBezTo>
                    <a:pt x="139" y="165"/>
                    <a:pt x="138" y="163"/>
                    <a:pt x="135" y="159"/>
                  </a:cubicBezTo>
                  <a:cubicBezTo>
                    <a:pt x="133" y="157"/>
                    <a:pt x="131" y="156"/>
                    <a:pt x="131" y="156"/>
                  </a:cubicBezTo>
                  <a:cubicBezTo>
                    <a:pt x="131" y="155"/>
                    <a:pt x="131" y="155"/>
                    <a:pt x="131" y="155"/>
                  </a:cubicBezTo>
                  <a:cubicBezTo>
                    <a:pt x="131" y="155"/>
                    <a:pt x="132" y="155"/>
                    <a:pt x="133" y="155"/>
                  </a:cubicBezTo>
                  <a:cubicBezTo>
                    <a:pt x="134" y="156"/>
                    <a:pt x="136" y="156"/>
                    <a:pt x="136" y="156"/>
                  </a:cubicBezTo>
                  <a:cubicBezTo>
                    <a:pt x="136" y="156"/>
                    <a:pt x="138" y="158"/>
                    <a:pt x="141" y="161"/>
                  </a:cubicBezTo>
                  <a:cubicBezTo>
                    <a:pt x="144" y="164"/>
                    <a:pt x="147" y="167"/>
                    <a:pt x="147" y="167"/>
                  </a:cubicBezTo>
                  <a:cubicBezTo>
                    <a:pt x="147" y="167"/>
                    <a:pt x="145" y="168"/>
                    <a:pt x="143"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grpSp>
      <p:sp>
        <p:nvSpPr>
          <p:cNvPr id="28" name="Title 1"/>
          <p:cNvSpPr>
            <a:spLocks noGrp="1"/>
          </p:cNvSpPr>
          <p:nvPr>
            <p:ph type="title"/>
          </p:nvPr>
        </p:nvSpPr>
        <p:spPr>
          <a:xfrm>
            <a:off x="360045" y="154283"/>
            <a:ext cx="10151120" cy="1080029"/>
          </a:xfrm>
        </p:spPr>
        <p:txBody>
          <a:bodyPr/>
          <a:lstStyle/>
          <a:p>
            <a:r>
              <a:rPr lang="en-GB" dirty="0" smtClean="0"/>
              <a:t>The Product Owner</a:t>
            </a:r>
            <a:endParaRPr lang="en-GB" dirty="0"/>
          </a:p>
        </p:txBody>
      </p:sp>
      <p:sp>
        <p:nvSpPr>
          <p:cNvPr id="2" name="Rectangle 1"/>
          <p:cNvSpPr/>
          <p:nvPr/>
        </p:nvSpPr>
        <p:spPr>
          <a:xfrm>
            <a:off x="3417741" y="1439832"/>
            <a:ext cx="7093424" cy="2862322"/>
          </a:xfrm>
          <a:prstGeom prst="rect">
            <a:avLst/>
          </a:prstGeom>
        </p:spPr>
        <p:txBody>
          <a:bodyPr wrap="square">
            <a:spAutoFit/>
          </a:bodyPr>
          <a:lstStyle/>
          <a:p>
            <a:pPr marL="342900" indent="-342900">
              <a:buFont typeface="Arial" pitchFamily="34" charset="0"/>
              <a:buChar char="•"/>
            </a:pPr>
            <a:r>
              <a:rPr lang="en-GB" sz="2000" dirty="0" smtClean="0">
                <a:solidFill>
                  <a:srgbClr val="173776"/>
                </a:solidFill>
                <a:latin typeface="+mn-lt"/>
              </a:rPr>
              <a:t>Creates and communicates the Product Vision.</a:t>
            </a:r>
          </a:p>
          <a:p>
            <a:pPr marL="342900" indent="-342900">
              <a:buFont typeface="Arial" pitchFamily="34" charset="0"/>
              <a:buChar char="•"/>
            </a:pPr>
            <a:r>
              <a:rPr lang="en-GB" sz="2000" dirty="0" smtClean="0">
                <a:solidFill>
                  <a:srgbClr val="173776"/>
                </a:solidFill>
                <a:latin typeface="+mn-lt"/>
              </a:rPr>
              <a:t>Clearly </a:t>
            </a:r>
            <a:r>
              <a:rPr lang="en-GB" sz="2000" dirty="0">
                <a:solidFill>
                  <a:srgbClr val="173776"/>
                </a:solidFill>
                <a:latin typeface="+mn-lt"/>
              </a:rPr>
              <a:t>expressing Product Backlog </a:t>
            </a:r>
            <a:r>
              <a:rPr lang="en-GB" sz="2000" dirty="0" smtClean="0">
                <a:solidFill>
                  <a:srgbClr val="173776"/>
                </a:solidFill>
                <a:latin typeface="+mn-lt"/>
              </a:rPr>
              <a:t>items.</a:t>
            </a:r>
            <a:endParaRPr lang="en-GB" sz="2000" dirty="0">
              <a:solidFill>
                <a:srgbClr val="173776"/>
              </a:solidFill>
              <a:latin typeface="+mn-lt"/>
            </a:endParaRPr>
          </a:p>
          <a:p>
            <a:pPr marL="342900" indent="-342900">
              <a:buFont typeface="Arial" pitchFamily="34" charset="0"/>
              <a:buChar char="•"/>
            </a:pPr>
            <a:r>
              <a:rPr lang="en-GB" sz="2000" dirty="0" smtClean="0">
                <a:solidFill>
                  <a:srgbClr val="173776"/>
                </a:solidFill>
                <a:latin typeface="+mn-lt"/>
              </a:rPr>
              <a:t>Ordering </a:t>
            </a:r>
            <a:r>
              <a:rPr lang="en-GB" sz="2000" dirty="0">
                <a:solidFill>
                  <a:srgbClr val="173776"/>
                </a:solidFill>
                <a:latin typeface="+mn-lt"/>
              </a:rPr>
              <a:t>the items in the Product </a:t>
            </a:r>
            <a:r>
              <a:rPr lang="en-GB" sz="2000" dirty="0" smtClean="0">
                <a:solidFill>
                  <a:srgbClr val="173776"/>
                </a:solidFill>
                <a:latin typeface="+mn-lt"/>
              </a:rPr>
              <a:t>Backlog.</a:t>
            </a:r>
            <a:endParaRPr lang="en-GB" sz="2000" dirty="0">
              <a:solidFill>
                <a:srgbClr val="173776"/>
              </a:solidFill>
              <a:latin typeface="+mn-lt"/>
            </a:endParaRPr>
          </a:p>
          <a:p>
            <a:pPr marL="342900" indent="-342900">
              <a:buFont typeface="Arial" pitchFamily="34" charset="0"/>
              <a:buChar char="•"/>
            </a:pPr>
            <a:r>
              <a:rPr lang="en-GB" sz="2000" dirty="0" smtClean="0">
                <a:solidFill>
                  <a:srgbClr val="173776"/>
                </a:solidFill>
                <a:latin typeface="+mn-lt"/>
              </a:rPr>
              <a:t>Optimizing </a:t>
            </a:r>
            <a:r>
              <a:rPr lang="en-GB" sz="2000" dirty="0">
                <a:solidFill>
                  <a:srgbClr val="173776"/>
                </a:solidFill>
                <a:latin typeface="+mn-lt"/>
              </a:rPr>
              <a:t>the value of the </a:t>
            </a:r>
            <a:r>
              <a:rPr lang="en-GB" sz="2000" dirty="0" smtClean="0">
                <a:solidFill>
                  <a:srgbClr val="173776"/>
                </a:solidFill>
                <a:latin typeface="+mn-lt"/>
              </a:rPr>
              <a:t>work.</a:t>
            </a:r>
          </a:p>
          <a:p>
            <a:pPr marL="342900" indent="-342900">
              <a:buFont typeface="Arial" pitchFamily="34" charset="0"/>
              <a:buChar char="•"/>
            </a:pPr>
            <a:r>
              <a:rPr lang="en-GB" sz="2000" dirty="0" smtClean="0">
                <a:solidFill>
                  <a:srgbClr val="173776"/>
                </a:solidFill>
                <a:latin typeface="+mn-lt"/>
              </a:rPr>
              <a:t>Ensuring that the Product Backlog is visible, transparent and clear to all.</a:t>
            </a:r>
          </a:p>
          <a:p>
            <a:pPr marL="342900" indent="-342900">
              <a:buFont typeface="Arial" pitchFamily="34" charset="0"/>
              <a:buChar char="•"/>
            </a:pPr>
            <a:r>
              <a:rPr lang="en-GB" sz="2000" dirty="0" smtClean="0">
                <a:solidFill>
                  <a:srgbClr val="173776"/>
                </a:solidFill>
                <a:latin typeface="+mn-lt"/>
              </a:rPr>
              <a:t>Ensuring </a:t>
            </a:r>
            <a:r>
              <a:rPr lang="en-GB" sz="2000" dirty="0">
                <a:solidFill>
                  <a:srgbClr val="173776"/>
                </a:solidFill>
                <a:latin typeface="+mn-lt"/>
              </a:rPr>
              <a:t>the Development Team understands items in the Product Backlog to the level needed</a:t>
            </a:r>
            <a:r>
              <a:rPr lang="en-GB" sz="2000" dirty="0" smtClean="0">
                <a:solidFill>
                  <a:srgbClr val="173776"/>
                </a:solidFill>
                <a:latin typeface="+mn-lt"/>
              </a:rPr>
              <a:t>.</a:t>
            </a:r>
          </a:p>
          <a:p>
            <a:pPr marL="342900" indent="-342900">
              <a:buFont typeface="Arial" pitchFamily="34" charset="0"/>
              <a:buChar char="•"/>
            </a:pPr>
            <a:r>
              <a:rPr lang="en-GB" sz="2000" dirty="0" smtClean="0">
                <a:solidFill>
                  <a:srgbClr val="173776"/>
                </a:solidFill>
                <a:latin typeface="+mn-lt"/>
              </a:rPr>
              <a:t>360⁰ voice.</a:t>
            </a:r>
            <a:endParaRPr lang="en-GB" sz="2000" dirty="0">
              <a:solidFill>
                <a:srgbClr val="173776"/>
              </a:solidFill>
              <a:latin typeface="+mn-lt"/>
            </a:endParaRPr>
          </a:p>
        </p:txBody>
      </p:sp>
    </p:spTree>
    <p:extLst>
      <p:ext uri="{BB962C8B-B14F-4D97-AF65-F5344CB8AC3E}">
        <p14:creationId xmlns:p14="http://schemas.microsoft.com/office/powerpoint/2010/main" val="3399651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bwMode="auto">
          <a:xfrm>
            <a:off x="360045" y="154283"/>
            <a:ext cx="1015112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The Product Backlog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 y="1234312"/>
            <a:ext cx="5063133" cy="4500122"/>
          </a:xfrm>
          <a:prstGeom prst="rect">
            <a:avLst/>
          </a:prstGeom>
        </p:spPr>
      </p:pic>
      <p:sp>
        <p:nvSpPr>
          <p:cNvPr id="6" name="Rectangle 5"/>
          <p:cNvSpPr/>
          <p:nvPr/>
        </p:nvSpPr>
        <p:spPr>
          <a:xfrm>
            <a:off x="5110489" y="1626035"/>
            <a:ext cx="5400675" cy="3416320"/>
          </a:xfrm>
          <a:prstGeom prst="rect">
            <a:avLst/>
          </a:prstGeom>
        </p:spPr>
        <p:txBody>
          <a:bodyPr>
            <a:spAutoFit/>
          </a:bodyPr>
          <a:lstStyle/>
          <a:p>
            <a:r>
              <a:rPr lang="en-GB" sz="2400" dirty="0">
                <a:solidFill>
                  <a:srgbClr val="173776"/>
                </a:solidFill>
                <a:latin typeface="Calibri"/>
              </a:rPr>
              <a:t>The Product Backlog lists all features, functions, requirements, enhancements, and fixes that constitute the changes to be made to the product in future releases</a:t>
            </a:r>
            <a:r>
              <a:rPr lang="en-GB" sz="2400" dirty="0" smtClean="0">
                <a:solidFill>
                  <a:srgbClr val="173776"/>
                </a:solidFill>
                <a:latin typeface="Calibri"/>
              </a:rPr>
              <a:t>.</a:t>
            </a:r>
          </a:p>
          <a:p>
            <a:endParaRPr lang="en-GB" sz="2400" dirty="0">
              <a:solidFill>
                <a:srgbClr val="173776"/>
              </a:solidFill>
              <a:latin typeface="Calibri"/>
            </a:endParaRPr>
          </a:p>
          <a:p>
            <a:r>
              <a:rPr lang="en-GB" sz="2400" dirty="0" smtClean="0">
                <a:solidFill>
                  <a:srgbClr val="173776"/>
                </a:solidFill>
                <a:latin typeface="Calibri"/>
              </a:rPr>
              <a:t>Product </a:t>
            </a:r>
            <a:r>
              <a:rPr lang="en-GB" sz="2400" dirty="0">
                <a:solidFill>
                  <a:srgbClr val="173776"/>
                </a:solidFill>
                <a:latin typeface="Calibri"/>
              </a:rPr>
              <a:t>Backlog items have the attributes of a description, order, estimate and value. </a:t>
            </a:r>
            <a:endParaRPr lang="en-US" sz="2400" dirty="0">
              <a:solidFill>
                <a:srgbClr val="173776"/>
              </a:solidFill>
              <a:latin typeface="+mn-lt"/>
            </a:endParaRPr>
          </a:p>
        </p:txBody>
      </p:sp>
    </p:spTree>
    <p:extLst>
      <p:ext uri="{BB962C8B-B14F-4D97-AF65-F5344CB8AC3E}">
        <p14:creationId xmlns:p14="http://schemas.microsoft.com/office/powerpoint/2010/main" val="38650285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1"/>
          <p:cNvSpPr/>
          <p:nvPr/>
        </p:nvSpPr>
        <p:spPr>
          <a:xfrm>
            <a:off x="5323636" y="2232060"/>
            <a:ext cx="4893112" cy="3914105"/>
          </a:xfrm>
          <a:custGeom>
            <a:avLst/>
            <a:gdLst/>
            <a:ahLst/>
            <a:cxnLst/>
            <a:rect l="l" t="t" r="r" b="b"/>
            <a:pathLst>
              <a:path w="4572000" h="4572000">
                <a:moveTo>
                  <a:pt x="2286001" y="583022"/>
                </a:moveTo>
                <a:cubicBezTo>
                  <a:pt x="1345472" y="583022"/>
                  <a:pt x="583022" y="1345472"/>
                  <a:pt x="583022" y="2286001"/>
                </a:cubicBezTo>
                <a:cubicBezTo>
                  <a:pt x="583022" y="3226530"/>
                  <a:pt x="1345472" y="3988980"/>
                  <a:pt x="2286001" y="3988980"/>
                </a:cubicBezTo>
                <a:cubicBezTo>
                  <a:pt x="3226530" y="3988980"/>
                  <a:pt x="3988980" y="3226530"/>
                  <a:pt x="3988980" y="2286001"/>
                </a:cubicBezTo>
                <a:cubicBezTo>
                  <a:pt x="3988980" y="1345472"/>
                  <a:pt x="3226530" y="583022"/>
                  <a:pt x="2286001" y="583022"/>
                </a:cubicBezTo>
                <a:close/>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gradFill>
            <a:gsLst>
              <a:gs pos="0">
                <a:srgbClr val="91E509"/>
              </a:gs>
              <a:gs pos="100000">
                <a:srgbClr val="28A010"/>
              </a:gs>
            </a:gsLst>
            <a:lin ang="5400000" scaled="0"/>
          </a:gradFill>
          <a:ln>
            <a:noFill/>
          </a:ln>
          <a:scene3d>
            <a:camera prst="orthographicFront">
              <a:rot lat="17099985" lon="0" rev="0"/>
            </a:camera>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7" name="Freeform 7"/>
          <p:cNvSpPr>
            <a:spLocks noEditPoints="1"/>
          </p:cNvSpPr>
          <p:nvPr/>
        </p:nvSpPr>
        <p:spPr bwMode="auto">
          <a:xfrm>
            <a:off x="7393160" y="2232060"/>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8" name="Freeform 7"/>
          <p:cNvSpPr>
            <a:spLocks noEditPoints="1"/>
          </p:cNvSpPr>
          <p:nvPr/>
        </p:nvSpPr>
        <p:spPr bwMode="auto">
          <a:xfrm>
            <a:off x="8178581" y="2289375"/>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9" name="Freeform 7"/>
          <p:cNvSpPr>
            <a:spLocks noEditPoints="1"/>
          </p:cNvSpPr>
          <p:nvPr/>
        </p:nvSpPr>
        <p:spPr bwMode="auto">
          <a:xfrm>
            <a:off x="6736973" y="2289375"/>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0" name="Freeform 7"/>
          <p:cNvSpPr>
            <a:spLocks noEditPoints="1"/>
          </p:cNvSpPr>
          <p:nvPr/>
        </p:nvSpPr>
        <p:spPr bwMode="auto">
          <a:xfrm>
            <a:off x="7877853" y="2232060"/>
            <a:ext cx="976998" cy="2130058"/>
          </a:xfrm>
          <a:custGeom>
            <a:avLst/>
            <a:gdLst>
              <a:gd name="T0" fmla="*/ 101 w 106"/>
              <a:gd name="T1" fmla="*/ 118 h 289"/>
              <a:gd name="T2" fmla="*/ 97 w 106"/>
              <a:gd name="T3" fmla="*/ 96 h 289"/>
              <a:gd name="T4" fmla="*/ 91 w 106"/>
              <a:gd name="T5" fmla="*/ 72 h 289"/>
              <a:gd name="T6" fmla="*/ 80 w 106"/>
              <a:gd name="T7" fmla="*/ 54 h 289"/>
              <a:gd name="T8" fmla="*/ 63 w 106"/>
              <a:gd name="T9" fmla="*/ 42 h 289"/>
              <a:gd name="T10" fmla="*/ 67 w 106"/>
              <a:gd name="T11" fmla="*/ 30 h 289"/>
              <a:gd name="T12" fmla="*/ 41 w 106"/>
              <a:gd name="T13" fmla="*/ 38 h 289"/>
              <a:gd name="T14" fmla="*/ 36 w 106"/>
              <a:gd name="T15" fmla="*/ 48 h 289"/>
              <a:gd name="T16" fmla="*/ 16 w 106"/>
              <a:gd name="T17" fmla="*/ 54 h 289"/>
              <a:gd name="T18" fmla="*/ 10 w 106"/>
              <a:gd name="T19" fmla="*/ 72 h 289"/>
              <a:gd name="T20" fmla="*/ 6 w 106"/>
              <a:gd name="T21" fmla="*/ 98 h 289"/>
              <a:gd name="T22" fmla="*/ 8 w 106"/>
              <a:gd name="T23" fmla="*/ 119 h 289"/>
              <a:gd name="T24" fmla="*/ 6 w 106"/>
              <a:gd name="T25" fmla="*/ 135 h 289"/>
              <a:gd name="T26" fmla="*/ 9 w 106"/>
              <a:gd name="T27" fmla="*/ 147 h 289"/>
              <a:gd name="T28" fmla="*/ 11 w 106"/>
              <a:gd name="T29" fmla="*/ 152 h 289"/>
              <a:gd name="T30" fmla="*/ 15 w 106"/>
              <a:gd name="T31" fmla="*/ 168 h 289"/>
              <a:gd name="T32" fmla="*/ 16 w 106"/>
              <a:gd name="T33" fmla="*/ 184 h 289"/>
              <a:gd name="T34" fmla="*/ 14 w 106"/>
              <a:gd name="T35" fmla="*/ 211 h 289"/>
              <a:gd name="T36" fmla="*/ 10 w 106"/>
              <a:gd name="T37" fmla="*/ 226 h 289"/>
              <a:gd name="T38" fmla="*/ 6 w 106"/>
              <a:gd name="T39" fmla="*/ 255 h 289"/>
              <a:gd name="T40" fmla="*/ 4 w 106"/>
              <a:gd name="T41" fmla="*/ 275 h 289"/>
              <a:gd name="T42" fmla="*/ 0 w 106"/>
              <a:gd name="T43" fmla="*/ 284 h 289"/>
              <a:gd name="T44" fmla="*/ 18 w 106"/>
              <a:gd name="T45" fmla="*/ 287 h 289"/>
              <a:gd name="T46" fmla="*/ 23 w 106"/>
              <a:gd name="T47" fmla="*/ 276 h 289"/>
              <a:gd name="T48" fmla="*/ 30 w 106"/>
              <a:gd name="T49" fmla="*/ 254 h 289"/>
              <a:gd name="T50" fmla="*/ 34 w 106"/>
              <a:gd name="T51" fmla="*/ 227 h 289"/>
              <a:gd name="T52" fmla="*/ 38 w 106"/>
              <a:gd name="T53" fmla="*/ 203 h 289"/>
              <a:gd name="T54" fmla="*/ 48 w 106"/>
              <a:gd name="T55" fmla="*/ 171 h 289"/>
              <a:gd name="T56" fmla="*/ 52 w 106"/>
              <a:gd name="T57" fmla="*/ 169 h 289"/>
              <a:gd name="T58" fmla="*/ 61 w 106"/>
              <a:gd name="T59" fmla="*/ 195 h 289"/>
              <a:gd name="T60" fmla="*/ 68 w 106"/>
              <a:gd name="T61" fmla="*/ 216 h 289"/>
              <a:gd name="T62" fmla="*/ 69 w 106"/>
              <a:gd name="T63" fmla="*/ 234 h 289"/>
              <a:gd name="T64" fmla="*/ 79 w 106"/>
              <a:gd name="T65" fmla="*/ 276 h 289"/>
              <a:gd name="T66" fmla="*/ 80 w 106"/>
              <a:gd name="T67" fmla="*/ 287 h 289"/>
              <a:gd name="T68" fmla="*/ 98 w 106"/>
              <a:gd name="T69" fmla="*/ 284 h 289"/>
              <a:gd name="T70" fmla="*/ 96 w 106"/>
              <a:gd name="T71" fmla="*/ 274 h 289"/>
              <a:gd name="T72" fmla="*/ 96 w 106"/>
              <a:gd name="T73" fmla="*/ 247 h 289"/>
              <a:gd name="T74" fmla="*/ 90 w 106"/>
              <a:gd name="T75" fmla="*/ 219 h 289"/>
              <a:gd name="T76" fmla="*/ 86 w 106"/>
              <a:gd name="T77" fmla="*/ 200 h 289"/>
              <a:gd name="T78" fmla="*/ 85 w 106"/>
              <a:gd name="T79" fmla="*/ 181 h 289"/>
              <a:gd name="T80" fmla="*/ 86 w 106"/>
              <a:gd name="T81" fmla="*/ 166 h 289"/>
              <a:gd name="T82" fmla="*/ 100 w 106"/>
              <a:gd name="T83" fmla="*/ 169 h 289"/>
              <a:gd name="T84" fmla="*/ 104 w 106"/>
              <a:gd name="T85" fmla="*/ 154 h 289"/>
              <a:gd name="T86" fmla="*/ 14 w 106"/>
              <a:gd name="T87" fmla="*/ 144 h 289"/>
              <a:gd name="T88" fmla="*/ 11 w 106"/>
              <a:gd name="T89" fmla="*/ 151 h 289"/>
              <a:gd name="T90" fmla="*/ 13 w 106"/>
              <a:gd name="T91" fmla="*/ 143 h 289"/>
              <a:gd name="T92" fmla="*/ 25 w 106"/>
              <a:gd name="T93" fmla="*/ 109 h 289"/>
              <a:gd name="T94" fmla="*/ 42 w 106"/>
              <a:gd name="T95" fmla="*/ 42 h 289"/>
              <a:gd name="T96" fmla="*/ 42 w 106"/>
              <a:gd name="T97" fmla="*/ 55 h 289"/>
              <a:gd name="T98" fmla="*/ 48 w 106"/>
              <a:gd name="T99" fmla="*/ 64 h 289"/>
              <a:gd name="T100" fmla="*/ 47 w 106"/>
              <a:gd name="T101" fmla="*/ 130 h 289"/>
              <a:gd name="T102" fmla="*/ 60 w 106"/>
              <a:gd name="T103" fmla="*/ 53 h 289"/>
              <a:gd name="T104" fmla="*/ 62 w 106"/>
              <a:gd name="T105" fmla="*/ 42 h 289"/>
              <a:gd name="T106" fmla="*/ 80 w 106"/>
              <a:gd name="T107" fmla="*/ 124 h 289"/>
              <a:gd name="T108" fmla="*/ 79 w 106"/>
              <a:gd name="T109" fmla="*/ 123 h 289"/>
              <a:gd name="T110" fmla="*/ 78 w 106"/>
              <a:gd name="T111" fmla="*/ 114 h 289"/>
              <a:gd name="T112" fmla="*/ 84 w 106"/>
              <a:gd name="T113" fmla="*/ 122 h 289"/>
              <a:gd name="T114" fmla="*/ 104 w 106"/>
              <a:gd name="T115" fmla="*/ 151 h 289"/>
              <a:gd name="T116" fmla="*/ 104 w 106"/>
              <a:gd name="T117" fmla="*/ 1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289">
                <a:moveTo>
                  <a:pt x="105" y="150"/>
                </a:moveTo>
                <a:cubicBezTo>
                  <a:pt x="105" y="149"/>
                  <a:pt x="105" y="147"/>
                  <a:pt x="105" y="147"/>
                </a:cubicBezTo>
                <a:cubicBezTo>
                  <a:pt x="105" y="146"/>
                  <a:pt x="105" y="141"/>
                  <a:pt x="105" y="139"/>
                </a:cubicBezTo>
                <a:cubicBezTo>
                  <a:pt x="105" y="136"/>
                  <a:pt x="104" y="135"/>
                  <a:pt x="104" y="134"/>
                </a:cubicBezTo>
                <a:cubicBezTo>
                  <a:pt x="104" y="133"/>
                  <a:pt x="104" y="131"/>
                  <a:pt x="104" y="129"/>
                </a:cubicBezTo>
                <a:cubicBezTo>
                  <a:pt x="104" y="127"/>
                  <a:pt x="103" y="125"/>
                  <a:pt x="103" y="124"/>
                </a:cubicBezTo>
                <a:cubicBezTo>
                  <a:pt x="102" y="123"/>
                  <a:pt x="102" y="122"/>
                  <a:pt x="102" y="121"/>
                </a:cubicBezTo>
                <a:cubicBezTo>
                  <a:pt x="102" y="121"/>
                  <a:pt x="101" y="119"/>
                  <a:pt x="101" y="118"/>
                </a:cubicBezTo>
                <a:cubicBezTo>
                  <a:pt x="101" y="117"/>
                  <a:pt x="101" y="117"/>
                  <a:pt x="101" y="116"/>
                </a:cubicBezTo>
                <a:cubicBezTo>
                  <a:pt x="100" y="116"/>
                  <a:pt x="100" y="114"/>
                  <a:pt x="100" y="114"/>
                </a:cubicBezTo>
                <a:cubicBezTo>
                  <a:pt x="100" y="113"/>
                  <a:pt x="99" y="111"/>
                  <a:pt x="99" y="111"/>
                </a:cubicBezTo>
                <a:cubicBezTo>
                  <a:pt x="99" y="110"/>
                  <a:pt x="99" y="108"/>
                  <a:pt x="98" y="108"/>
                </a:cubicBezTo>
                <a:cubicBezTo>
                  <a:pt x="98" y="107"/>
                  <a:pt x="98" y="106"/>
                  <a:pt x="98" y="106"/>
                </a:cubicBezTo>
                <a:cubicBezTo>
                  <a:pt x="98" y="106"/>
                  <a:pt x="98" y="105"/>
                  <a:pt x="98" y="103"/>
                </a:cubicBezTo>
                <a:cubicBezTo>
                  <a:pt x="98" y="102"/>
                  <a:pt x="98" y="101"/>
                  <a:pt x="98" y="100"/>
                </a:cubicBezTo>
                <a:cubicBezTo>
                  <a:pt x="97" y="100"/>
                  <a:pt x="97" y="99"/>
                  <a:pt x="97" y="96"/>
                </a:cubicBezTo>
                <a:cubicBezTo>
                  <a:pt x="96" y="93"/>
                  <a:pt x="96" y="92"/>
                  <a:pt x="95" y="91"/>
                </a:cubicBezTo>
                <a:cubicBezTo>
                  <a:pt x="95" y="91"/>
                  <a:pt x="95" y="89"/>
                  <a:pt x="94" y="87"/>
                </a:cubicBezTo>
                <a:cubicBezTo>
                  <a:pt x="94" y="84"/>
                  <a:pt x="93" y="83"/>
                  <a:pt x="92" y="83"/>
                </a:cubicBezTo>
                <a:cubicBezTo>
                  <a:pt x="92" y="82"/>
                  <a:pt x="92" y="82"/>
                  <a:pt x="92" y="82"/>
                </a:cubicBezTo>
                <a:cubicBezTo>
                  <a:pt x="92" y="81"/>
                  <a:pt x="92" y="80"/>
                  <a:pt x="92" y="80"/>
                </a:cubicBezTo>
                <a:cubicBezTo>
                  <a:pt x="92" y="79"/>
                  <a:pt x="91" y="75"/>
                  <a:pt x="91" y="75"/>
                </a:cubicBezTo>
                <a:cubicBezTo>
                  <a:pt x="90" y="74"/>
                  <a:pt x="90" y="74"/>
                  <a:pt x="90" y="74"/>
                </a:cubicBezTo>
                <a:cubicBezTo>
                  <a:pt x="90" y="73"/>
                  <a:pt x="91" y="72"/>
                  <a:pt x="91" y="72"/>
                </a:cubicBezTo>
                <a:cubicBezTo>
                  <a:pt x="91" y="71"/>
                  <a:pt x="90" y="70"/>
                  <a:pt x="90" y="69"/>
                </a:cubicBezTo>
                <a:cubicBezTo>
                  <a:pt x="90" y="69"/>
                  <a:pt x="90" y="67"/>
                  <a:pt x="90" y="66"/>
                </a:cubicBezTo>
                <a:cubicBezTo>
                  <a:pt x="90" y="66"/>
                  <a:pt x="90" y="63"/>
                  <a:pt x="91" y="62"/>
                </a:cubicBezTo>
                <a:cubicBezTo>
                  <a:pt x="91" y="60"/>
                  <a:pt x="90" y="59"/>
                  <a:pt x="90" y="59"/>
                </a:cubicBezTo>
                <a:cubicBezTo>
                  <a:pt x="90" y="58"/>
                  <a:pt x="89" y="58"/>
                  <a:pt x="89" y="58"/>
                </a:cubicBezTo>
                <a:cubicBezTo>
                  <a:pt x="88" y="58"/>
                  <a:pt x="88" y="58"/>
                  <a:pt x="88" y="58"/>
                </a:cubicBezTo>
                <a:cubicBezTo>
                  <a:pt x="88" y="58"/>
                  <a:pt x="87" y="57"/>
                  <a:pt x="86" y="57"/>
                </a:cubicBezTo>
                <a:cubicBezTo>
                  <a:pt x="85" y="57"/>
                  <a:pt x="81" y="54"/>
                  <a:pt x="80" y="54"/>
                </a:cubicBezTo>
                <a:cubicBezTo>
                  <a:pt x="79" y="53"/>
                  <a:pt x="75" y="51"/>
                  <a:pt x="75" y="51"/>
                </a:cubicBezTo>
                <a:cubicBezTo>
                  <a:pt x="74" y="51"/>
                  <a:pt x="71" y="49"/>
                  <a:pt x="70" y="49"/>
                </a:cubicBezTo>
                <a:cubicBezTo>
                  <a:pt x="70" y="49"/>
                  <a:pt x="69" y="48"/>
                  <a:pt x="69" y="48"/>
                </a:cubicBezTo>
                <a:cubicBezTo>
                  <a:pt x="69" y="48"/>
                  <a:pt x="68" y="47"/>
                  <a:pt x="68" y="47"/>
                </a:cubicBezTo>
                <a:cubicBezTo>
                  <a:pt x="67" y="47"/>
                  <a:pt x="67" y="47"/>
                  <a:pt x="67" y="46"/>
                </a:cubicBezTo>
                <a:cubicBezTo>
                  <a:pt x="66" y="46"/>
                  <a:pt x="65" y="45"/>
                  <a:pt x="65" y="44"/>
                </a:cubicBezTo>
                <a:cubicBezTo>
                  <a:pt x="65" y="44"/>
                  <a:pt x="63" y="43"/>
                  <a:pt x="63" y="43"/>
                </a:cubicBezTo>
                <a:cubicBezTo>
                  <a:pt x="63" y="43"/>
                  <a:pt x="63" y="43"/>
                  <a:pt x="63" y="42"/>
                </a:cubicBezTo>
                <a:cubicBezTo>
                  <a:pt x="63" y="41"/>
                  <a:pt x="62" y="41"/>
                  <a:pt x="62" y="41"/>
                </a:cubicBezTo>
                <a:cubicBezTo>
                  <a:pt x="62" y="41"/>
                  <a:pt x="62" y="41"/>
                  <a:pt x="62" y="40"/>
                </a:cubicBezTo>
                <a:cubicBezTo>
                  <a:pt x="62" y="40"/>
                  <a:pt x="62" y="36"/>
                  <a:pt x="62" y="35"/>
                </a:cubicBezTo>
                <a:cubicBezTo>
                  <a:pt x="62" y="35"/>
                  <a:pt x="62" y="35"/>
                  <a:pt x="62" y="34"/>
                </a:cubicBezTo>
                <a:cubicBezTo>
                  <a:pt x="62" y="34"/>
                  <a:pt x="63" y="33"/>
                  <a:pt x="63" y="32"/>
                </a:cubicBezTo>
                <a:cubicBezTo>
                  <a:pt x="63" y="31"/>
                  <a:pt x="63" y="31"/>
                  <a:pt x="64" y="31"/>
                </a:cubicBezTo>
                <a:cubicBezTo>
                  <a:pt x="65" y="31"/>
                  <a:pt x="65" y="32"/>
                  <a:pt x="65" y="33"/>
                </a:cubicBezTo>
                <a:cubicBezTo>
                  <a:pt x="66" y="35"/>
                  <a:pt x="67" y="32"/>
                  <a:pt x="67" y="30"/>
                </a:cubicBezTo>
                <a:cubicBezTo>
                  <a:pt x="68" y="28"/>
                  <a:pt x="70" y="16"/>
                  <a:pt x="66" y="10"/>
                </a:cubicBezTo>
                <a:cubicBezTo>
                  <a:pt x="62" y="5"/>
                  <a:pt x="59" y="2"/>
                  <a:pt x="52" y="1"/>
                </a:cubicBezTo>
                <a:cubicBezTo>
                  <a:pt x="46" y="0"/>
                  <a:pt x="40" y="5"/>
                  <a:pt x="38" y="8"/>
                </a:cubicBezTo>
                <a:cubicBezTo>
                  <a:pt x="36" y="10"/>
                  <a:pt x="34" y="14"/>
                  <a:pt x="34" y="17"/>
                </a:cubicBezTo>
                <a:cubicBezTo>
                  <a:pt x="34" y="20"/>
                  <a:pt x="35" y="26"/>
                  <a:pt x="36" y="28"/>
                </a:cubicBezTo>
                <a:cubicBezTo>
                  <a:pt x="36" y="30"/>
                  <a:pt x="37" y="32"/>
                  <a:pt x="38" y="33"/>
                </a:cubicBezTo>
                <a:cubicBezTo>
                  <a:pt x="39" y="35"/>
                  <a:pt x="41" y="36"/>
                  <a:pt x="41" y="36"/>
                </a:cubicBezTo>
                <a:cubicBezTo>
                  <a:pt x="41" y="36"/>
                  <a:pt x="41" y="37"/>
                  <a:pt x="41" y="38"/>
                </a:cubicBezTo>
                <a:cubicBezTo>
                  <a:pt x="41" y="40"/>
                  <a:pt x="41" y="41"/>
                  <a:pt x="41" y="41"/>
                </a:cubicBezTo>
                <a:cubicBezTo>
                  <a:pt x="41" y="42"/>
                  <a:pt x="41" y="42"/>
                  <a:pt x="41" y="42"/>
                </a:cubicBezTo>
                <a:cubicBezTo>
                  <a:pt x="41" y="42"/>
                  <a:pt x="41" y="42"/>
                  <a:pt x="41" y="43"/>
                </a:cubicBezTo>
                <a:cubicBezTo>
                  <a:pt x="41" y="43"/>
                  <a:pt x="41" y="43"/>
                  <a:pt x="41" y="43"/>
                </a:cubicBezTo>
                <a:cubicBezTo>
                  <a:pt x="40" y="43"/>
                  <a:pt x="40" y="44"/>
                  <a:pt x="39" y="44"/>
                </a:cubicBezTo>
                <a:cubicBezTo>
                  <a:pt x="39" y="45"/>
                  <a:pt x="38" y="45"/>
                  <a:pt x="38" y="46"/>
                </a:cubicBezTo>
                <a:cubicBezTo>
                  <a:pt x="38" y="46"/>
                  <a:pt x="37" y="47"/>
                  <a:pt x="37" y="47"/>
                </a:cubicBezTo>
                <a:cubicBezTo>
                  <a:pt x="36" y="47"/>
                  <a:pt x="36" y="47"/>
                  <a:pt x="36" y="48"/>
                </a:cubicBezTo>
                <a:cubicBezTo>
                  <a:pt x="35" y="48"/>
                  <a:pt x="35" y="48"/>
                  <a:pt x="35" y="48"/>
                </a:cubicBezTo>
                <a:cubicBezTo>
                  <a:pt x="34" y="48"/>
                  <a:pt x="34" y="48"/>
                  <a:pt x="34" y="49"/>
                </a:cubicBezTo>
                <a:cubicBezTo>
                  <a:pt x="34" y="49"/>
                  <a:pt x="33" y="49"/>
                  <a:pt x="32" y="49"/>
                </a:cubicBezTo>
                <a:cubicBezTo>
                  <a:pt x="31" y="50"/>
                  <a:pt x="29" y="51"/>
                  <a:pt x="27" y="51"/>
                </a:cubicBezTo>
                <a:cubicBezTo>
                  <a:pt x="26" y="51"/>
                  <a:pt x="23" y="52"/>
                  <a:pt x="22" y="52"/>
                </a:cubicBezTo>
                <a:cubicBezTo>
                  <a:pt x="21" y="53"/>
                  <a:pt x="20" y="53"/>
                  <a:pt x="20" y="53"/>
                </a:cubicBezTo>
                <a:cubicBezTo>
                  <a:pt x="19" y="53"/>
                  <a:pt x="18" y="54"/>
                  <a:pt x="17" y="54"/>
                </a:cubicBezTo>
                <a:cubicBezTo>
                  <a:pt x="17" y="54"/>
                  <a:pt x="16" y="54"/>
                  <a:pt x="16" y="54"/>
                </a:cubicBezTo>
                <a:cubicBezTo>
                  <a:pt x="16" y="54"/>
                  <a:pt x="15" y="55"/>
                  <a:pt x="15" y="54"/>
                </a:cubicBezTo>
                <a:cubicBezTo>
                  <a:pt x="15" y="54"/>
                  <a:pt x="15" y="54"/>
                  <a:pt x="14" y="54"/>
                </a:cubicBezTo>
                <a:cubicBezTo>
                  <a:pt x="13" y="55"/>
                  <a:pt x="13" y="55"/>
                  <a:pt x="12" y="57"/>
                </a:cubicBezTo>
                <a:cubicBezTo>
                  <a:pt x="12" y="58"/>
                  <a:pt x="12" y="59"/>
                  <a:pt x="12" y="61"/>
                </a:cubicBezTo>
                <a:cubicBezTo>
                  <a:pt x="12" y="62"/>
                  <a:pt x="11" y="64"/>
                  <a:pt x="11" y="64"/>
                </a:cubicBezTo>
                <a:cubicBezTo>
                  <a:pt x="11" y="64"/>
                  <a:pt x="11" y="66"/>
                  <a:pt x="11" y="67"/>
                </a:cubicBezTo>
                <a:cubicBezTo>
                  <a:pt x="10" y="67"/>
                  <a:pt x="10" y="70"/>
                  <a:pt x="10" y="70"/>
                </a:cubicBezTo>
                <a:cubicBezTo>
                  <a:pt x="10" y="71"/>
                  <a:pt x="10" y="71"/>
                  <a:pt x="10" y="72"/>
                </a:cubicBezTo>
                <a:cubicBezTo>
                  <a:pt x="10" y="72"/>
                  <a:pt x="9" y="75"/>
                  <a:pt x="9" y="76"/>
                </a:cubicBezTo>
                <a:cubicBezTo>
                  <a:pt x="9" y="76"/>
                  <a:pt x="8" y="80"/>
                  <a:pt x="8" y="81"/>
                </a:cubicBezTo>
                <a:cubicBezTo>
                  <a:pt x="8" y="81"/>
                  <a:pt x="7" y="82"/>
                  <a:pt x="7" y="83"/>
                </a:cubicBezTo>
                <a:cubicBezTo>
                  <a:pt x="7" y="85"/>
                  <a:pt x="7" y="87"/>
                  <a:pt x="7" y="87"/>
                </a:cubicBezTo>
                <a:cubicBezTo>
                  <a:pt x="6" y="88"/>
                  <a:pt x="6" y="89"/>
                  <a:pt x="6" y="90"/>
                </a:cubicBezTo>
                <a:cubicBezTo>
                  <a:pt x="6" y="90"/>
                  <a:pt x="6" y="90"/>
                  <a:pt x="6" y="91"/>
                </a:cubicBezTo>
                <a:cubicBezTo>
                  <a:pt x="6" y="92"/>
                  <a:pt x="6" y="94"/>
                  <a:pt x="6" y="95"/>
                </a:cubicBezTo>
                <a:cubicBezTo>
                  <a:pt x="6" y="96"/>
                  <a:pt x="6" y="97"/>
                  <a:pt x="6" y="98"/>
                </a:cubicBezTo>
                <a:cubicBezTo>
                  <a:pt x="6" y="99"/>
                  <a:pt x="6" y="99"/>
                  <a:pt x="6" y="99"/>
                </a:cubicBezTo>
                <a:cubicBezTo>
                  <a:pt x="6" y="100"/>
                  <a:pt x="6" y="101"/>
                  <a:pt x="5" y="102"/>
                </a:cubicBezTo>
                <a:cubicBezTo>
                  <a:pt x="5" y="102"/>
                  <a:pt x="5" y="103"/>
                  <a:pt x="5" y="103"/>
                </a:cubicBezTo>
                <a:cubicBezTo>
                  <a:pt x="5" y="104"/>
                  <a:pt x="5" y="106"/>
                  <a:pt x="6" y="107"/>
                </a:cubicBezTo>
                <a:cubicBezTo>
                  <a:pt x="6" y="108"/>
                  <a:pt x="7" y="110"/>
                  <a:pt x="7" y="111"/>
                </a:cubicBezTo>
                <a:cubicBezTo>
                  <a:pt x="7" y="112"/>
                  <a:pt x="7" y="113"/>
                  <a:pt x="7" y="114"/>
                </a:cubicBezTo>
                <a:cubicBezTo>
                  <a:pt x="7" y="114"/>
                  <a:pt x="7" y="117"/>
                  <a:pt x="7" y="117"/>
                </a:cubicBezTo>
                <a:cubicBezTo>
                  <a:pt x="7" y="118"/>
                  <a:pt x="8" y="119"/>
                  <a:pt x="8" y="119"/>
                </a:cubicBezTo>
                <a:cubicBezTo>
                  <a:pt x="8" y="120"/>
                  <a:pt x="8" y="120"/>
                  <a:pt x="7" y="122"/>
                </a:cubicBezTo>
                <a:cubicBezTo>
                  <a:pt x="7" y="123"/>
                  <a:pt x="7" y="125"/>
                  <a:pt x="7" y="126"/>
                </a:cubicBezTo>
                <a:cubicBezTo>
                  <a:pt x="7" y="127"/>
                  <a:pt x="7" y="128"/>
                  <a:pt x="7" y="129"/>
                </a:cubicBezTo>
                <a:cubicBezTo>
                  <a:pt x="7" y="129"/>
                  <a:pt x="7" y="129"/>
                  <a:pt x="7" y="130"/>
                </a:cubicBezTo>
                <a:cubicBezTo>
                  <a:pt x="6" y="130"/>
                  <a:pt x="6" y="130"/>
                  <a:pt x="6" y="131"/>
                </a:cubicBezTo>
                <a:cubicBezTo>
                  <a:pt x="5" y="131"/>
                  <a:pt x="5" y="132"/>
                  <a:pt x="5" y="132"/>
                </a:cubicBezTo>
                <a:cubicBezTo>
                  <a:pt x="5" y="133"/>
                  <a:pt x="5" y="134"/>
                  <a:pt x="5" y="134"/>
                </a:cubicBezTo>
                <a:cubicBezTo>
                  <a:pt x="5" y="134"/>
                  <a:pt x="6" y="135"/>
                  <a:pt x="6" y="135"/>
                </a:cubicBezTo>
                <a:cubicBezTo>
                  <a:pt x="6" y="136"/>
                  <a:pt x="6" y="136"/>
                  <a:pt x="6" y="137"/>
                </a:cubicBezTo>
                <a:cubicBezTo>
                  <a:pt x="6" y="137"/>
                  <a:pt x="6" y="138"/>
                  <a:pt x="6" y="138"/>
                </a:cubicBezTo>
                <a:cubicBezTo>
                  <a:pt x="7" y="139"/>
                  <a:pt x="7" y="139"/>
                  <a:pt x="7" y="139"/>
                </a:cubicBezTo>
                <a:cubicBezTo>
                  <a:pt x="7" y="139"/>
                  <a:pt x="7" y="140"/>
                  <a:pt x="7" y="141"/>
                </a:cubicBezTo>
                <a:cubicBezTo>
                  <a:pt x="7" y="141"/>
                  <a:pt x="7" y="141"/>
                  <a:pt x="7" y="142"/>
                </a:cubicBezTo>
                <a:cubicBezTo>
                  <a:pt x="7" y="142"/>
                  <a:pt x="8" y="144"/>
                  <a:pt x="8" y="145"/>
                </a:cubicBezTo>
                <a:cubicBezTo>
                  <a:pt x="8" y="146"/>
                  <a:pt x="8" y="147"/>
                  <a:pt x="8" y="147"/>
                </a:cubicBezTo>
                <a:cubicBezTo>
                  <a:pt x="9" y="147"/>
                  <a:pt x="9" y="147"/>
                  <a:pt x="9" y="147"/>
                </a:cubicBezTo>
                <a:cubicBezTo>
                  <a:pt x="9" y="147"/>
                  <a:pt x="9" y="147"/>
                  <a:pt x="9" y="146"/>
                </a:cubicBezTo>
                <a:cubicBezTo>
                  <a:pt x="9" y="146"/>
                  <a:pt x="9" y="146"/>
                  <a:pt x="10" y="147"/>
                </a:cubicBezTo>
                <a:cubicBezTo>
                  <a:pt x="10" y="147"/>
                  <a:pt x="10" y="147"/>
                  <a:pt x="10" y="147"/>
                </a:cubicBezTo>
                <a:cubicBezTo>
                  <a:pt x="10" y="148"/>
                  <a:pt x="10" y="148"/>
                  <a:pt x="10" y="149"/>
                </a:cubicBezTo>
                <a:cubicBezTo>
                  <a:pt x="10" y="149"/>
                  <a:pt x="10" y="149"/>
                  <a:pt x="10" y="150"/>
                </a:cubicBezTo>
                <a:cubicBezTo>
                  <a:pt x="9" y="151"/>
                  <a:pt x="10" y="152"/>
                  <a:pt x="10" y="152"/>
                </a:cubicBezTo>
                <a:cubicBezTo>
                  <a:pt x="10" y="152"/>
                  <a:pt x="10" y="152"/>
                  <a:pt x="11" y="152"/>
                </a:cubicBezTo>
                <a:cubicBezTo>
                  <a:pt x="11" y="152"/>
                  <a:pt x="11" y="152"/>
                  <a:pt x="11" y="152"/>
                </a:cubicBezTo>
                <a:cubicBezTo>
                  <a:pt x="11" y="153"/>
                  <a:pt x="12" y="152"/>
                  <a:pt x="12" y="152"/>
                </a:cubicBezTo>
                <a:cubicBezTo>
                  <a:pt x="13" y="152"/>
                  <a:pt x="13" y="152"/>
                  <a:pt x="13" y="152"/>
                </a:cubicBezTo>
                <a:cubicBezTo>
                  <a:pt x="13" y="152"/>
                  <a:pt x="13" y="153"/>
                  <a:pt x="13" y="153"/>
                </a:cubicBezTo>
                <a:cubicBezTo>
                  <a:pt x="13" y="154"/>
                  <a:pt x="13" y="155"/>
                  <a:pt x="13" y="156"/>
                </a:cubicBezTo>
                <a:cubicBezTo>
                  <a:pt x="13" y="156"/>
                  <a:pt x="13" y="160"/>
                  <a:pt x="13" y="160"/>
                </a:cubicBezTo>
                <a:cubicBezTo>
                  <a:pt x="14" y="161"/>
                  <a:pt x="14" y="161"/>
                  <a:pt x="14" y="162"/>
                </a:cubicBezTo>
                <a:cubicBezTo>
                  <a:pt x="14" y="163"/>
                  <a:pt x="15" y="165"/>
                  <a:pt x="15" y="166"/>
                </a:cubicBezTo>
                <a:cubicBezTo>
                  <a:pt x="15" y="166"/>
                  <a:pt x="15" y="167"/>
                  <a:pt x="15" y="168"/>
                </a:cubicBezTo>
                <a:cubicBezTo>
                  <a:pt x="15" y="168"/>
                  <a:pt x="15" y="168"/>
                  <a:pt x="15" y="169"/>
                </a:cubicBezTo>
                <a:cubicBezTo>
                  <a:pt x="15" y="169"/>
                  <a:pt x="16" y="170"/>
                  <a:pt x="16" y="172"/>
                </a:cubicBezTo>
                <a:cubicBezTo>
                  <a:pt x="16" y="173"/>
                  <a:pt x="16" y="175"/>
                  <a:pt x="16" y="176"/>
                </a:cubicBezTo>
                <a:cubicBezTo>
                  <a:pt x="16" y="176"/>
                  <a:pt x="16" y="177"/>
                  <a:pt x="16" y="178"/>
                </a:cubicBezTo>
                <a:cubicBezTo>
                  <a:pt x="16" y="178"/>
                  <a:pt x="16" y="179"/>
                  <a:pt x="16" y="179"/>
                </a:cubicBezTo>
                <a:cubicBezTo>
                  <a:pt x="16" y="180"/>
                  <a:pt x="16" y="181"/>
                  <a:pt x="16" y="181"/>
                </a:cubicBezTo>
                <a:cubicBezTo>
                  <a:pt x="16" y="181"/>
                  <a:pt x="16" y="182"/>
                  <a:pt x="16" y="182"/>
                </a:cubicBezTo>
                <a:cubicBezTo>
                  <a:pt x="16" y="183"/>
                  <a:pt x="16" y="183"/>
                  <a:pt x="16" y="184"/>
                </a:cubicBezTo>
                <a:cubicBezTo>
                  <a:pt x="16" y="184"/>
                  <a:pt x="16" y="185"/>
                  <a:pt x="16" y="187"/>
                </a:cubicBezTo>
                <a:cubicBezTo>
                  <a:pt x="16" y="189"/>
                  <a:pt x="16" y="191"/>
                  <a:pt x="16" y="191"/>
                </a:cubicBezTo>
                <a:cubicBezTo>
                  <a:pt x="17" y="192"/>
                  <a:pt x="16" y="192"/>
                  <a:pt x="16" y="192"/>
                </a:cubicBezTo>
                <a:cubicBezTo>
                  <a:pt x="16" y="193"/>
                  <a:pt x="16" y="193"/>
                  <a:pt x="16" y="194"/>
                </a:cubicBezTo>
                <a:cubicBezTo>
                  <a:pt x="16" y="195"/>
                  <a:pt x="16" y="198"/>
                  <a:pt x="15" y="199"/>
                </a:cubicBezTo>
                <a:cubicBezTo>
                  <a:pt x="15" y="200"/>
                  <a:pt x="15" y="201"/>
                  <a:pt x="15" y="202"/>
                </a:cubicBezTo>
                <a:cubicBezTo>
                  <a:pt x="15" y="203"/>
                  <a:pt x="14" y="206"/>
                  <a:pt x="14" y="207"/>
                </a:cubicBezTo>
                <a:cubicBezTo>
                  <a:pt x="14" y="208"/>
                  <a:pt x="14" y="210"/>
                  <a:pt x="14" y="211"/>
                </a:cubicBezTo>
                <a:cubicBezTo>
                  <a:pt x="14" y="211"/>
                  <a:pt x="14" y="211"/>
                  <a:pt x="14" y="211"/>
                </a:cubicBezTo>
                <a:cubicBezTo>
                  <a:pt x="13" y="212"/>
                  <a:pt x="13" y="213"/>
                  <a:pt x="13" y="214"/>
                </a:cubicBezTo>
                <a:cubicBezTo>
                  <a:pt x="12" y="215"/>
                  <a:pt x="12" y="215"/>
                  <a:pt x="12" y="216"/>
                </a:cubicBezTo>
                <a:cubicBezTo>
                  <a:pt x="12" y="217"/>
                  <a:pt x="12" y="217"/>
                  <a:pt x="12" y="218"/>
                </a:cubicBezTo>
                <a:cubicBezTo>
                  <a:pt x="12" y="218"/>
                  <a:pt x="11" y="220"/>
                  <a:pt x="11" y="220"/>
                </a:cubicBezTo>
                <a:cubicBezTo>
                  <a:pt x="11" y="221"/>
                  <a:pt x="11" y="222"/>
                  <a:pt x="11" y="223"/>
                </a:cubicBezTo>
                <a:cubicBezTo>
                  <a:pt x="11" y="223"/>
                  <a:pt x="11" y="224"/>
                  <a:pt x="10" y="224"/>
                </a:cubicBezTo>
                <a:cubicBezTo>
                  <a:pt x="10" y="225"/>
                  <a:pt x="10" y="225"/>
                  <a:pt x="10" y="226"/>
                </a:cubicBezTo>
                <a:cubicBezTo>
                  <a:pt x="10" y="227"/>
                  <a:pt x="10" y="228"/>
                  <a:pt x="10" y="229"/>
                </a:cubicBezTo>
                <a:cubicBezTo>
                  <a:pt x="10" y="229"/>
                  <a:pt x="9" y="231"/>
                  <a:pt x="9" y="232"/>
                </a:cubicBezTo>
                <a:cubicBezTo>
                  <a:pt x="9" y="232"/>
                  <a:pt x="9" y="236"/>
                  <a:pt x="9" y="236"/>
                </a:cubicBezTo>
                <a:cubicBezTo>
                  <a:pt x="9" y="236"/>
                  <a:pt x="9" y="240"/>
                  <a:pt x="9" y="240"/>
                </a:cubicBezTo>
                <a:cubicBezTo>
                  <a:pt x="9" y="241"/>
                  <a:pt x="9" y="244"/>
                  <a:pt x="9" y="245"/>
                </a:cubicBezTo>
                <a:cubicBezTo>
                  <a:pt x="9" y="245"/>
                  <a:pt x="9" y="246"/>
                  <a:pt x="8" y="247"/>
                </a:cubicBezTo>
                <a:cubicBezTo>
                  <a:pt x="8" y="247"/>
                  <a:pt x="8" y="250"/>
                  <a:pt x="7" y="251"/>
                </a:cubicBezTo>
                <a:cubicBezTo>
                  <a:pt x="7" y="253"/>
                  <a:pt x="6" y="254"/>
                  <a:pt x="6" y="255"/>
                </a:cubicBezTo>
                <a:cubicBezTo>
                  <a:pt x="6" y="255"/>
                  <a:pt x="5" y="258"/>
                  <a:pt x="5" y="258"/>
                </a:cubicBezTo>
                <a:cubicBezTo>
                  <a:pt x="5" y="259"/>
                  <a:pt x="4" y="261"/>
                  <a:pt x="4" y="261"/>
                </a:cubicBezTo>
                <a:cubicBezTo>
                  <a:pt x="4" y="262"/>
                  <a:pt x="4" y="266"/>
                  <a:pt x="4" y="267"/>
                </a:cubicBezTo>
                <a:cubicBezTo>
                  <a:pt x="4" y="268"/>
                  <a:pt x="4" y="268"/>
                  <a:pt x="4" y="268"/>
                </a:cubicBezTo>
                <a:cubicBezTo>
                  <a:pt x="4" y="269"/>
                  <a:pt x="4" y="271"/>
                  <a:pt x="4" y="271"/>
                </a:cubicBezTo>
                <a:cubicBezTo>
                  <a:pt x="4" y="272"/>
                  <a:pt x="4" y="272"/>
                  <a:pt x="5" y="272"/>
                </a:cubicBezTo>
                <a:cubicBezTo>
                  <a:pt x="5" y="272"/>
                  <a:pt x="5" y="272"/>
                  <a:pt x="5" y="273"/>
                </a:cubicBezTo>
                <a:cubicBezTo>
                  <a:pt x="4" y="273"/>
                  <a:pt x="4" y="275"/>
                  <a:pt x="4" y="275"/>
                </a:cubicBezTo>
                <a:cubicBezTo>
                  <a:pt x="4" y="275"/>
                  <a:pt x="3" y="276"/>
                  <a:pt x="3" y="276"/>
                </a:cubicBezTo>
                <a:cubicBezTo>
                  <a:pt x="3" y="277"/>
                  <a:pt x="3" y="277"/>
                  <a:pt x="3" y="277"/>
                </a:cubicBezTo>
                <a:cubicBezTo>
                  <a:pt x="3" y="277"/>
                  <a:pt x="3" y="277"/>
                  <a:pt x="3" y="277"/>
                </a:cubicBezTo>
                <a:cubicBezTo>
                  <a:pt x="3" y="278"/>
                  <a:pt x="3" y="278"/>
                  <a:pt x="2" y="278"/>
                </a:cubicBezTo>
                <a:cubicBezTo>
                  <a:pt x="2" y="278"/>
                  <a:pt x="2" y="279"/>
                  <a:pt x="1" y="280"/>
                </a:cubicBezTo>
                <a:cubicBezTo>
                  <a:pt x="1" y="281"/>
                  <a:pt x="1" y="282"/>
                  <a:pt x="1" y="283"/>
                </a:cubicBezTo>
                <a:cubicBezTo>
                  <a:pt x="1" y="283"/>
                  <a:pt x="1" y="283"/>
                  <a:pt x="1" y="283"/>
                </a:cubicBezTo>
                <a:cubicBezTo>
                  <a:pt x="1" y="283"/>
                  <a:pt x="1" y="283"/>
                  <a:pt x="0" y="284"/>
                </a:cubicBezTo>
                <a:cubicBezTo>
                  <a:pt x="0" y="284"/>
                  <a:pt x="0" y="284"/>
                  <a:pt x="0" y="284"/>
                </a:cubicBezTo>
                <a:cubicBezTo>
                  <a:pt x="0" y="285"/>
                  <a:pt x="0" y="286"/>
                  <a:pt x="0" y="286"/>
                </a:cubicBezTo>
                <a:cubicBezTo>
                  <a:pt x="0" y="286"/>
                  <a:pt x="1" y="286"/>
                  <a:pt x="1" y="286"/>
                </a:cubicBezTo>
                <a:cubicBezTo>
                  <a:pt x="1" y="286"/>
                  <a:pt x="1" y="286"/>
                  <a:pt x="2" y="287"/>
                </a:cubicBezTo>
                <a:cubicBezTo>
                  <a:pt x="2" y="287"/>
                  <a:pt x="2" y="287"/>
                  <a:pt x="3" y="287"/>
                </a:cubicBezTo>
                <a:cubicBezTo>
                  <a:pt x="4" y="287"/>
                  <a:pt x="8" y="287"/>
                  <a:pt x="10" y="287"/>
                </a:cubicBezTo>
                <a:cubicBezTo>
                  <a:pt x="11" y="287"/>
                  <a:pt x="13" y="287"/>
                  <a:pt x="14" y="287"/>
                </a:cubicBezTo>
                <a:cubicBezTo>
                  <a:pt x="15" y="287"/>
                  <a:pt x="17" y="287"/>
                  <a:pt x="18" y="287"/>
                </a:cubicBezTo>
                <a:cubicBezTo>
                  <a:pt x="19" y="287"/>
                  <a:pt x="19" y="286"/>
                  <a:pt x="19" y="286"/>
                </a:cubicBezTo>
                <a:cubicBezTo>
                  <a:pt x="19" y="285"/>
                  <a:pt x="19" y="284"/>
                  <a:pt x="19" y="284"/>
                </a:cubicBezTo>
                <a:cubicBezTo>
                  <a:pt x="19" y="284"/>
                  <a:pt x="19" y="284"/>
                  <a:pt x="19" y="284"/>
                </a:cubicBezTo>
                <a:cubicBezTo>
                  <a:pt x="20" y="284"/>
                  <a:pt x="20" y="284"/>
                  <a:pt x="20" y="284"/>
                </a:cubicBezTo>
                <a:cubicBezTo>
                  <a:pt x="20" y="283"/>
                  <a:pt x="21" y="283"/>
                  <a:pt x="22" y="282"/>
                </a:cubicBezTo>
                <a:cubicBezTo>
                  <a:pt x="22" y="282"/>
                  <a:pt x="23" y="282"/>
                  <a:pt x="23" y="281"/>
                </a:cubicBezTo>
                <a:cubicBezTo>
                  <a:pt x="23" y="281"/>
                  <a:pt x="23" y="280"/>
                  <a:pt x="23" y="280"/>
                </a:cubicBezTo>
                <a:cubicBezTo>
                  <a:pt x="23" y="279"/>
                  <a:pt x="23" y="276"/>
                  <a:pt x="23" y="276"/>
                </a:cubicBezTo>
                <a:cubicBezTo>
                  <a:pt x="23" y="276"/>
                  <a:pt x="22" y="275"/>
                  <a:pt x="22" y="275"/>
                </a:cubicBezTo>
                <a:cubicBezTo>
                  <a:pt x="22" y="275"/>
                  <a:pt x="22" y="275"/>
                  <a:pt x="22" y="275"/>
                </a:cubicBezTo>
                <a:cubicBezTo>
                  <a:pt x="22" y="275"/>
                  <a:pt x="22" y="275"/>
                  <a:pt x="22" y="274"/>
                </a:cubicBezTo>
                <a:cubicBezTo>
                  <a:pt x="22" y="274"/>
                  <a:pt x="23" y="274"/>
                  <a:pt x="23" y="273"/>
                </a:cubicBezTo>
                <a:cubicBezTo>
                  <a:pt x="23" y="273"/>
                  <a:pt x="24" y="271"/>
                  <a:pt x="24" y="270"/>
                </a:cubicBezTo>
                <a:cubicBezTo>
                  <a:pt x="25" y="269"/>
                  <a:pt x="26" y="266"/>
                  <a:pt x="26" y="265"/>
                </a:cubicBezTo>
                <a:cubicBezTo>
                  <a:pt x="27" y="263"/>
                  <a:pt x="28" y="259"/>
                  <a:pt x="28" y="258"/>
                </a:cubicBezTo>
                <a:cubicBezTo>
                  <a:pt x="29" y="258"/>
                  <a:pt x="30" y="255"/>
                  <a:pt x="30" y="254"/>
                </a:cubicBezTo>
                <a:cubicBezTo>
                  <a:pt x="31" y="253"/>
                  <a:pt x="31" y="251"/>
                  <a:pt x="31" y="250"/>
                </a:cubicBezTo>
                <a:cubicBezTo>
                  <a:pt x="32" y="249"/>
                  <a:pt x="32" y="247"/>
                  <a:pt x="32" y="247"/>
                </a:cubicBezTo>
                <a:cubicBezTo>
                  <a:pt x="32" y="246"/>
                  <a:pt x="33" y="243"/>
                  <a:pt x="33" y="242"/>
                </a:cubicBezTo>
                <a:cubicBezTo>
                  <a:pt x="33" y="241"/>
                  <a:pt x="33" y="239"/>
                  <a:pt x="34" y="238"/>
                </a:cubicBezTo>
                <a:cubicBezTo>
                  <a:pt x="34" y="236"/>
                  <a:pt x="34" y="234"/>
                  <a:pt x="34" y="233"/>
                </a:cubicBezTo>
                <a:cubicBezTo>
                  <a:pt x="34" y="232"/>
                  <a:pt x="34" y="230"/>
                  <a:pt x="34" y="230"/>
                </a:cubicBezTo>
                <a:cubicBezTo>
                  <a:pt x="34" y="229"/>
                  <a:pt x="34" y="228"/>
                  <a:pt x="34" y="228"/>
                </a:cubicBezTo>
                <a:cubicBezTo>
                  <a:pt x="34" y="228"/>
                  <a:pt x="34" y="227"/>
                  <a:pt x="34" y="227"/>
                </a:cubicBezTo>
                <a:cubicBezTo>
                  <a:pt x="34" y="226"/>
                  <a:pt x="34" y="226"/>
                  <a:pt x="34" y="225"/>
                </a:cubicBezTo>
                <a:cubicBezTo>
                  <a:pt x="34" y="225"/>
                  <a:pt x="35" y="222"/>
                  <a:pt x="35" y="221"/>
                </a:cubicBezTo>
                <a:cubicBezTo>
                  <a:pt x="35" y="220"/>
                  <a:pt x="35" y="219"/>
                  <a:pt x="35" y="218"/>
                </a:cubicBezTo>
                <a:cubicBezTo>
                  <a:pt x="35" y="218"/>
                  <a:pt x="35" y="215"/>
                  <a:pt x="35" y="214"/>
                </a:cubicBezTo>
                <a:cubicBezTo>
                  <a:pt x="35" y="214"/>
                  <a:pt x="35" y="214"/>
                  <a:pt x="36" y="213"/>
                </a:cubicBezTo>
                <a:cubicBezTo>
                  <a:pt x="36" y="212"/>
                  <a:pt x="36" y="211"/>
                  <a:pt x="36" y="210"/>
                </a:cubicBezTo>
                <a:cubicBezTo>
                  <a:pt x="37" y="210"/>
                  <a:pt x="37" y="207"/>
                  <a:pt x="38" y="206"/>
                </a:cubicBezTo>
                <a:cubicBezTo>
                  <a:pt x="38" y="205"/>
                  <a:pt x="38" y="204"/>
                  <a:pt x="38" y="203"/>
                </a:cubicBezTo>
                <a:cubicBezTo>
                  <a:pt x="39" y="202"/>
                  <a:pt x="39" y="202"/>
                  <a:pt x="39" y="202"/>
                </a:cubicBezTo>
                <a:cubicBezTo>
                  <a:pt x="39" y="201"/>
                  <a:pt x="39" y="201"/>
                  <a:pt x="40" y="199"/>
                </a:cubicBezTo>
                <a:cubicBezTo>
                  <a:pt x="40" y="198"/>
                  <a:pt x="41" y="195"/>
                  <a:pt x="41" y="195"/>
                </a:cubicBezTo>
                <a:cubicBezTo>
                  <a:pt x="41" y="194"/>
                  <a:pt x="42" y="192"/>
                  <a:pt x="42" y="191"/>
                </a:cubicBezTo>
                <a:cubicBezTo>
                  <a:pt x="42" y="191"/>
                  <a:pt x="42" y="189"/>
                  <a:pt x="43" y="188"/>
                </a:cubicBezTo>
                <a:cubicBezTo>
                  <a:pt x="43" y="187"/>
                  <a:pt x="44" y="185"/>
                  <a:pt x="44" y="184"/>
                </a:cubicBezTo>
                <a:cubicBezTo>
                  <a:pt x="44" y="183"/>
                  <a:pt x="46" y="179"/>
                  <a:pt x="46" y="177"/>
                </a:cubicBezTo>
                <a:cubicBezTo>
                  <a:pt x="47" y="176"/>
                  <a:pt x="48" y="172"/>
                  <a:pt x="48" y="171"/>
                </a:cubicBezTo>
                <a:cubicBezTo>
                  <a:pt x="49" y="170"/>
                  <a:pt x="49" y="168"/>
                  <a:pt x="49" y="168"/>
                </a:cubicBezTo>
                <a:cubicBezTo>
                  <a:pt x="50" y="167"/>
                  <a:pt x="50" y="167"/>
                  <a:pt x="50" y="167"/>
                </a:cubicBezTo>
                <a:cubicBezTo>
                  <a:pt x="50" y="166"/>
                  <a:pt x="50" y="166"/>
                  <a:pt x="50" y="166"/>
                </a:cubicBezTo>
                <a:cubicBezTo>
                  <a:pt x="50" y="165"/>
                  <a:pt x="50" y="165"/>
                  <a:pt x="50" y="164"/>
                </a:cubicBezTo>
                <a:cubicBezTo>
                  <a:pt x="50" y="164"/>
                  <a:pt x="50" y="164"/>
                  <a:pt x="50" y="165"/>
                </a:cubicBezTo>
                <a:cubicBezTo>
                  <a:pt x="51" y="165"/>
                  <a:pt x="51" y="166"/>
                  <a:pt x="51" y="166"/>
                </a:cubicBezTo>
                <a:cubicBezTo>
                  <a:pt x="52" y="167"/>
                  <a:pt x="52" y="167"/>
                  <a:pt x="52" y="167"/>
                </a:cubicBezTo>
                <a:cubicBezTo>
                  <a:pt x="52" y="168"/>
                  <a:pt x="52" y="168"/>
                  <a:pt x="52" y="169"/>
                </a:cubicBezTo>
                <a:cubicBezTo>
                  <a:pt x="52" y="169"/>
                  <a:pt x="54" y="174"/>
                  <a:pt x="54" y="175"/>
                </a:cubicBezTo>
                <a:cubicBezTo>
                  <a:pt x="54" y="176"/>
                  <a:pt x="55" y="178"/>
                  <a:pt x="55" y="179"/>
                </a:cubicBezTo>
                <a:cubicBezTo>
                  <a:pt x="55" y="179"/>
                  <a:pt x="56" y="181"/>
                  <a:pt x="57" y="182"/>
                </a:cubicBezTo>
                <a:cubicBezTo>
                  <a:pt x="57" y="182"/>
                  <a:pt x="57" y="183"/>
                  <a:pt x="57" y="183"/>
                </a:cubicBezTo>
                <a:cubicBezTo>
                  <a:pt x="57" y="184"/>
                  <a:pt x="58" y="185"/>
                  <a:pt x="58" y="186"/>
                </a:cubicBezTo>
                <a:cubicBezTo>
                  <a:pt x="58" y="188"/>
                  <a:pt x="59" y="190"/>
                  <a:pt x="59" y="191"/>
                </a:cubicBezTo>
                <a:cubicBezTo>
                  <a:pt x="60" y="192"/>
                  <a:pt x="60" y="193"/>
                  <a:pt x="61" y="194"/>
                </a:cubicBezTo>
                <a:cubicBezTo>
                  <a:pt x="61" y="194"/>
                  <a:pt x="61" y="195"/>
                  <a:pt x="61" y="195"/>
                </a:cubicBezTo>
                <a:cubicBezTo>
                  <a:pt x="61" y="196"/>
                  <a:pt x="62" y="196"/>
                  <a:pt x="62" y="197"/>
                </a:cubicBezTo>
                <a:cubicBezTo>
                  <a:pt x="62" y="198"/>
                  <a:pt x="63" y="200"/>
                  <a:pt x="63" y="200"/>
                </a:cubicBezTo>
                <a:cubicBezTo>
                  <a:pt x="63" y="200"/>
                  <a:pt x="63" y="200"/>
                  <a:pt x="63" y="201"/>
                </a:cubicBezTo>
                <a:cubicBezTo>
                  <a:pt x="64" y="203"/>
                  <a:pt x="64" y="203"/>
                  <a:pt x="64" y="205"/>
                </a:cubicBezTo>
                <a:cubicBezTo>
                  <a:pt x="65" y="206"/>
                  <a:pt x="66" y="209"/>
                  <a:pt x="67" y="209"/>
                </a:cubicBezTo>
                <a:cubicBezTo>
                  <a:pt x="67" y="209"/>
                  <a:pt x="67" y="209"/>
                  <a:pt x="67" y="210"/>
                </a:cubicBezTo>
                <a:cubicBezTo>
                  <a:pt x="67" y="210"/>
                  <a:pt x="67" y="212"/>
                  <a:pt x="67" y="213"/>
                </a:cubicBezTo>
                <a:cubicBezTo>
                  <a:pt x="68" y="214"/>
                  <a:pt x="68" y="215"/>
                  <a:pt x="68" y="216"/>
                </a:cubicBezTo>
                <a:cubicBezTo>
                  <a:pt x="68" y="216"/>
                  <a:pt x="68" y="216"/>
                  <a:pt x="68" y="217"/>
                </a:cubicBezTo>
                <a:cubicBezTo>
                  <a:pt x="68" y="218"/>
                  <a:pt x="68" y="220"/>
                  <a:pt x="68" y="221"/>
                </a:cubicBezTo>
                <a:cubicBezTo>
                  <a:pt x="69" y="221"/>
                  <a:pt x="69" y="222"/>
                  <a:pt x="69" y="223"/>
                </a:cubicBezTo>
                <a:cubicBezTo>
                  <a:pt x="69" y="224"/>
                  <a:pt x="69" y="225"/>
                  <a:pt x="69" y="225"/>
                </a:cubicBezTo>
                <a:cubicBezTo>
                  <a:pt x="69" y="225"/>
                  <a:pt x="70" y="226"/>
                  <a:pt x="70" y="226"/>
                </a:cubicBezTo>
                <a:cubicBezTo>
                  <a:pt x="69" y="226"/>
                  <a:pt x="69" y="227"/>
                  <a:pt x="69" y="227"/>
                </a:cubicBezTo>
                <a:cubicBezTo>
                  <a:pt x="69" y="228"/>
                  <a:pt x="69" y="228"/>
                  <a:pt x="69" y="229"/>
                </a:cubicBezTo>
                <a:cubicBezTo>
                  <a:pt x="69" y="231"/>
                  <a:pt x="69" y="234"/>
                  <a:pt x="69" y="234"/>
                </a:cubicBezTo>
                <a:cubicBezTo>
                  <a:pt x="69" y="235"/>
                  <a:pt x="69" y="239"/>
                  <a:pt x="69" y="241"/>
                </a:cubicBezTo>
                <a:cubicBezTo>
                  <a:pt x="70" y="242"/>
                  <a:pt x="70" y="246"/>
                  <a:pt x="70" y="248"/>
                </a:cubicBezTo>
                <a:cubicBezTo>
                  <a:pt x="71" y="251"/>
                  <a:pt x="71" y="253"/>
                  <a:pt x="72" y="254"/>
                </a:cubicBezTo>
                <a:cubicBezTo>
                  <a:pt x="72" y="256"/>
                  <a:pt x="73" y="258"/>
                  <a:pt x="73" y="259"/>
                </a:cubicBezTo>
                <a:cubicBezTo>
                  <a:pt x="74" y="263"/>
                  <a:pt x="75" y="265"/>
                  <a:pt x="75" y="266"/>
                </a:cubicBezTo>
                <a:cubicBezTo>
                  <a:pt x="76" y="268"/>
                  <a:pt x="77" y="271"/>
                  <a:pt x="77" y="272"/>
                </a:cubicBezTo>
                <a:cubicBezTo>
                  <a:pt x="78" y="273"/>
                  <a:pt x="78" y="276"/>
                  <a:pt x="78" y="276"/>
                </a:cubicBezTo>
                <a:cubicBezTo>
                  <a:pt x="79" y="276"/>
                  <a:pt x="79" y="276"/>
                  <a:pt x="79" y="276"/>
                </a:cubicBezTo>
                <a:cubicBezTo>
                  <a:pt x="79" y="276"/>
                  <a:pt x="79" y="276"/>
                  <a:pt x="79" y="277"/>
                </a:cubicBezTo>
                <a:cubicBezTo>
                  <a:pt x="79" y="277"/>
                  <a:pt x="79" y="278"/>
                  <a:pt x="79" y="279"/>
                </a:cubicBezTo>
                <a:cubicBezTo>
                  <a:pt x="79" y="279"/>
                  <a:pt x="79" y="280"/>
                  <a:pt x="78" y="281"/>
                </a:cubicBezTo>
                <a:cubicBezTo>
                  <a:pt x="78" y="282"/>
                  <a:pt x="78" y="282"/>
                  <a:pt x="79" y="282"/>
                </a:cubicBezTo>
                <a:cubicBezTo>
                  <a:pt x="79" y="283"/>
                  <a:pt x="80" y="284"/>
                  <a:pt x="80" y="284"/>
                </a:cubicBezTo>
                <a:cubicBezTo>
                  <a:pt x="81" y="284"/>
                  <a:pt x="81" y="284"/>
                  <a:pt x="80" y="285"/>
                </a:cubicBezTo>
                <a:cubicBezTo>
                  <a:pt x="80" y="285"/>
                  <a:pt x="80" y="285"/>
                  <a:pt x="80" y="286"/>
                </a:cubicBezTo>
                <a:cubicBezTo>
                  <a:pt x="80" y="287"/>
                  <a:pt x="80" y="287"/>
                  <a:pt x="80" y="287"/>
                </a:cubicBezTo>
                <a:cubicBezTo>
                  <a:pt x="80" y="288"/>
                  <a:pt x="81" y="288"/>
                  <a:pt x="82" y="288"/>
                </a:cubicBezTo>
                <a:cubicBezTo>
                  <a:pt x="82" y="288"/>
                  <a:pt x="83" y="289"/>
                  <a:pt x="83" y="289"/>
                </a:cubicBezTo>
                <a:cubicBezTo>
                  <a:pt x="84" y="289"/>
                  <a:pt x="90" y="289"/>
                  <a:pt x="92" y="289"/>
                </a:cubicBezTo>
                <a:cubicBezTo>
                  <a:pt x="94" y="289"/>
                  <a:pt x="98" y="289"/>
                  <a:pt x="98" y="288"/>
                </a:cubicBezTo>
                <a:cubicBezTo>
                  <a:pt x="99" y="288"/>
                  <a:pt x="99" y="288"/>
                  <a:pt x="99" y="287"/>
                </a:cubicBezTo>
                <a:cubicBezTo>
                  <a:pt x="99" y="287"/>
                  <a:pt x="99" y="286"/>
                  <a:pt x="99" y="286"/>
                </a:cubicBezTo>
                <a:cubicBezTo>
                  <a:pt x="99" y="285"/>
                  <a:pt x="99" y="285"/>
                  <a:pt x="98" y="285"/>
                </a:cubicBezTo>
                <a:cubicBezTo>
                  <a:pt x="98" y="285"/>
                  <a:pt x="98" y="285"/>
                  <a:pt x="98" y="284"/>
                </a:cubicBezTo>
                <a:cubicBezTo>
                  <a:pt x="99" y="283"/>
                  <a:pt x="98" y="282"/>
                  <a:pt x="98" y="281"/>
                </a:cubicBezTo>
                <a:cubicBezTo>
                  <a:pt x="97" y="280"/>
                  <a:pt x="97" y="279"/>
                  <a:pt x="97" y="279"/>
                </a:cubicBezTo>
                <a:cubicBezTo>
                  <a:pt x="97" y="278"/>
                  <a:pt x="97" y="278"/>
                  <a:pt x="97" y="278"/>
                </a:cubicBezTo>
                <a:cubicBezTo>
                  <a:pt x="97" y="278"/>
                  <a:pt x="96" y="277"/>
                  <a:pt x="96" y="277"/>
                </a:cubicBezTo>
                <a:cubicBezTo>
                  <a:pt x="96" y="277"/>
                  <a:pt x="96" y="276"/>
                  <a:pt x="96" y="276"/>
                </a:cubicBezTo>
                <a:cubicBezTo>
                  <a:pt x="95" y="275"/>
                  <a:pt x="95" y="275"/>
                  <a:pt x="95" y="275"/>
                </a:cubicBezTo>
                <a:cubicBezTo>
                  <a:pt x="95" y="274"/>
                  <a:pt x="95" y="275"/>
                  <a:pt x="96" y="274"/>
                </a:cubicBezTo>
                <a:cubicBezTo>
                  <a:pt x="96" y="274"/>
                  <a:pt x="96" y="274"/>
                  <a:pt x="96" y="274"/>
                </a:cubicBezTo>
                <a:cubicBezTo>
                  <a:pt x="96" y="274"/>
                  <a:pt x="96" y="273"/>
                  <a:pt x="96" y="272"/>
                </a:cubicBezTo>
                <a:cubicBezTo>
                  <a:pt x="96" y="272"/>
                  <a:pt x="96" y="271"/>
                  <a:pt x="95" y="271"/>
                </a:cubicBezTo>
                <a:cubicBezTo>
                  <a:pt x="95" y="270"/>
                  <a:pt x="95" y="268"/>
                  <a:pt x="95" y="267"/>
                </a:cubicBezTo>
                <a:cubicBezTo>
                  <a:pt x="95" y="266"/>
                  <a:pt x="95" y="263"/>
                  <a:pt x="94" y="262"/>
                </a:cubicBezTo>
                <a:cubicBezTo>
                  <a:pt x="94" y="261"/>
                  <a:pt x="93" y="257"/>
                  <a:pt x="93" y="257"/>
                </a:cubicBezTo>
                <a:cubicBezTo>
                  <a:pt x="93" y="256"/>
                  <a:pt x="93" y="256"/>
                  <a:pt x="93" y="256"/>
                </a:cubicBezTo>
                <a:cubicBezTo>
                  <a:pt x="94" y="254"/>
                  <a:pt x="95" y="251"/>
                  <a:pt x="95" y="250"/>
                </a:cubicBezTo>
                <a:cubicBezTo>
                  <a:pt x="95" y="249"/>
                  <a:pt x="96" y="248"/>
                  <a:pt x="96" y="247"/>
                </a:cubicBezTo>
                <a:cubicBezTo>
                  <a:pt x="96" y="247"/>
                  <a:pt x="95" y="244"/>
                  <a:pt x="95" y="243"/>
                </a:cubicBezTo>
                <a:cubicBezTo>
                  <a:pt x="95" y="242"/>
                  <a:pt x="95" y="241"/>
                  <a:pt x="95" y="240"/>
                </a:cubicBezTo>
                <a:cubicBezTo>
                  <a:pt x="95" y="238"/>
                  <a:pt x="94" y="235"/>
                  <a:pt x="94" y="234"/>
                </a:cubicBezTo>
                <a:cubicBezTo>
                  <a:pt x="93" y="233"/>
                  <a:pt x="93" y="231"/>
                  <a:pt x="93" y="230"/>
                </a:cubicBezTo>
                <a:cubicBezTo>
                  <a:pt x="93" y="230"/>
                  <a:pt x="92" y="227"/>
                  <a:pt x="92" y="226"/>
                </a:cubicBezTo>
                <a:cubicBezTo>
                  <a:pt x="92" y="225"/>
                  <a:pt x="92" y="224"/>
                  <a:pt x="91" y="224"/>
                </a:cubicBezTo>
                <a:cubicBezTo>
                  <a:pt x="91" y="224"/>
                  <a:pt x="91" y="223"/>
                  <a:pt x="91" y="223"/>
                </a:cubicBezTo>
                <a:cubicBezTo>
                  <a:pt x="91" y="222"/>
                  <a:pt x="91" y="220"/>
                  <a:pt x="90" y="219"/>
                </a:cubicBezTo>
                <a:cubicBezTo>
                  <a:pt x="90" y="219"/>
                  <a:pt x="90" y="218"/>
                  <a:pt x="90" y="217"/>
                </a:cubicBezTo>
                <a:cubicBezTo>
                  <a:pt x="90" y="217"/>
                  <a:pt x="90" y="216"/>
                  <a:pt x="90" y="216"/>
                </a:cubicBezTo>
                <a:cubicBezTo>
                  <a:pt x="89" y="216"/>
                  <a:pt x="89" y="215"/>
                  <a:pt x="89" y="214"/>
                </a:cubicBezTo>
                <a:cubicBezTo>
                  <a:pt x="89" y="214"/>
                  <a:pt x="89" y="213"/>
                  <a:pt x="89" y="213"/>
                </a:cubicBezTo>
                <a:cubicBezTo>
                  <a:pt x="88" y="213"/>
                  <a:pt x="88" y="213"/>
                  <a:pt x="88" y="212"/>
                </a:cubicBezTo>
                <a:cubicBezTo>
                  <a:pt x="88" y="212"/>
                  <a:pt x="88" y="210"/>
                  <a:pt x="88" y="209"/>
                </a:cubicBezTo>
                <a:cubicBezTo>
                  <a:pt x="88" y="208"/>
                  <a:pt x="87" y="206"/>
                  <a:pt x="87" y="205"/>
                </a:cubicBezTo>
                <a:cubicBezTo>
                  <a:pt x="87" y="204"/>
                  <a:pt x="86" y="201"/>
                  <a:pt x="86" y="200"/>
                </a:cubicBezTo>
                <a:cubicBezTo>
                  <a:pt x="86" y="199"/>
                  <a:pt x="85" y="198"/>
                  <a:pt x="85" y="197"/>
                </a:cubicBezTo>
                <a:cubicBezTo>
                  <a:pt x="85" y="197"/>
                  <a:pt x="85" y="197"/>
                  <a:pt x="85" y="196"/>
                </a:cubicBezTo>
                <a:cubicBezTo>
                  <a:pt x="86" y="194"/>
                  <a:pt x="86" y="192"/>
                  <a:pt x="86" y="191"/>
                </a:cubicBezTo>
                <a:cubicBezTo>
                  <a:pt x="86" y="190"/>
                  <a:pt x="86" y="188"/>
                  <a:pt x="86" y="187"/>
                </a:cubicBezTo>
                <a:cubicBezTo>
                  <a:pt x="86" y="186"/>
                  <a:pt x="85" y="185"/>
                  <a:pt x="85" y="184"/>
                </a:cubicBezTo>
                <a:cubicBezTo>
                  <a:pt x="85" y="184"/>
                  <a:pt x="85" y="183"/>
                  <a:pt x="85" y="183"/>
                </a:cubicBezTo>
                <a:cubicBezTo>
                  <a:pt x="85" y="183"/>
                  <a:pt x="85" y="183"/>
                  <a:pt x="85" y="182"/>
                </a:cubicBezTo>
                <a:cubicBezTo>
                  <a:pt x="85" y="182"/>
                  <a:pt x="85" y="182"/>
                  <a:pt x="85" y="181"/>
                </a:cubicBezTo>
                <a:cubicBezTo>
                  <a:pt x="85" y="181"/>
                  <a:pt x="86" y="178"/>
                  <a:pt x="86" y="177"/>
                </a:cubicBezTo>
                <a:cubicBezTo>
                  <a:pt x="86" y="176"/>
                  <a:pt x="85" y="174"/>
                  <a:pt x="85" y="173"/>
                </a:cubicBezTo>
                <a:cubicBezTo>
                  <a:pt x="85" y="173"/>
                  <a:pt x="85" y="171"/>
                  <a:pt x="86" y="171"/>
                </a:cubicBezTo>
                <a:cubicBezTo>
                  <a:pt x="86" y="170"/>
                  <a:pt x="86" y="169"/>
                  <a:pt x="86" y="169"/>
                </a:cubicBezTo>
                <a:cubicBezTo>
                  <a:pt x="86" y="169"/>
                  <a:pt x="86" y="168"/>
                  <a:pt x="86" y="168"/>
                </a:cubicBezTo>
                <a:cubicBezTo>
                  <a:pt x="86" y="168"/>
                  <a:pt x="86" y="168"/>
                  <a:pt x="86" y="168"/>
                </a:cubicBezTo>
                <a:cubicBezTo>
                  <a:pt x="86" y="167"/>
                  <a:pt x="86" y="167"/>
                  <a:pt x="86" y="167"/>
                </a:cubicBezTo>
                <a:cubicBezTo>
                  <a:pt x="86" y="166"/>
                  <a:pt x="86" y="166"/>
                  <a:pt x="86" y="166"/>
                </a:cubicBezTo>
                <a:cubicBezTo>
                  <a:pt x="87" y="166"/>
                  <a:pt x="87" y="167"/>
                  <a:pt x="88" y="168"/>
                </a:cubicBezTo>
                <a:cubicBezTo>
                  <a:pt x="88" y="168"/>
                  <a:pt x="89" y="170"/>
                  <a:pt x="90" y="170"/>
                </a:cubicBezTo>
                <a:cubicBezTo>
                  <a:pt x="90" y="171"/>
                  <a:pt x="90" y="171"/>
                  <a:pt x="90" y="171"/>
                </a:cubicBezTo>
                <a:cubicBezTo>
                  <a:pt x="91" y="171"/>
                  <a:pt x="91" y="171"/>
                  <a:pt x="91" y="171"/>
                </a:cubicBezTo>
                <a:cubicBezTo>
                  <a:pt x="91" y="171"/>
                  <a:pt x="91" y="171"/>
                  <a:pt x="92" y="172"/>
                </a:cubicBezTo>
                <a:cubicBezTo>
                  <a:pt x="93" y="172"/>
                  <a:pt x="94" y="172"/>
                  <a:pt x="95" y="172"/>
                </a:cubicBezTo>
                <a:cubicBezTo>
                  <a:pt x="98" y="171"/>
                  <a:pt x="99" y="170"/>
                  <a:pt x="99" y="170"/>
                </a:cubicBezTo>
                <a:cubicBezTo>
                  <a:pt x="100" y="169"/>
                  <a:pt x="100" y="169"/>
                  <a:pt x="100" y="169"/>
                </a:cubicBezTo>
                <a:cubicBezTo>
                  <a:pt x="101" y="168"/>
                  <a:pt x="101" y="168"/>
                  <a:pt x="101" y="166"/>
                </a:cubicBezTo>
                <a:cubicBezTo>
                  <a:pt x="102" y="164"/>
                  <a:pt x="103" y="164"/>
                  <a:pt x="103" y="163"/>
                </a:cubicBezTo>
                <a:cubicBezTo>
                  <a:pt x="104" y="162"/>
                  <a:pt x="104" y="161"/>
                  <a:pt x="104" y="161"/>
                </a:cubicBezTo>
                <a:cubicBezTo>
                  <a:pt x="104" y="160"/>
                  <a:pt x="104" y="160"/>
                  <a:pt x="104" y="160"/>
                </a:cubicBezTo>
                <a:cubicBezTo>
                  <a:pt x="104" y="159"/>
                  <a:pt x="104" y="159"/>
                  <a:pt x="104" y="159"/>
                </a:cubicBezTo>
                <a:cubicBezTo>
                  <a:pt x="104" y="159"/>
                  <a:pt x="104" y="158"/>
                  <a:pt x="104" y="157"/>
                </a:cubicBezTo>
                <a:cubicBezTo>
                  <a:pt x="104" y="157"/>
                  <a:pt x="104" y="156"/>
                  <a:pt x="104" y="156"/>
                </a:cubicBezTo>
                <a:cubicBezTo>
                  <a:pt x="104" y="155"/>
                  <a:pt x="104" y="154"/>
                  <a:pt x="104" y="154"/>
                </a:cubicBezTo>
                <a:cubicBezTo>
                  <a:pt x="104" y="154"/>
                  <a:pt x="104" y="154"/>
                  <a:pt x="104" y="154"/>
                </a:cubicBezTo>
                <a:cubicBezTo>
                  <a:pt x="104" y="154"/>
                  <a:pt x="104" y="154"/>
                  <a:pt x="104" y="153"/>
                </a:cubicBezTo>
                <a:cubicBezTo>
                  <a:pt x="104" y="153"/>
                  <a:pt x="104" y="151"/>
                  <a:pt x="104" y="151"/>
                </a:cubicBezTo>
                <a:cubicBezTo>
                  <a:pt x="104" y="151"/>
                  <a:pt x="104" y="151"/>
                  <a:pt x="104" y="151"/>
                </a:cubicBezTo>
                <a:cubicBezTo>
                  <a:pt x="104" y="151"/>
                  <a:pt x="105" y="150"/>
                  <a:pt x="105" y="150"/>
                </a:cubicBezTo>
                <a:cubicBezTo>
                  <a:pt x="106" y="150"/>
                  <a:pt x="106" y="150"/>
                  <a:pt x="105" y="150"/>
                </a:cubicBezTo>
                <a:close/>
                <a:moveTo>
                  <a:pt x="13" y="143"/>
                </a:moveTo>
                <a:cubicBezTo>
                  <a:pt x="14" y="144"/>
                  <a:pt x="14" y="144"/>
                  <a:pt x="14" y="144"/>
                </a:cubicBezTo>
                <a:cubicBezTo>
                  <a:pt x="14" y="144"/>
                  <a:pt x="13" y="144"/>
                  <a:pt x="12" y="145"/>
                </a:cubicBezTo>
                <a:cubicBezTo>
                  <a:pt x="11" y="146"/>
                  <a:pt x="11" y="147"/>
                  <a:pt x="11" y="147"/>
                </a:cubicBezTo>
                <a:cubicBezTo>
                  <a:pt x="11" y="147"/>
                  <a:pt x="11" y="147"/>
                  <a:pt x="12" y="148"/>
                </a:cubicBezTo>
                <a:cubicBezTo>
                  <a:pt x="12" y="149"/>
                  <a:pt x="13" y="150"/>
                  <a:pt x="13" y="151"/>
                </a:cubicBezTo>
                <a:cubicBezTo>
                  <a:pt x="13" y="151"/>
                  <a:pt x="13" y="151"/>
                  <a:pt x="13" y="151"/>
                </a:cubicBezTo>
                <a:cubicBezTo>
                  <a:pt x="13" y="151"/>
                  <a:pt x="12" y="151"/>
                  <a:pt x="12" y="152"/>
                </a:cubicBezTo>
                <a:cubicBezTo>
                  <a:pt x="11" y="152"/>
                  <a:pt x="11" y="152"/>
                  <a:pt x="11" y="152"/>
                </a:cubicBezTo>
                <a:cubicBezTo>
                  <a:pt x="11" y="151"/>
                  <a:pt x="11" y="151"/>
                  <a:pt x="11" y="151"/>
                </a:cubicBezTo>
                <a:cubicBezTo>
                  <a:pt x="11" y="151"/>
                  <a:pt x="11" y="152"/>
                  <a:pt x="10" y="152"/>
                </a:cubicBezTo>
                <a:cubicBezTo>
                  <a:pt x="10" y="152"/>
                  <a:pt x="10" y="151"/>
                  <a:pt x="10" y="151"/>
                </a:cubicBezTo>
                <a:cubicBezTo>
                  <a:pt x="10" y="150"/>
                  <a:pt x="10" y="149"/>
                  <a:pt x="10" y="148"/>
                </a:cubicBezTo>
                <a:cubicBezTo>
                  <a:pt x="10" y="147"/>
                  <a:pt x="10" y="146"/>
                  <a:pt x="10" y="146"/>
                </a:cubicBezTo>
                <a:cubicBezTo>
                  <a:pt x="9" y="145"/>
                  <a:pt x="9" y="145"/>
                  <a:pt x="9" y="145"/>
                </a:cubicBezTo>
                <a:cubicBezTo>
                  <a:pt x="9" y="145"/>
                  <a:pt x="10" y="143"/>
                  <a:pt x="11" y="142"/>
                </a:cubicBezTo>
                <a:cubicBezTo>
                  <a:pt x="13" y="141"/>
                  <a:pt x="15" y="141"/>
                  <a:pt x="15" y="141"/>
                </a:cubicBezTo>
                <a:lnTo>
                  <a:pt x="13" y="143"/>
                </a:lnTo>
                <a:close/>
                <a:moveTo>
                  <a:pt x="24" y="116"/>
                </a:moveTo>
                <a:cubicBezTo>
                  <a:pt x="23" y="117"/>
                  <a:pt x="23" y="117"/>
                  <a:pt x="23" y="116"/>
                </a:cubicBezTo>
                <a:cubicBezTo>
                  <a:pt x="23" y="116"/>
                  <a:pt x="23" y="115"/>
                  <a:pt x="23" y="114"/>
                </a:cubicBezTo>
                <a:cubicBezTo>
                  <a:pt x="23" y="114"/>
                  <a:pt x="23" y="113"/>
                  <a:pt x="24" y="112"/>
                </a:cubicBezTo>
                <a:cubicBezTo>
                  <a:pt x="24" y="112"/>
                  <a:pt x="24" y="112"/>
                  <a:pt x="24" y="112"/>
                </a:cubicBezTo>
                <a:cubicBezTo>
                  <a:pt x="24" y="112"/>
                  <a:pt x="24" y="116"/>
                  <a:pt x="24" y="116"/>
                </a:cubicBezTo>
                <a:close/>
                <a:moveTo>
                  <a:pt x="25" y="108"/>
                </a:moveTo>
                <a:cubicBezTo>
                  <a:pt x="25" y="108"/>
                  <a:pt x="25" y="109"/>
                  <a:pt x="25" y="109"/>
                </a:cubicBezTo>
                <a:cubicBezTo>
                  <a:pt x="25" y="109"/>
                  <a:pt x="25" y="108"/>
                  <a:pt x="25" y="108"/>
                </a:cubicBezTo>
                <a:cubicBezTo>
                  <a:pt x="25" y="107"/>
                  <a:pt x="25" y="105"/>
                  <a:pt x="25" y="106"/>
                </a:cubicBezTo>
                <a:cubicBezTo>
                  <a:pt x="25" y="107"/>
                  <a:pt x="25" y="107"/>
                  <a:pt x="25" y="108"/>
                </a:cubicBezTo>
                <a:close/>
                <a:moveTo>
                  <a:pt x="42" y="55"/>
                </a:moveTo>
                <a:cubicBezTo>
                  <a:pt x="42" y="55"/>
                  <a:pt x="42" y="55"/>
                  <a:pt x="42" y="55"/>
                </a:cubicBezTo>
                <a:cubicBezTo>
                  <a:pt x="42" y="55"/>
                  <a:pt x="42" y="54"/>
                  <a:pt x="41" y="52"/>
                </a:cubicBezTo>
                <a:cubicBezTo>
                  <a:pt x="40" y="49"/>
                  <a:pt x="40" y="46"/>
                  <a:pt x="41" y="45"/>
                </a:cubicBezTo>
                <a:cubicBezTo>
                  <a:pt x="41" y="43"/>
                  <a:pt x="42" y="42"/>
                  <a:pt x="42" y="42"/>
                </a:cubicBezTo>
                <a:cubicBezTo>
                  <a:pt x="42" y="42"/>
                  <a:pt x="42" y="44"/>
                  <a:pt x="43" y="45"/>
                </a:cubicBezTo>
                <a:cubicBezTo>
                  <a:pt x="43" y="46"/>
                  <a:pt x="45" y="47"/>
                  <a:pt x="46" y="48"/>
                </a:cubicBezTo>
                <a:cubicBezTo>
                  <a:pt x="47" y="49"/>
                  <a:pt x="47" y="50"/>
                  <a:pt x="49" y="51"/>
                </a:cubicBezTo>
                <a:cubicBezTo>
                  <a:pt x="50" y="51"/>
                  <a:pt x="51" y="51"/>
                  <a:pt x="51" y="51"/>
                </a:cubicBezTo>
                <a:cubicBezTo>
                  <a:pt x="48" y="51"/>
                  <a:pt x="48" y="51"/>
                  <a:pt x="48" y="51"/>
                </a:cubicBezTo>
                <a:cubicBezTo>
                  <a:pt x="48" y="50"/>
                  <a:pt x="48" y="50"/>
                  <a:pt x="48" y="50"/>
                </a:cubicBezTo>
                <a:cubicBezTo>
                  <a:pt x="48" y="50"/>
                  <a:pt x="47" y="50"/>
                  <a:pt x="46" y="51"/>
                </a:cubicBezTo>
                <a:cubicBezTo>
                  <a:pt x="44" y="51"/>
                  <a:pt x="42" y="55"/>
                  <a:pt x="42" y="55"/>
                </a:cubicBezTo>
                <a:cubicBezTo>
                  <a:pt x="42" y="55"/>
                  <a:pt x="42" y="55"/>
                  <a:pt x="42" y="55"/>
                </a:cubicBezTo>
                <a:close/>
                <a:moveTo>
                  <a:pt x="44" y="62"/>
                </a:moveTo>
                <a:cubicBezTo>
                  <a:pt x="43" y="59"/>
                  <a:pt x="42" y="55"/>
                  <a:pt x="42" y="55"/>
                </a:cubicBezTo>
                <a:cubicBezTo>
                  <a:pt x="42" y="55"/>
                  <a:pt x="43" y="54"/>
                  <a:pt x="44" y="53"/>
                </a:cubicBezTo>
                <a:cubicBezTo>
                  <a:pt x="46" y="54"/>
                  <a:pt x="46" y="54"/>
                  <a:pt x="46" y="54"/>
                </a:cubicBezTo>
                <a:cubicBezTo>
                  <a:pt x="46" y="54"/>
                  <a:pt x="47" y="55"/>
                  <a:pt x="47" y="56"/>
                </a:cubicBezTo>
                <a:cubicBezTo>
                  <a:pt x="48" y="56"/>
                  <a:pt x="50" y="57"/>
                  <a:pt x="50" y="58"/>
                </a:cubicBezTo>
                <a:cubicBezTo>
                  <a:pt x="50" y="60"/>
                  <a:pt x="49" y="61"/>
                  <a:pt x="48" y="64"/>
                </a:cubicBezTo>
                <a:cubicBezTo>
                  <a:pt x="47" y="67"/>
                  <a:pt x="46" y="70"/>
                  <a:pt x="47" y="72"/>
                </a:cubicBezTo>
                <a:cubicBezTo>
                  <a:pt x="45" y="65"/>
                  <a:pt x="45" y="65"/>
                  <a:pt x="44" y="62"/>
                </a:cubicBezTo>
                <a:close/>
                <a:moveTo>
                  <a:pt x="47" y="130"/>
                </a:moveTo>
                <a:cubicBezTo>
                  <a:pt x="47" y="130"/>
                  <a:pt x="49" y="126"/>
                  <a:pt x="50" y="124"/>
                </a:cubicBezTo>
                <a:cubicBezTo>
                  <a:pt x="51" y="122"/>
                  <a:pt x="52" y="121"/>
                  <a:pt x="52" y="121"/>
                </a:cubicBezTo>
                <a:cubicBezTo>
                  <a:pt x="52" y="121"/>
                  <a:pt x="52" y="125"/>
                  <a:pt x="53" y="128"/>
                </a:cubicBezTo>
                <a:cubicBezTo>
                  <a:pt x="53" y="130"/>
                  <a:pt x="53" y="130"/>
                  <a:pt x="53" y="130"/>
                </a:cubicBezTo>
                <a:lnTo>
                  <a:pt x="47" y="130"/>
                </a:lnTo>
                <a:close/>
                <a:moveTo>
                  <a:pt x="61" y="63"/>
                </a:moveTo>
                <a:cubicBezTo>
                  <a:pt x="59" y="67"/>
                  <a:pt x="59" y="68"/>
                  <a:pt x="59" y="68"/>
                </a:cubicBezTo>
                <a:cubicBezTo>
                  <a:pt x="59" y="68"/>
                  <a:pt x="59" y="66"/>
                  <a:pt x="58" y="65"/>
                </a:cubicBezTo>
                <a:cubicBezTo>
                  <a:pt x="57" y="63"/>
                  <a:pt x="55" y="61"/>
                  <a:pt x="55" y="60"/>
                </a:cubicBezTo>
                <a:cubicBezTo>
                  <a:pt x="55" y="59"/>
                  <a:pt x="55" y="59"/>
                  <a:pt x="55" y="59"/>
                </a:cubicBezTo>
                <a:cubicBezTo>
                  <a:pt x="55" y="59"/>
                  <a:pt x="55" y="58"/>
                  <a:pt x="56" y="57"/>
                </a:cubicBezTo>
                <a:cubicBezTo>
                  <a:pt x="56" y="57"/>
                  <a:pt x="57" y="56"/>
                  <a:pt x="58" y="55"/>
                </a:cubicBezTo>
                <a:cubicBezTo>
                  <a:pt x="59" y="55"/>
                  <a:pt x="60" y="53"/>
                  <a:pt x="60" y="53"/>
                </a:cubicBezTo>
                <a:cubicBezTo>
                  <a:pt x="60" y="53"/>
                  <a:pt x="62" y="54"/>
                  <a:pt x="63" y="55"/>
                </a:cubicBezTo>
                <a:cubicBezTo>
                  <a:pt x="63" y="57"/>
                  <a:pt x="62" y="59"/>
                  <a:pt x="61" y="63"/>
                </a:cubicBezTo>
                <a:close/>
                <a:moveTo>
                  <a:pt x="63" y="55"/>
                </a:moveTo>
                <a:cubicBezTo>
                  <a:pt x="63" y="55"/>
                  <a:pt x="62" y="54"/>
                  <a:pt x="60" y="52"/>
                </a:cubicBezTo>
                <a:cubicBezTo>
                  <a:pt x="58" y="51"/>
                  <a:pt x="56" y="50"/>
                  <a:pt x="56" y="50"/>
                </a:cubicBezTo>
                <a:cubicBezTo>
                  <a:pt x="56" y="50"/>
                  <a:pt x="58" y="49"/>
                  <a:pt x="59" y="48"/>
                </a:cubicBezTo>
                <a:cubicBezTo>
                  <a:pt x="60" y="46"/>
                  <a:pt x="61" y="45"/>
                  <a:pt x="61" y="45"/>
                </a:cubicBezTo>
                <a:cubicBezTo>
                  <a:pt x="62" y="44"/>
                  <a:pt x="63" y="43"/>
                  <a:pt x="62" y="42"/>
                </a:cubicBezTo>
                <a:cubicBezTo>
                  <a:pt x="63" y="44"/>
                  <a:pt x="65" y="47"/>
                  <a:pt x="64" y="48"/>
                </a:cubicBezTo>
                <a:cubicBezTo>
                  <a:pt x="64" y="50"/>
                  <a:pt x="63" y="55"/>
                  <a:pt x="63" y="55"/>
                </a:cubicBezTo>
                <a:close/>
                <a:moveTo>
                  <a:pt x="80" y="124"/>
                </a:moveTo>
                <a:cubicBezTo>
                  <a:pt x="80" y="124"/>
                  <a:pt x="80" y="124"/>
                  <a:pt x="80" y="125"/>
                </a:cubicBezTo>
                <a:cubicBezTo>
                  <a:pt x="80" y="125"/>
                  <a:pt x="80" y="125"/>
                  <a:pt x="80" y="125"/>
                </a:cubicBezTo>
                <a:cubicBezTo>
                  <a:pt x="80" y="124"/>
                  <a:pt x="80" y="124"/>
                  <a:pt x="80" y="124"/>
                </a:cubicBezTo>
                <a:cubicBezTo>
                  <a:pt x="80" y="124"/>
                  <a:pt x="79" y="124"/>
                  <a:pt x="80" y="124"/>
                </a:cubicBezTo>
                <a:cubicBezTo>
                  <a:pt x="80" y="124"/>
                  <a:pt x="80" y="124"/>
                  <a:pt x="80" y="124"/>
                </a:cubicBezTo>
                <a:cubicBezTo>
                  <a:pt x="81" y="124"/>
                  <a:pt x="81" y="124"/>
                  <a:pt x="81" y="124"/>
                </a:cubicBezTo>
                <a:cubicBezTo>
                  <a:pt x="81" y="124"/>
                  <a:pt x="80" y="124"/>
                  <a:pt x="80" y="124"/>
                </a:cubicBezTo>
                <a:close/>
                <a:moveTo>
                  <a:pt x="84" y="122"/>
                </a:moveTo>
                <a:cubicBezTo>
                  <a:pt x="84" y="122"/>
                  <a:pt x="84" y="122"/>
                  <a:pt x="83" y="122"/>
                </a:cubicBezTo>
                <a:cubicBezTo>
                  <a:pt x="83" y="122"/>
                  <a:pt x="83" y="122"/>
                  <a:pt x="83" y="122"/>
                </a:cubicBezTo>
                <a:cubicBezTo>
                  <a:pt x="83" y="122"/>
                  <a:pt x="83" y="122"/>
                  <a:pt x="82" y="122"/>
                </a:cubicBezTo>
                <a:cubicBezTo>
                  <a:pt x="82" y="122"/>
                  <a:pt x="81" y="122"/>
                  <a:pt x="81" y="122"/>
                </a:cubicBezTo>
                <a:cubicBezTo>
                  <a:pt x="81" y="122"/>
                  <a:pt x="80" y="122"/>
                  <a:pt x="79" y="123"/>
                </a:cubicBezTo>
                <a:cubicBezTo>
                  <a:pt x="79" y="123"/>
                  <a:pt x="79" y="123"/>
                  <a:pt x="79" y="123"/>
                </a:cubicBezTo>
                <a:cubicBezTo>
                  <a:pt x="78" y="123"/>
                  <a:pt x="78" y="123"/>
                  <a:pt x="78" y="123"/>
                </a:cubicBezTo>
                <a:cubicBezTo>
                  <a:pt x="78" y="122"/>
                  <a:pt x="78" y="122"/>
                  <a:pt x="78" y="121"/>
                </a:cubicBezTo>
                <a:cubicBezTo>
                  <a:pt x="78" y="121"/>
                  <a:pt x="78" y="120"/>
                  <a:pt x="78" y="120"/>
                </a:cubicBezTo>
                <a:cubicBezTo>
                  <a:pt x="78" y="120"/>
                  <a:pt x="78" y="120"/>
                  <a:pt x="78" y="119"/>
                </a:cubicBezTo>
                <a:cubicBezTo>
                  <a:pt x="78" y="119"/>
                  <a:pt x="78" y="118"/>
                  <a:pt x="78" y="118"/>
                </a:cubicBezTo>
                <a:cubicBezTo>
                  <a:pt x="78" y="117"/>
                  <a:pt x="78" y="116"/>
                  <a:pt x="78" y="115"/>
                </a:cubicBezTo>
                <a:cubicBezTo>
                  <a:pt x="78" y="115"/>
                  <a:pt x="78" y="114"/>
                  <a:pt x="78" y="114"/>
                </a:cubicBezTo>
                <a:cubicBezTo>
                  <a:pt x="78" y="114"/>
                  <a:pt x="78" y="113"/>
                  <a:pt x="78" y="112"/>
                </a:cubicBezTo>
                <a:cubicBezTo>
                  <a:pt x="78" y="112"/>
                  <a:pt x="79" y="111"/>
                  <a:pt x="79" y="110"/>
                </a:cubicBezTo>
                <a:cubicBezTo>
                  <a:pt x="79" y="110"/>
                  <a:pt x="79" y="109"/>
                  <a:pt x="79" y="108"/>
                </a:cubicBezTo>
                <a:cubicBezTo>
                  <a:pt x="79" y="107"/>
                  <a:pt x="79" y="106"/>
                  <a:pt x="79" y="107"/>
                </a:cubicBezTo>
                <a:cubicBezTo>
                  <a:pt x="79" y="107"/>
                  <a:pt x="80" y="110"/>
                  <a:pt x="80" y="110"/>
                </a:cubicBezTo>
                <a:cubicBezTo>
                  <a:pt x="80" y="111"/>
                  <a:pt x="80" y="113"/>
                  <a:pt x="81" y="115"/>
                </a:cubicBezTo>
                <a:cubicBezTo>
                  <a:pt x="82" y="116"/>
                  <a:pt x="83" y="119"/>
                  <a:pt x="83" y="120"/>
                </a:cubicBezTo>
                <a:cubicBezTo>
                  <a:pt x="84" y="120"/>
                  <a:pt x="84" y="122"/>
                  <a:pt x="84" y="122"/>
                </a:cubicBezTo>
                <a:cubicBezTo>
                  <a:pt x="84" y="122"/>
                  <a:pt x="85" y="122"/>
                  <a:pt x="84" y="122"/>
                </a:cubicBezTo>
                <a:close/>
                <a:moveTo>
                  <a:pt x="86" y="164"/>
                </a:moveTo>
                <a:cubicBezTo>
                  <a:pt x="85" y="163"/>
                  <a:pt x="85" y="163"/>
                  <a:pt x="85" y="163"/>
                </a:cubicBezTo>
                <a:cubicBezTo>
                  <a:pt x="85" y="163"/>
                  <a:pt x="85" y="163"/>
                  <a:pt x="85" y="163"/>
                </a:cubicBezTo>
                <a:cubicBezTo>
                  <a:pt x="85" y="163"/>
                  <a:pt x="85" y="162"/>
                  <a:pt x="85" y="162"/>
                </a:cubicBezTo>
                <a:cubicBezTo>
                  <a:pt x="86" y="162"/>
                  <a:pt x="86" y="163"/>
                  <a:pt x="86" y="163"/>
                </a:cubicBezTo>
                <a:cubicBezTo>
                  <a:pt x="86" y="164"/>
                  <a:pt x="86" y="164"/>
                  <a:pt x="86" y="164"/>
                </a:cubicBezTo>
                <a:close/>
                <a:moveTo>
                  <a:pt x="104" y="151"/>
                </a:moveTo>
                <a:cubicBezTo>
                  <a:pt x="104" y="152"/>
                  <a:pt x="104" y="152"/>
                  <a:pt x="104" y="152"/>
                </a:cubicBezTo>
                <a:cubicBezTo>
                  <a:pt x="104" y="152"/>
                  <a:pt x="104" y="153"/>
                  <a:pt x="104" y="153"/>
                </a:cubicBezTo>
                <a:cubicBezTo>
                  <a:pt x="104" y="153"/>
                  <a:pt x="104" y="154"/>
                  <a:pt x="104" y="154"/>
                </a:cubicBezTo>
                <a:cubicBezTo>
                  <a:pt x="103" y="153"/>
                  <a:pt x="102" y="152"/>
                  <a:pt x="99" y="152"/>
                </a:cubicBezTo>
                <a:cubicBezTo>
                  <a:pt x="97" y="152"/>
                  <a:pt x="96" y="152"/>
                  <a:pt x="96" y="152"/>
                </a:cubicBezTo>
                <a:cubicBezTo>
                  <a:pt x="96" y="150"/>
                  <a:pt x="96" y="150"/>
                  <a:pt x="96" y="150"/>
                </a:cubicBezTo>
                <a:cubicBezTo>
                  <a:pt x="96" y="150"/>
                  <a:pt x="98" y="150"/>
                  <a:pt x="100" y="150"/>
                </a:cubicBezTo>
                <a:cubicBezTo>
                  <a:pt x="102" y="150"/>
                  <a:pt x="104" y="150"/>
                  <a:pt x="104" y="150"/>
                </a:cubicBezTo>
                <a:lnTo>
                  <a:pt x="104" y="151"/>
                </a:ln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1" name="Title 1"/>
          <p:cNvSpPr>
            <a:spLocks noGrp="1"/>
          </p:cNvSpPr>
          <p:nvPr>
            <p:ph type="title"/>
          </p:nvPr>
        </p:nvSpPr>
        <p:spPr>
          <a:xfrm>
            <a:off x="540068" y="154283"/>
            <a:ext cx="9721215" cy="1080029"/>
          </a:xfrm>
        </p:spPr>
        <p:txBody>
          <a:bodyPr/>
          <a:lstStyle/>
          <a:p>
            <a:r>
              <a:rPr lang="en-GB" dirty="0" smtClean="0"/>
              <a:t>The Development Team</a:t>
            </a:r>
            <a:endParaRPr lang="en-GB" dirty="0"/>
          </a:p>
        </p:txBody>
      </p:sp>
      <p:sp>
        <p:nvSpPr>
          <p:cNvPr id="12" name="TextBox 11"/>
          <p:cNvSpPr txBox="1"/>
          <p:nvPr/>
        </p:nvSpPr>
        <p:spPr>
          <a:xfrm>
            <a:off x="6255111" y="1544997"/>
            <a:ext cx="3385498" cy="461665"/>
          </a:xfrm>
          <a:prstGeom prst="rect">
            <a:avLst/>
          </a:prstGeom>
          <a:noFill/>
        </p:spPr>
        <p:txBody>
          <a:bodyPr wrap="square" rtlCol="0">
            <a:spAutoFit/>
          </a:bodyPr>
          <a:lstStyle/>
          <a:p>
            <a:pPr algn="ctr"/>
            <a:r>
              <a:rPr lang="en-GB" sz="2400" dirty="0" smtClean="0">
                <a:solidFill>
                  <a:srgbClr val="173776"/>
                </a:solidFill>
                <a:latin typeface="+mn-lt"/>
              </a:rPr>
              <a:t>3 – 9 team members</a:t>
            </a:r>
            <a:endParaRPr lang="en-GB" sz="2400" dirty="0">
              <a:solidFill>
                <a:srgbClr val="173776"/>
              </a:solidFill>
              <a:latin typeface="+mn-lt"/>
            </a:endParaRPr>
          </a:p>
        </p:txBody>
      </p:sp>
      <p:sp>
        <p:nvSpPr>
          <p:cNvPr id="13" name="Rectangle 2"/>
          <p:cNvSpPr txBox="1">
            <a:spLocks noChangeArrowheads="1"/>
          </p:cNvSpPr>
          <p:nvPr/>
        </p:nvSpPr>
        <p:spPr>
          <a:xfrm>
            <a:off x="311290" y="1544997"/>
            <a:ext cx="5266721" cy="2666601"/>
          </a:xfrm>
          <a:prstGeom prst="rect">
            <a:avLst/>
          </a:prstGeom>
        </p:spPr>
        <p:txBody>
          <a:bodyPr/>
          <a:lstStyle>
            <a:lvl1pPr marL="342900" indent="-342900" algn="l" defTabSz="457200" rtl="0" eaLnBrk="0" fontAlgn="base" hangingPunct="0">
              <a:spcBef>
                <a:spcPct val="20000"/>
              </a:spcBef>
              <a:spcAft>
                <a:spcPct val="0"/>
              </a:spcAft>
              <a:buClr>
                <a:srgbClr val="0091C8"/>
              </a:buClr>
              <a:buFont typeface="Arial" pitchFamily="34" charset="0"/>
              <a:buChar char="•"/>
              <a:defRPr sz="2800" kern="1200">
                <a:solidFill>
                  <a:srgbClr val="173776"/>
                </a:solidFill>
                <a:latin typeface="+mn-lt"/>
                <a:ea typeface="Geneva" pitchFamily="-106" charset="-128"/>
                <a:cs typeface="Helvetica"/>
              </a:defRPr>
            </a:lvl1pPr>
            <a:lvl2pPr marL="742950" indent="-285750" algn="l" defTabSz="457200" rtl="0" eaLnBrk="0" fontAlgn="base" hangingPunct="0">
              <a:spcBef>
                <a:spcPct val="20000"/>
              </a:spcBef>
              <a:spcAft>
                <a:spcPct val="0"/>
              </a:spcAft>
              <a:buClr>
                <a:srgbClr val="0091C8"/>
              </a:buClr>
              <a:buFont typeface="Arial" pitchFamily="34" charset="0"/>
              <a:buChar char="–"/>
              <a:defRPr sz="2400" kern="1200">
                <a:solidFill>
                  <a:srgbClr val="173776"/>
                </a:solidFill>
                <a:latin typeface="+mn-lt"/>
                <a:ea typeface="Geneva" pitchFamily="-106" charset="-128"/>
                <a:cs typeface="Helvetica"/>
              </a:defRPr>
            </a:lvl2pPr>
            <a:lvl3pPr marL="1143000" indent="-228600" algn="l" defTabSz="457200" rtl="0" eaLnBrk="0" fontAlgn="base" hangingPunct="0">
              <a:spcBef>
                <a:spcPct val="20000"/>
              </a:spcBef>
              <a:spcAft>
                <a:spcPct val="0"/>
              </a:spcAft>
              <a:buClr>
                <a:srgbClr val="0091C8"/>
              </a:buClr>
              <a:buFont typeface="Arial" pitchFamily="34" charset="0"/>
              <a:buChar char="•"/>
              <a:defRPr sz="2000" kern="1200">
                <a:solidFill>
                  <a:srgbClr val="173776"/>
                </a:solidFill>
                <a:latin typeface="+mn-lt"/>
                <a:ea typeface="Geneva" pitchFamily="-106" charset="-128"/>
                <a:cs typeface="Helvetica"/>
              </a:defRPr>
            </a:lvl3pPr>
            <a:lvl4pPr marL="1600200" indent="-228600" algn="l" defTabSz="457200" rtl="0" eaLnBrk="0" fontAlgn="base" hangingPunct="0">
              <a:spcBef>
                <a:spcPct val="20000"/>
              </a:spcBef>
              <a:spcAft>
                <a:spcPct val="0"/>
              </a:spcAft>
              <a:buClr>
                <a:srgbClr val="0091C8"/>
              </a:buClr>
              <a:buFont typeface="Arial" pitchFamily="34" charset="0"/>
              <a:buChar char="–"/>
              <a:defRPr sz="1800" kern="1200">
                <a:solidFill>
                  <a:srgbClr val="173776"/>
                </a:solidFill>
                <a:latin typeface="+mn-lt"/>
                <a:ea typeface="Geneva" pitchFamily="-106" charset="-128"/>
                <a:cs typeface="Helvetica"/>
              </a:defRPr>
            </a:lvl4pPr>
            <a:lvl5pPr marL="2057400" indent="-228600" algn="l" defTabSz="457200" rtl="0" eaLnBrk="0" fontAlgn="base" hangingPunct="0">
              <a:spcBef>
                <a:spcPct val="20000"/>
              </a:spcBef>
              <a:spcAft>
                <a:spcPct val="0"/>
              </a:spcAft>
              <a:buClr>
                <a:srgbClr val="0091C8"/>
              </a:buClr>
              <a:buFont typeface="Arial" pitchFamily="34" charset="0"/>
              <a:buChar char="»"/>
              <a:defRPr sz="1600" kern="1200">
                <a:solidFill>
                  <a:srgbClr val="173776"/>
                </a:solidFill>
                <a:latin typeface="+mn-lt"/>
                <a:ea typeface="Geneva" pitchFamily="-106"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28650" eaLnBrk="1" hangingPunct="1">
              <a:lnSpc>
                <a:spcPct val="90000"/>
              </a:lnSpc>
              <a:spcBef>
                <a:spcPts val="1263"/>
              </a:spcBef>
            </a:pPr>
            <a:r>
              <a:rPr lang="en-US" sz="2400" dirty="0" smtClean="0"/>
              <a:t>Self-organizing</a:t>
            </a:r>
          </a:p>
          <a:p>
            <a:pPr marL="628650" eaLnBrk="1" hangingPunct="1">
              <a:lnSpc>
                <a:spcPct val="90000"/>
              </a:lnSpc>
              <a:spcBef>
                <a:spcPts val="1263"/>
              </a:spcBef>
            </a:pPr>
            <a:r>
              <a:rPr lang="en-US" sz="2400" dirty="0" smtClean="0"/>
              <a:t>Stable</a:t>
            </a:r>
          </a:p>
          <a:p>
            <a:pPr marL="628650" eaLnBrk="1" hangingPunct="1">
              <a:lnSpc>
                <a:spcPct val="90000"/>
              </a:lnSpc>
              <a:spcBef>
                <a:spcPts val="1263"/>
              </a:spcBef>
            </a:pPr>
            <a:r>
              <a:rPr lang="en-US" sz="2400" dirty="0" smtClean="0"/>
              <a:t>Cross-functional</a:t>
            </a:r>
          </a:p>
          <a:p>
            <a:pPr marL="628650" eaLnBrk="1" hangingPunct="1">
              <a:lnSpc>
                <a:spcPct val="90000"/>
              </a:lnSpc>
              <a:spcBef>
                <a:spcPts val="1263"/>
              </a:spcBef>
            </a:pPr>
            <a:r>
              <a:rPr lang="en-US" sz="2400" dirty="0" smtClean="0"/>
              <a:t>No titles</a:t>
            </a:r>
          </a:p>
          <a:p>
            <a:pPr marL="628650" eaLnBrk="1" hangingPunct="1">
              <a:lnSpc>
                <a:spcPct val="90000"/>
              </a:lnSpc>
              <a:spcBef>
                <a:spcPts val="1263"/>
              </a:spcBef>
            </a:pPr>
            <a:r>
              <a:rPr lang="en-GB" sz="2400" dirty="0" smtClean="0"/>
              <a:t>No sub-teams</a:t>
            </a:r>
          </a:p>
          <a:p>
            <a:pPr marL="628650" eaLnBrk="1" hangingPunct="1">
              <a:lnSpc>
                <a:spcPct val="90000"/>
              </a:lnSpc>
              <a:spcBef>
                <a:spcPts val="1263"/>
              </a:spcBef>
            </a:pPr>
            <a:endParaRPr lang="en-GB" sz="2400" dirty="0" smtClean="0"/>
          </a:p>
          <a:p>
            <a:pPr marL="628650" eaLnBrk="1" hangingPunct="1">
              <a:lnSpc>
                <a:spcPct val="90000"/>
              </a:lnSpc>
              <a:spcBef>
                <a:spcPts val="1263"/>
              </a:spcBef>
            </a:pPr>
            <a:endParaRPr lang="en-GB" sz="2400" dirty="0" smtClean="0"/>
          </a:p>
        </p:txBody>
      </p:sp>
    </p:spTree>
    <p:extLst>
      <p:ext uri="{BB962C8B-B14F-4D97-AF65-F5344CB8AC3E}">
        <p14:creationId xmlns:p14="http://schemas.microsoft.com/office/powerpoint/2010/main" val="3899496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val 1"/>
          <p:cNvSpPr/>
          <p:nvPr/>
        </p:nvSpPr>
        <p:spPr>
          <a:xfrm>
            <a:off x="5857435" y="3109119"/>
            <a:ext cx="4552774" cy="3641862"/>
          </a:xfrm>
          <a:custGeom>
            <a:avLst/>
            <a:gdLst/>
            <a:ahLst/>
            <a:cxnLst/>
            <a:rect l="l" t="t" r="r" b="b"/>
            <a:pathLst>
              <a:path w="4572000" h="4572000">
                <a:moveTo>
                  <a:pt x="2286001" y="583022"/>
                </a:moveTo>
                <a:cubicBezTo>
                  <a:pt x="1345472" y="583022"/>
                  <a:pt x="583022" y="1345472"/>
                  <a:pt x="583022" y="2286001"/>
                </a:cubicBezTo>
                <a:cubicBezTo>
                  <a:pt x="583022" y="3226530"/>
                  <a:pt x="1345472" y="3988980"/>
                  <a:pt x="2286001" y="3988980"/>
                </a:cubicBezTo>
                <a:cubicBezTo>
                  <a:pt x="3226530" y="3988980"/>
                  <a:pt x="3988980" y="3226530"/>
                  <a:pt x="3988980" y="2286001"/>
                </a:cubicBezTo>
                <a:cubicBezTo>
                  <a:pt x="3988980" y="1345472"/>
                  <a:pt x="3226530" y="583022"/>
                  <a:pt x="2286001" y="583022"/>
                </a:cubicBezTo>
                <a:close/>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gradFill>
            <a:gsLst>
              <a:gs pos="0">
                <a:srgbClr val="FFA401"/>
              </a:gs>
              <a:gs pos="100000">
                <a:srgbClr val="E4580A"/>
              </a:gs>
            </a:gsLst>
            <a:lin ang="5400000" scaled="0"/>
          </a:gradFill>
          <a:ln>
            <a:noFill/>
          </a:ln>
          <a:scene3d>
            <a:camera prst="orthographicFront">
              <a:rot lat="17099985" lon="0" rev="0"/>
            </a:camera>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grpSp>
        <p:nvGrpSpPr>
          <p:cNvPr id="7" name="Group 6"/>
          <p:cNvGrpSpPr/>
          <p:nvPr/>
        </p:nvGrpSpPr>
        <p:grpSpPr>
          <a:xfrm>
            <a:off x="8133821" y="2113325"/>
            <a:ext cx="1620203" cy="3114351"/>
            <a:chOff x="6705600" y="2057400"/>
            <a:chExt cx="1446150" cy="3475074"/>
          </a:xfrm>
        </p:grpSpPr>
        <p:sp>
          <p:nvSpPr>
            <p:cNvPr id="8" name="Freeform 7"/>
            <p:cNvSpPr/>
            <p:nvPr/>
          </p:nvSpPr>
          <p:spPr>
            <a:xfrm>
              <a:off x="6907530" y="2449830"/>
              <a:ext cx="927735" cy="1127760"/>
            </a:xfrm>
            <a:custGeom>
              <a:avLst/>
              <a:gdLst>
                <a:gd name="connsiteX0" fmla="*/ 342900 w 927735"/>
                <a:gd name="connsiteY0" fmla="*/ 13335 h 1127760"/>
                <a:gd name="connsiteX1" fmla="*/ 280035 w 927735"/>
                <a:gd name="connsiteY1" fmla="*/ 125730 h 1127760"/>
                <a:gd name="connsiteX2" fmla="*/ 131445 w 927735"/>
                <a:gd name="connsiteY2" fmla="*/ 577215 h 1127760"/>
                <a:gd name="connsiteX3" fmla="*/ 152400 w 927735"/>
                <a:gd name="connsiteY3" fmla="*/ 914400 h 1127760"/>
                <a:gd name="connsiteX4" fmla="*/ 40005 w 927735"/>
                <a:gd name="connsiteY4" fmla="*/ 982980 h 1127760"/>
                <a:gd name="connsiteX5" fmla="*/ 0 w 927735"/>
                <a:gd name="connsiteY5" fmla="*/ 1051560 h 1127760"/>
                <a:gd name="connsiteX6" fmla="*/ 30480 w 927735"/>
                <a:gd name="connsiteY6" fmla="*/ 1104900 h 1127760"/>
                <a:gd name="connsiteX7" fmla="*/ 85725 w 927735"/>
                <a:gd name="connsiteY7" fmla="*/ 1030605 h 1127760"/>
                <a:gd name="connsiteX8" fmla="*/ 171450 w 927735"/>
                <a:gd name="connsiteY8" fmla="*/ 1000125 h 1127760"/>
                <a:gd name="connsiteX9" fmla="*/ 230505 w 927735"/>
                <a:gd name="connsiteY9" fmla="*/ 1106805 h 1127760"/>
                <a:gd name="connsiteX10" fmla="*/ 274320 w 927735"/>
                <a:gd name="connsiteY10" fmla="*/ 1127760 h 1127760"/>
                <a:gd name="connsiteX11" fmla="*/ 478155 w 927735"/>
                <a:gd name="connsiteY11" fmla="*/ 1112520 h 1127760"/>
                <a:gd name="connsiteX12" fmla="*/ 561975 w 927735"/>
                <a:gd name="connsiteY12" fmla="*/ 1055370 h 1127760"/>
                <a:gd name="connsiteX13" fmla="*/ 571500 w 927735"/>
                <a:gd name="connsiteY13" fmla="*/ 1013460 h 1127760"/>
                <a:gd name="connsiteX14" fmla="*/ 744855 w 927735"/>
                <a:gd name="connsiteY14" fmla="*/ 946785 h 1127760"/>
                <a:gd name="connsiteX15" fmla="*/ 861060 w 927735"/>
                <a:gd name="connsiteY15" fmla="*/ 1068705 h 1127760"/>
                <a:gd name="connsiteX16" fmla="*/ 927735 w 927735"/>
                <a:gd name="connsiteY16" fmla="*/ 1009650 h 1127760"/>
                <a:gd name="connsiteX17" fmla="*/ 775335 w 927735"/>
                <a:gd name="connsiteY17" fmla="*/ 868680 h 1127760"/>
                <a:gd name="connsiteX18" fmla="*/ 630555 w 927735"/>
                <a:gd name="connsiteY18" fmla="*/ 701040 h 1127760"/>
                <a:gd name="connsiteX19" fmla="*/ 596265 w 927735"/>
                <a:gd name="connsiteY19" fmla="*/ 563880 h 1127760"/>
                <a:gd name="connsiteX20" fmla="*/ 592455 w 927735"/>
                <a:gd name="connsiteY20" fmla="*/ 297180 h 1127760"/>
                <a:gd name="connsiteX21" fmla="*/ 590550 w 927735"/>
                <a:gd name="connsiteY21" fmla="*/ 55245 h 1127760"/>
                <a:gd name="connsiteX22" fmla="*/ 527685 w 927735"/>
                <a:gd name="connsiteY22" fmla="*/ 0 h 1127760"/>
                <a:gd name="connsiteX23" fmla="*/ 441960 w 927735"/>
                <a:gd name="connsiteY23" fmla="*/ 100965 h 1127760"/>
                <a:gd name="connsiteX24" fmla="*/ 342900 w 927735"/>
                <a:gd name="connsiteY24" fmla="*/ 13335 h 1127760"/>
                <a:gd name="connsiteX0" fmla="*/ 342900 w 927735"/>
                <a:gd name="connsiteY0" fmla="*/ 13335 h 1127760"/>
                <a:gd name="connsiteX1" fmla="*/ 280035 w 927735"/>
                <a:gd name="connsiteY1" fmla="*/ 125730 h 1127760"/>
                <a:gd name="connsiteX2" fmla="*/ 131445 w 927735"/>
                <a:gd name="connsiteY2" fmla="*/ 577215 h 1127760"/>
                <a:gd name="connsiteX3" fmla="*/ 152400 w 927735"/>
                <a:gd name="connsiteY3" fmla="*/ 914400 h 1127760"/>
                <a:gd name="connsiteX4" fmla="*/ 40005 w 927735"/>
                <a:gd name="connsiteY4" fmla="*/ 982980 h 1127760"/>
                <a:gd name="connsiteX5" fmla="*/ 0 w 927735"/>
                <a:gd name="connsiteY5" fmla="*/ 1051560 h 1127760"/>
                <a:gd name="connsiteX6" fmla="*/ 30480 w 927735"/>
                <a:gd name="connsiteY6" fmla="*/ 1104900 h 1127760"/>
                <a:gd name="connsiteX7" fmla="*/ 85725 w 927735"/>
                <a:gd name="connsiteY7" fmla="*/ 1030605 h 1127760"/>
                <a:gd name="connsiteX8" fmla="*/ 171450 w 927735"/>
                <a:gd name="connsiteY8" fmla="*/ 1000125 h 1127760"/>
                <a:gd name="connsiteX9" fmla="*/ 230505 w 927735"/>
                <a:gd name="connsiteY9" fmla="*/ 1106805 h 1127760"/>
                <a:gd name="connsiteX10" fmla="*/ 274320 w 927735"/>
                <a:gd name="connsiteY10" fmla="*/ 1127760 h 1127760"/>
                <a:gd name="connsiteX11" fmla="*/ 478155 w 927735"/>
                <a:gd name="connsiteY11" fmla="*/ 1112520 h 1127760"/>
                <a:gd name="connsiteX12" fmla="*/ 561975 w 927735"/>
                <a:gd name="connsiteY12" fmla="*/ 1055370 h 1127760"/>
                <a:gd name="connsiteX13" fmla="*/ 571500 w 927735"/>
                <a:gd name="connsiteY13" fmla="*/ 1013460 h 1127760"/>
                <a:gd name="connsiteX14" fmla="*/ 744855 w 927735"/>
                <a:gd name="connsiteY14" fmla="*/ 946785 h 1127760"/>
                <a:gd name="connsiteX15" fmla="*/ 861060 w 927735"/>
                <a:gd name="connsiteY15" fmla="*/ 1068705 h 1127760"/>
                <a:gd name="connsiteX16" fmla="*/ 927735 w 927735"/>
                <a:gd name="connsiteY16" fmla="*/ 1009650 h 1127760"/>
                <a:gd name="connsiteX17" fmla="*/ 775335 w 927735"/>
                <a:gd name="connsiteY17" fmla="*/ 868680 h 1127760"/>
                <a:gd name="connsiteX18" fmla="*/ 630555 w 927735"/>
                <a:gd name="connsiteY18" fmla="*/ 701040 h 1127760"/>
                <a:gd name="connsiteX19" fmla="*/ 596265 w 927735"/>
                <a:gd name="connsiteY19" fmla="*/ 563880 h 1127760"/>
                <a:gd name="connsiteX20" fmla="*/ 592455 w 927735"/>
                <a:gd name="connsiteY20" fmla="*/ 297180 h 1127760"/>
                <a:gd name="connsiteX21" fmla="*/ 590550 w 927735"/>
                <a:gd name="connsiteY21" fmla="*/ 55245 h 1127760"/>
                <a:gd name="connsiteX22" fmla="*/ 527685 w 927735"/>
                <a:gd name="connsiteY22" fmla="*/ 0 h 1127760"/>
                <a:gd name="connsiteX23" fmla="*/ 441960 w 927735"/>
                <a:gd name="connsiteY23" fmla="*/ 100965 h 1127760"/>
                <a:gd name="connsiteX24" fmla="*/ 342900 w 927735"/>
                <a:gd name="connsiteY24" fmla="*/ 13335 h 11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7735" h="1127760">
                  <a:moveTo>
                    <a:pt x="342900" y="13335"/>
                  </a:moveTo>
                  <a:cubicBezTo>
                    <a:pt x="316230" y="31750"/>
                    <a:pt x="300990" y="88265"/>
                    <a:pt x="280035" y="125730"/>
                  </a:cubicBezTo>
                  <a:lnTo>
                    <a:pt x="131445" y="577215"/>
                  </a:lnTo>
                  <a:lnTo>
                    <a:pt x="152400" y="914400"/>
                  </a:lnTo>
                  <a:lnTo>
                    <a:pt x="40005" y="982980"/>
                  </a:lnTo>
                  <a:lnTo>
                    <a:pt x="0" y="1051560"/>
                  </a:lnTo>
                  <a:lnTo>
                    <a:pt x="30480" y="1104900"/>
                  </a:lnTo>
                  <a:lnTo>
                    <a:pt x="85725" y="1030605"/>
                  </a:lnTo>
                  <a:lnTo>
                    <a:pt x="171450" y="1000125"/>
                  </a:lnTo>
                  <a:lnTo>
                    <a:pt x="230505" y="1106805"/>
                  </a:lnTo>
                  <a:lnTo>
                    <a:pt x="274320" y="1127760"/>
                  </a:lnTo>
                  <a:lnTo>
                    <a:pt x="478155" y="1112520"/>
                  </a:lnTo>
                  <a:lnTo>
                    <a:pt x="561975" y="1055370"/>
                  </a:lnTo>
                  <a:lnTo>
                    <a:pt x="571500" y="1013460"/>
                  </a:lnTo>
                  <a:lnTo>
                    <a:pt x="744855" y="946785"/>
                  </a:lnTo>
                  <a:lnTo>
                    <a:pt x="861060" y="1068705"/>
                  </a:lnTo>
                  <a:lnTo>
                    <a:pt x="927735" y="1009650"/>
                  </a:lnTo>
                  <a:lnTo>
                    <a:pt x="775335" y="868680"/>
                  </a:lnTo>
                  <a:lnTo>
                    <a:pt x="630555" y="701040"/>
                  </a:lnTo>
                  <a:lnTo>
                    <a:pt x="596265" y="563880"/>
                  </a:lnTo>
                  <a:lnTo>
                    <a:pt x="592455" y="297180"/>
                  </a:lnTo>
                  <a:lnTo>
                    <a:pt x="590550" y="55245"/>
                  </a:lnTo>
                  <a:lnTo>
                    <a:pt x="527685" y="0"/>
                  </a:lnTo>
                  <a:lnTo>
                    <a:pt x="441960" y="100965"/>
                  </a:lnTo>
                  <a:lnTo>
                    <a:pt x="342900" y="133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9" name="Freeform 28"/>
            <p:cNvSpPr>
              <a:spLocks noChangeAspect="1" noEditPoints="1"/>
            </p:cNvSpPr>
            <p:nvPr/>
          </p:nvSpPr>
          <p:spPr bwMode="auto">
            <a:xfrm>
              <a:off x="6705600" y="2057400"/>
              <a:ext cx="1446150" cy="3475074"/>
            </a:xfrm>
            <a:custGeom>
              <a:avLst/>
              <a:gdLst>
                <a:gd name="T0" fmla="*/ 302 w 351"/>
                <a:gd name="T1" fmla="*/ 169 h 845"/>
                <a:gd name="T2" fmla="*/ 282 w 351"/>
                <a:gd name="T3" fmla="*/ 133 h 845"/>
                <a:gd name="T4" fmla="*/ 201 w 351"/>
                <a:gd name="T5" fmla="*/ 109 h 845"/>
                <a:gd name="T6" fmla="*/ 199 w 351"/>
                <a:gd name="T7" fmla="*/ 66 h 845"/>
                <a:gd name="T8" fmla="*/ 198 w 351"/>
                <a:gd name="T9" fmla="*/ 38 h 845"/>
                <a:gd name="T10" fmla="*/ 127 w 351"/>
                <a:gd name="T11" fmla="*/ 33 h 845"/>
                <a:gd name="T12" fmla="*/ 128 w 351"/>
                <a:gd name="T13" fmla="*/ 78 h 845"/>
                <a:gd name="T14" fmla="*/ 118 w 351"/>
                <a:gd name="T15" fmla="*/ 115 h 845"/>
                <a:gd name="T16" fmla="*/ 72 w 351"/>
                <a:gd name="T17" fmla="*/ 127 h 845"/>
                <a:gd name="T18" fmla="*/ 39 w 351"/>
                <a:gd name="T19" fmla="*/ 165 h 845"/>
                <a:gd name="T20" fmla="*/ 23 w 351"/>
                <a:gd name="T21" fmla="*/ 209 h 845"/>
                <a:gd name="T22" fmla="*/ 5 w 351"/>
                <a:gd name="T23" fmla="*/ 277 h 845"/>
                <a:gd name="T24" fmla="*/ 37 w 351"/>
                <a:gd name="T25" fmla="*/ 344 h 845"/>
                <a:gd name="T26" fmla="*/ 47 w 351"/>
                <a:gd name="T27" fmla="*/ 358 h 845"/>
                <a:gd name="T28" fmla="*/ 56 w 351"/>
                <a:gd name="T29" fmla="*/ 392 h 845"/>
                <a:gd name="T30" fmla="*/ 69 w 351"/>
                <a:gd name="T31" fmla="*/ 476 h 845"/>
                <a:gd name="T32" fmla="*/ 91 w 351"/>
                <a:gd name="T33" fmla="*/ 545 h 845"/>
                <a:gd name="T34" fmla="*/ 105 w 351"/>
                <a:gd name="T35" fmla="*/ 678 h 845"/>
                <a:gd name="T36" fmla="*/ 110 w 351"/>
                <a:gd name="T37" fmla="*/ 753 h 845"/>
                <a:gd name="T38" fmla="*/ 115 w 351"/>
                <a:gd name="T39" fmla="*/ 778 h 845"/>
                <a:gd name="T40" fmla="*/ 107 w 351"/>
                <a:gd name="T41" fmla="*/ 795 h 845"/>
                <a:gd name="T42" fmla="*/ 84 w 351"/>
                <a:gd name="T43" fmla="*/ 817 h 845"/>
                <a:gd name="T44" fmla="*/ 152 w 351"/>
                <a:gd name="T45" fmla="*/ 807 h 845"/>
                <a:gd name="T46" fmla="*/ 176 w 351"/>
                <a:gd name="T47" fmla="*/ 776 h 845"/>
                <a:gd name="T48" fmla="*/ 187 w 351"/>
                <a:gd name="T49" fmla="*/ 798 h 845"/>
                <a:gd name="T50" fmla="*/ 173 w 351"/>
                <a:gd name="T51" fmla="*/ 823 h 845"/>
                <a:gd name="T52" fmla="*/ 166 w 351"/>
                <a:gd name="T53" fmla="*/ 843 h 845"/>
                <a:gd name="T54" fmla="*/ 234 w 351"/>
                <a:gd name="T55" fmla="*/ 828 h 845"/>
                <a:gd name="T56" fmla="*/ 239 w 351"/>
                <a:gd name="T57" fmla="*/ 800 h 845"/>
                <a:gd name="T58" fmla="*/ 251 w 351"/>
                <a:gd name="T59" fmla="*/ 745 h 845"/>
                <a:gd name="T60" fmla="*/ 252 w 351"/>
                <a:gd name="T61" fmla="*/ 513 h 845"/>
                <a:gd name="T62" fmla="*/ 289 w 351"/>
                <a:gd name="T63" fmla="*/ 474 h 845"/>
                <a:gd name="T64" fmla="*/ 298 w 351"/>
                <a:gd name="T65" fmla="*/ 419 h 845"/>
                <a:gd name="T66" fmla="*/ 291 w 351"/>
                <a:gd name="T67" fmla="*/ 344 h 845"/>
                <a:gd name="T68" fmla="*/ 339 w 351"/>
                <a:gd name="T69" fmla="*/ 275 h 845"/>
                <a:gd name="T70" fmla="*/ 61 w 351"/>
                <a:gd name="T71" fmla="*/ 255 h 845"/>
                <a:gd name="T72" fmla="*/ 55 w 351"/>
                <a:gd name="T73" fmla="*/ 268 h 845"/>
                <a:gd name="T74" fmla="*/ 85 w 351"/>
                <a:gd name="T75" fmla="*/ 328 h 845"/>
                <a:gd name="T76" fmla="*/ 111 w 351"/>
                <a:gd name="T77" fmla="*/ 350 h 845"/>
                <a:gd name="T78" fmla="*/ 126 w 351"/>
                <a:gd name="T79" fmla="*/ 112 h 845"/>
                <a:gd name="T80" fmla="*/ 147 w 351"/>
                <a:gd name="T81" fmla="*/ 131 h 845"/>
                <a:gd name="T82" fmla="*/ 129 w 351"/>
                <a:gd name="T83" fmla="*/ 147 h 845"/>
                <a:gd name="T84" fmla="*/ 142 w 351"/>
                <a:gd name="T85" fmla="*/ 140 h 845"/>
                <a:gd name="T86" fmla="*/ 141 w 351"/>
                <a:gd name="T87" fmla="*/ 361 h 845"/>
                <a:gd name="T88" fmla="*/ 179 w 351"/>
                <a:gd name="T89" fmla="*/ 721 h 845"/>
                <a:gd name="T90" fmla="*/ 169 w 351"/>
                <a:gd name="T91" fmla="*/ 651 h 845"/>
                <a:gd name="T92" fmla="*/ 171 w 351"/>
                <a:gd name="T93" fmla="*/ 566 h 845"/>
                <a:gd name="T94" fmla="*/ 188 w 351"/>
                <a:gd name="T95" fmla="*/ 626 h 845"/>
                <a:gd name="T96" fmla="*/ 223 w 351"/>
                <a:gd name="T97" fmla="*/ 320 h 845"/>
                <a:gd name="T98" fmla="*/ 143 w 351"/>
                <a:gd name="T99" fmla="*/ 360 h 845"/>
                <a:gd name="T100" fmla="*/ 176 w 351"/>
                <a:gd name="T101" fmla="*/ 157 h 845"/>
                <a:gd name="T102" fmla="*/ 154 w 351"/>
                <a:gd name="T103" fmla="*/ 132 h 845"/>
                <a:gd name="T104" fmla="*/ 187 w 351"/>
                <a:gd name="T105" fmla="*/ 239 h 845"/>
                <a:gd name="T106" fmla="*/ 258 w 351"/>
                <a:gd name="T107" fmla="*/ 345 h 845"/>
                <a:gd name="T108" fmla="*/ 250 w 351"/>
                <a:gd name="T109" fmla="*/ 332 h 845"/>
                <a:gd name="T110" fmla="*/ 275 w 351"/>
                <a:gd name="T111" fmla="*/ 269 h 845"/>
                <a:gd name="T112" fmla="*/ 285 w 351"/>
                <a:gd name="T113" fmla="*/ 25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1" h="845">
                  <a:moveTo>
                    <a:pt x="345" y="232"/>
                  </a:moveTo>
                  <a:cubicBezTo>
                    <a:pt x="340" y="219"/>
                    <a:pt x="330" y="208"/>
                    <a:pt x="328" y="204"/>
                  </a:cubicBezTo>
                  <a:cubicBezTo>
                    <a:pt x="325" y="200"/>
                    <a:pt x="320" y="194"/>
                    <a:pt x="319" y="191"/>
                  </a:cubicBezTo>
                  <a:cubicBezTo>
                    <a:pt x="318" y="188"/>
                    <a:pt x="316" y="189"/>
                    <a:pt x="315" y="189"/>
                  </a:cubicBezTo>
                  <a:cubicBezTo>
                    <a:pt x="315" y="189"/>
                    <a:pt x="314" y="188"/>
                    <a:pt x="313" y="186"/>
                  </a:cubicBezTo>
                  <a:cubicBezTo>
                    <a:pt x="310" y="183"/>
                    <a:pt x="308" y="179"/>
                    <a:pt x="307" y="177"/>
                  </a:cubicBezTo>
                  <a:cubicBezTo>
                    <a:pt x="305" y="176"/>
                    <a:pt x="305" y="175"/>
                    <a:pt x="304" y="174"/>
                  </a:cubicBezTo>
                  <a:cubicBezTo>
                    <a:pt x="302" y="172"/>
                    <a:pt x="302" y="171"/>
                    <a:pt x="302" y="169"/>
                  </a:cubicBezTo>
                  <a:cubicBezTo>
                    <a:pt x="301" y="167"/>
                    <a:pt x="300" y="166"/>
                    <a:pt x="299" y="164"/>
                  </a:cubicBezTo>
                  <a:cubicBezTo>
                    <a:pt x="297" y="162"/>
                    <a:pt x="294" y="161"/>
                    <a:pt x="293" y="161"/>
                  </a:cubicBezTo>
                  <a:cubicBezTo>
                    <a:pt x="292" y="161"/>
                    <a:pt x="291" y="160"/>
                    <a:pt x="291" y="159"/>
                  </a:cubicBezTo>
                  <a:cubicBezTo>
                    <a:pt x="290" y="158"/>
                    <a:pt x="289" y="156"/>
                    <a:pt x="289" y="155"/>
                  </a:cubicBezTo>
                  <a:cubicBezTo>
                    <a:pt x="288" y="155"/>
                    <a:pt x="288" y="154"/>
                    <a:pt x="288" y="152"/>
                  </a:cubicBezTo>
                  <a:cubicBezTo>
                    <a:pt x="288" y="150"/>
                    <a:pt x="287" y="148"/>
                    <a:pt x="287" y="146"/>
                  </a:cubicBezTo>
                  <a:cubicBezTo>
                    <a:pt x="286" y="145"/>
                    <a:pt x="286" y="144"/>
                    <a:pt x="285" y="142"/>
                  </a:cubicBezTo>
                  <a:cubicBezTo>
                    <a:pt x="285" y="139"/>
                    <a:pt x="283" y="135"/>
                    <a:pt x="282" y="133"/>
                  </a:cubicBezTo>
                  <a:cubicBezTo>
                    <a:pt x="279" y="125"/>
                    <a:pt x="276" y="125"/>
                    <a:pt x="275" y="125"/>
                  </a:cubicBezTo>
                  <a:cubicBezTo>
                    <a:pt x="274" y="125"/>
                    <a:pt x="274" y="124"/>
                    <a:pt x="274" y="124"/>
                  </a:cubicBezTo>
                  <a:cubicBezTo>
                    <a:pt x="274" y="124"/>
                    <a:pt x="270" y="122"/>
                    <a:pt x="269" y="122"/>
                  </a:cubicBezTo>
                  <a:cubicBezTo>
                    <a:pt x="266" y="122"/>
                    <a:pt x="263" y="121"/>
                    <a:pt x="261" y="120"/>
                  </a:cubicBezTo>
                  <a:cubicBezTo>
                    <a:pt x="258" y="119"/>
                    <a:pt x="249" y="118"/>
                    <a:pt x="247" y="118"/>
                  </a:cubicBezTo>
                  <a:cubicBezTo>
                    <a:pt x="242" y="117"/>
                    <a:pt x="231" y="115"/>
                    <a:pt x="227" y="114"/>
                  </a:cubicBezTo>
                  <a:cubicBezTo>
                    <a:pt x="223" y="114"/>
                    <a:pt x="211" y="111"/>
                    <a:pt x="208" y="110"/>
                  </a:cubicBezTo>
                  <a:cubicBezTo>
                    <a:pt x="204" y="110"/>
                    <a:pt x="203" y="109"/>
                    <a:pt x="201" y="109"/>
                  </a:cubicBezTo>
                  <a:cubicBezTo>
                    <a:pt x="200" y="109"/>
                    <a:pt x="198" y="109"/>
                    <a:pt x="197" y="108"/>
                  </a:cubicBezTo>
                  <a:cubicBezTo>
                    <a:pt x="195" y="106"/>
                    <a:pt x="190" y="104"/>
                    <a:pt x="189" y="103"/>
                  </a:cubicBezTo>
                  <a:cubicBezTo>
                    <a:pt x="187" y="102"/>
                    <a:pt x="188" y="101"/>
                    <a:pt x="188" y="99"/>
                  </a:cubicBezTo>
                  <a:cubicBezTo>
                    <a:pt x="189" y="96"/>
                    <a:pt x="191" y="85"/>
                    <a:pt x="191" y="84"/>
                  </a:cubicBezTo>
                  <a:cubicBezTo>
                    <a:pt x="191" y="84"/>
                    <a:pt x="191" y="84"/>
                    <a:pt x="192" y="84"/>
                  </a:cubicBezTo>
                  <a:cubicBezTo>
                    <a:pt x="192" y="84"/>
                    <a:pt x="193" y="84"/>
                    <a:pt x="194" y="83"/>
                  </a:cubicBezTo>
                  <a:cubicBezTo>
                    <a:pt x="195" y="83"/>
                    <a:pt x="196" y="81"/>
                    <a:pt x="196" y="80"/>
                  </a:cubicBezTo>
                  <a:cubicBezTo>
                    <a:pt x="198" y="77"/>
                    <a:pt x="199" y="67"/>
                    <a:pt x="199" y="66"/>
                  </a:cubicBezTo>
                  <a:cubicBezTo>
                    <a:pt x="199" y="66"/>
                    <a:pt x="198" y="62"/>
                    <a:pt x="198" y="60"/>
                  </a:cubicBezTo>
                  <a:cubicBezTo>
                    <a:pt x="198" y="59"/>
                    <a:pt x="199" y="58"/>
                    <a:pt x="199" y="57"/>
                  </a:cubicBezTo>
                  <a:cubicBezTo>
                    <a:pt x="200" y="56"/>
                    <a:pt x="198" y="55"/>
                    <a:pt x="197" y="55"/>
                  </a:cubicBezTo>
                  <a:cubicBezTo>
                    <a:pt x="197" y="55"/>
                    <a:pt x="197" y="54"/>
                    <a:pt x="197" y="54"/>
                  </a:cubicBezTo>
                  <a:cubicBezTo>
                    <a:pt x="197" y="53"/>
                    <a:pt x="197" y="51"/>
                    <a:pt x="197" y="49"/>
                  </a:cubicBezTo>
                  <a:cubicBezTo>
                    <a:pt x="197" y="48"/>
                    <a:pt x="198" y="46"/>
                    <a:pt x="197" y="44"/>
                  </a:cubicBezTo>
                  <a:cubicBezTo>
                    <a:pt x="197" y="43"/>
                    <a:pt x="197" y="42"/>
                    <a:pt x="197" y="42"/>
                  </a:cubicBezTo>
                  <a:cubicBezTo>
                    <a:pt x="198" y="42"/>
                    <a:pt x="198" y="40"/>
                    <a:pt x="198" y="38"/>
                  </a:cubicBezTo>
                  <a:cubicBezTo>
                    <a:pt x="198" y="29"/>
                    <a:pt x="196" y="26"/>
                    <a:pt x="194" y="21"/>
                  </a:cubicBezTo>
                  <a:cubicBezTo>
                    <a:pt x="192" y="15"/>
                    <a:pt x="184" y="12"/>
                    <a:pt x="183" y="11"/>
                  </a:cubicBezTo>
                  <a:cubicBezTo>
                    <a:pt x="181" y="11"/>
                    <a:pt x="180" y="7"/>
                    <a:pt x="176" y="6"/>
                  </a:cubicBezTo>
                  <a:cubicBezTo>
                    <a:pt x="177" y="6"/>
                    <a:pt x="164" y="0"/>
                    <a:pt x="147" y="6"/>
                  </a:cubicBezTo>
                  <a:cubicBezTo>
                    <a:pt x="145" y="6"/>
                    <a:pt x="143" y="8"/>
                    <a:pt x="141" y="8"/>
                  </a:cubicBezTo>
                  <a:cubicBezTo>
                    <a:pt x="136" y="9"/>
                    <a:pt x="135" y="11"/>
                    <a:pt x="133" y="14"/>
                  </a:cubicBezTo>
                  <a:cubicBezTo>
                    <a:pt x="132" y="15"/>
                    <a:pt x="131" y="18"/>
                    <a:pt x="129" y="20"/>
                  </a:cubicBezTo>
                  <a:cubicBezTo>
                    <a:pt x="126" y="23"/>
                    <a:pt x="127" y="30"/>
                    <a:pt x="127" y="33"/>
                  </a:cubicBezTo>
                  <a:cubicBezTo>
                    <a:pt x="126" y="40"/>
                    <a:pt x="125" y="50"/>
                    <a:pt x="125" y="49"/>
                  </a:cubicBezTo>
                  <a:cubicBezTo>
                    <a:pt x="125" y="50"/>
                    <a:pt x="124" y="49"/>
                    <a:pt x="123" y="49"/>
                  </a:cubicBezTo>
                  <a:cubicBezTo>
                    <a:pt x="123" y="48"/>
                    <a:pt x="122" y="48"/>
                    <a:pt x="121" y="47"/>
                  </a:cubicBezTo>
                  <a:cubicBezTo>
                    <a:pt x="118" y="47"/>
                    <a:pt x="117" y="53"/>
                    <a:pt x="118" y="58"/>
                  </a:cubicBezTo>
                  <a:cubicBezTo>
                    <a:pt x="118" y="58"/>
                    <a:pt x="118" y="66"/>
                    <a:pt x="120" y="72"/>
                  </a:cubicBezTo>
                  <a:cubicBezTo>
                    <a:pt x="121" y="74"/>
                    <a:pt x="122" y="75"/>
                    <a:pt x="122" y="76"/>
                  </a:cubicBezTo>
                  <a:cubicBezTo>
                    <a:pt x="123" y="77"/>
                    <a:pt x="125" y="78"/>
                    <a:pt x="126" y="78"/>
                  </a:cubicBezTo>
                  <a:cubicBezTo>
                    <a:pt x="126" y="78"/>
                    <a:pt x="128" y="78"/>
                    <a:pt x="128" y="78"/>
                  </a:cubicBezTo>
                  <a:cubicBezTo>
                    <a:pt x="128" y="78"/>
                    <a:pt x="128" y="80"/>
                    <a:pt x="129" y="82"/>
                  </a:cubicBezTo>
                  <a:cubicBezTo>
                    <a:pt x="129" y="83"/>
                    <a:pt x="129" y="87"/>
                    <a:pt x="129" y="90"/>
                  </a:cubicBezTo>
                  <a:cubicBezTo>
                    <a:pt x="129" y="93"/>
                    <a:pt x="130" y="98"/>
                    <a:pt x="130" y="100"/>
                  </a:cubicBezTo>
                  <a:cubicBezTo>
                    <a:pt x="130" y="101"/>
                    <a:pt x="129" y="101"/>
                    <a:pt x="129" y="102"/>
                  </a:cubicBezTo>
                  <a:cubicBezTo>
                    <a:pt x="129" y="102"/>
                    <a:pt x="127" y="103"/>
                    <a:pt x="126" y="105"/>
                  </a:cubicBezTo>
                  <a:cubicBezTo>
                    <a:pt x="125" y="107"/>
                    <a:pt x="125" y="110"/>
                    <a:pt x="125" y="110"/>
                  </a:cubicBezTo>
                  <a:cubicBezTo>
                    <a:pt x="125" y="111"/>
                    <a:pt x="124" y="111"/>
                    <a:pt x="123" y="112"/>
                  </a:cubicBezTo>
                  <a:cubicBezTo>
                    <a:pt x="122" y="113"/>
                    <a:pt x="119" y="115"/>
                    <a:pt x="118" y="115"/>
                  </a:cubicBezTo>
                  <a:cubicBezTo>
                    <a:pt x="117" y="116"/>
                    <a:pt x="116" y="116"/>
                    <a:pt x="115" y="116"/>
                  </a:cubicBezTo>
                  <a:cubicBezTo>
                    <a:pt x="114" y="117"/>
                    <a:pt x="110" y="118"/>
                    <a:pt x="107" y="118"/>
                  </a:cubicBezTo>
                  <a:cubicBezTo>
                    <a:pt x="105" y="119"/>
                    <a:pt x="102" y="120"/>
                    <a:pt x="100" y="120"/>
                  </a:cubicBezTo>
                  <a:cubicBezTo>
                    <a:pt x="98" y="121"/>
                    <a:pt x="96" y="121"/>
                    <a:pt x="94" y="122"/>
                  </a:cubicBezTo>
                  <a:cubicBezTo>
                    <a:pt x="92" y="122"/>
                    <a:pt x="90" y="123"/>
                    <a:pt x="87" y="123"/>
                  </a:cubicBezTo>
                  <a:cubicBezTo>
                    <a:pt x="85" y="124"/>
                    <a:pt x="84" y="124"/>
                    <a:pt x="80" y="125"/>
                  </a:cubicBezTo>
                  <a:cubicBezTo>
                    <a:pt x="77" y="126"/>
                    <a:pt x="75" y="126"/>
                    <a:pt x="74" y="127"/>
                  </a:cubicBezTo>
                  <a:cubicBezTo>
                    <a:pt x="74" y="127"/>
                    <a:pt x="73" y="127"/>
                    <a:pt x="72" y="127"/>
                  </a:cubicBezTo>
                  <a:cubicBezTo>
                    <a:pt x="70" y="127"/>
                    <a:pt x="68" y="128"/>
                    <a:pt x="65" y="129"/>
                  </a:cubicBezTo>
                  <a:cubicBezTo>
                    <a:pt x="62" y="130"/>
                    <a:pt x="56" y="133"/>
                    <a:pt x="55" y="134"/>
                  </a:cubicBezTo>
                  <a:cubicBezTo>
                    <a:pt x="54" y="134"/>
                    <a:pt x="54" y="135"/>
                    <a:pt x="53" y="135"/>
                  </a:cubicBezTo>
                  <a:cubicBezTo>
                    <a:pt x="52" y="135"/>
                    <a:pt x="52" y="136"/>
                    <a:pt x="50" y="137"/>
                  </a:cubicBezTo>
                  <a:cubicBezTo>
                    <a:pt x="49" y="138"/>
                    <a:pt x="47" y="144"/>
                    <a:pt x="46" y="146"/>
                  </a:cubicBezTo>
                  <a:cubicBezTo>
                    <a:pt x="45" y="148"/>
                    <a:pt x="44" y="151"/>
                    <a:pt x="43" y="153"/>
                  </a:cubicBezTo>
                  <a:cubicBezTo>
                    <a:pt x="43" y="154"/>
                    <a:pt x="43" y="156"/>
                    <a:pt x="42" y="157"/>
                  </a:cubicBezTo>
                  <a:cubicBezTo>
                    <a:pt x="42" y="158"/>
                    <a:pt x="40" y="162"/>
                    <a:pt x="39" y="165"/>
                  </a:cubicBezTo>
                  <a:cubicBezTo>
                    <a:pt x="39" y="167"/>
                    <a:pt x="39" y="171"/>
                    <a:pt x="39" y="171"/>
                  </a:cubicBezTo>
                  <a:cubicBezTo>
                    <a:pt x="39" y="172"/>
                    <a:pt x="39" y="172"/>
                    <a:pt x="38" y="173"/>
                  </a:cubicBezTo>
                  <a:cubicBezTo>
                    <a:pt x="37" y="174"/>
                    <a:pt x="35" y="178"/>
                    <a:pt x="35" y="180"/>
                  </a:cubicBezTo>
                  <a:cubicBezTo>
                    <a:pt x="34" y="181"/>
                    <a:pt x="35" y="186"/>
                    <a:pt x="35" y="186"/>
                  </a:cubicBezTo>
                  <a:cubicBezTo>
                    <a:pt x="35" y="187"/>
                    <a:pt x="32" y="191"/>
                    <a:pt x="31" y="193"/>
                  </a:cubicBezTo>
                  <a:cubicBezTo>
                    <a:pt x="29" y="194"/>
                    <a:pt x="29" y="198"/>
                    <a:pt x="28" y="198"/>
                  </a:cubicBezTo>
                  <a:cubicBezTo>
                    <a:pt x="28" y="198"/>
                    <a:pt x="28" y="199"/>
                    <a:pt x="27" y="201"/>
                  </a:cubicBezTo>
                  <a:cubicBezTo>
                    <a:pt x="25" y="203"/>
                    <a:pt x="23" y="208"/>
                    <a:pt x="23" y="209"/>
                  </a:cubicBezTo>
                  <a:cubicBezTo>
                    <a:pt x="23" y="210"/>
                    <a:pt x="22" y="210"/>
                    <a:pt x="20" y="213"/>
                  </a:cubicBezTo>
                  <a:cubicBezTo>
                    <a:pt x="18" y="217"/>
                    <a:pt x="15" y="224"/>
                    <a:pt x="15" y="226"/>
                  </a:cubicBezTo>
                  <a:cubicBezTo>
                    <a:pt x="14" y="228"/>
                    <a:pt x="13" y="229"/>
                    <a:pt x="11" y="230"/>
                  </a:cubicBezTo>
                  <a:cubicBezTo>
                    <a:pt x="9" y="232"/>
                    <a:pt x="7" y="233"/>
                    <a:pt x="5" y="236"/>
                  </a:cubicBezTo>
                  <a:cubicBezTo>
                    <a:pt x="4" y="238"/>
                    <a:pt x="4" y="245"/>
                    <a:pt x="4" y="247"/>
                  </a:cubicBezTo>
                  <a:cubicBezTo>
                    <a:pt x="3" y="250"/>
                    <a:pt x="2" y="254"/>
                    <a:pt x="1" y="257"/>
                  </a:cubicBezTo>
                  <a:cubicBezTo>
                    <a:pt x="0" y="260"/>
                    <a:pt x="2" y="261"/>
                    <a:pt x="3" y="265"/>
                  </a:cubicBezTo>
                  <a:cubicBezTo>
                    <a:pt x="3" y="268"/>
                    <a:pt x="5" y="274"/>
                    <a:pt x="5" y="277"/>
                  </a:cubicBezTo>
                  <a:cubicBezTo>
                    <a:pt x="6" y="280"/>
                    <a:pt x="6" y="282"/>
                    <a:pt x="6" y="284"/>
                  </a:cubicBezTo>
                  <a:cubicBezTo>
                    <a:pt x="6" y="286"/>
                    <a:pt x="8" y="290"/>
                    <a:pt x="8" y="291"/>
                  </a:cubicBezTo>
                  <a:cubicBezTo>
                    <a:pt x="10" y="297"/>
                    <a:pt x="17" y="309"/>
                    <a:pt x="20" y="313"/>
                  </a:cubicBezTo>
                  <a:cubicBezTo>
                    <a:pt x="22" y="317"/>
                    <a:pt x="32" y="335"/>
                    <a:pt x="33" y="336"/>
                  </a:cubicBezTo>
                  <a:cubicBezTo>
                    <a:pt x="33" y="336"/>
                    <a:pt x="32" y="336"/>
                    <a:pt x="32" y="337"/>
                  </a:cubicBezTo>
                  <a:cubicBezTo>
                    <a:pt x="32" y="337"/>
                    <a:pt x="33" y="339"/>
                    <a:pt x="34" y="340"/>
                  </a:cubicBezTo>
                  <a:cubicBezTo>
                    <a:pt x="35" y="341"/>
                    <a:pt x="35" y="341"/>
                    <a:pt x="35" y="341"/>
                  </a:cubicBezTo>
                  <a:cubicBezTo>
                    <a:pt x="36" y="342"/>
                    <a:pt x="36" y="343"/>
                    <a:pt x="37" y="344"/>
                  </a:cubicBezTo>
                  <a:cubicBezTo>
                    <a:pt x="38" y="345"/>
                    <a:pt x="38" y="346"/>
                    <a:pt x="38" y="346"/>
                  </a:cubicBezTo>
                  <a:cubicBezTo>
                    <a:pt x="39" y="347"/>
                    <a:pt x="40" y="349"/>
                    <a:pt x="41" y="350"/>
                  </a:cubicBezTo>
                  <a:cubicBezTo>
                    <a:pt x="41" y="350"/>
                    <a:pt x="41" y="351"/>
                    <a:pt x="42" y="351"/>
                  </a:cubicBezTo>
                  <a:cubicBezTo>
                    <a:pt x="42" y="352"/>
                    <a:pt x="42" y="353"/>
                    <a:pt x="43" y="353"/>
                  </a:cubicBezTo>
                  <a:cubicBezTo>
                    <a:pt x="43" y="353"/>
                    <a:pt x="43" y="354"/>
                    <a:pt x="43" y="354"/>
                  </a:cubicBezTo>
                  <a:cubicBezTo>
                    <a:pt x="44" y="355"/>
                    <a:pt x="44" y="356"/>
                    <a:pt x="45" y="356"/>
                  </a:cubicBezTo>
                  <a:cubicBezTo>
                    <a:pt x="45" y="356"/>
                    <a:pt x="45" y="356"/>
                    <a:pt x="46" y="356"/>
                  </a:cubicBezTo>
                  <a:cubicBezTo>
                    <a:pt x="46" y="356"/>
                    <a:pt x="46" y="356"/>
                    <a:pt x="47" y="358"/>
                  </a:cubicBezTo>
                  <a:cubicBezTo>
                    <a:pt x="48" y="360"/>
                    <a:pt x="49" y="360"/>
                    <a:pt x="49" y="362"/>
                  </a:cubicBezTo>
                  <a:cubicBezTo>
                    <a:pt x="50" y="363"/>
                    <a:pt x="52" y="367"/>
                    <a:pt x="52" y="369"/>
                  </a:cubicBezTo>
                  <a:cubicBezTo>
                    <a:pt x="53" y="370"/>
                    <a:pt x="53" y="371"/>
                    <a:pt x="53" y="371"/>
                  </a:cubicBezTo>
                  <a:cubicBezTo>
                    <a:pt x="54" y="371"/>
                    <a:pt x="53" y="369"/>
                    <a:pt x="53" y="367"/>
                  </a:cubicBezTo>
                  <a:cubicBezTo>
                    <a:pt x="53" y="365"/>
                    <a:pt x="54" y="368"/>
                    <a:pt x="55" y="369"/>
                  </a:cubicBezTo>
                  <a:cubicBezTo>
                    <a:pt x="56" y="370"/>
                    <a:pt x="56" y="370"/>
                    <a:pt x="57" y="370"/>
                  </a:cubicBezTo>
                  <a:cubicBezTo>
                    <a:pt x="57" y="370"/>
                    <a:pt x="57" y="371"/>
                    <a:pt x="57" y="374"/>
                  </a:cubicBezTo>
                  <a:cubicBezTo>
                    <a:pt x="57" y="378"/>
                    <a:pt x="56" y="385"/>
                    <a:pt x="56" y="392"/>
                  </a:cubicBezTo>
                  <a:cubicBezTo>
                    <a:pt x="56" y="399"/>
                    <a:pt x="55" y="418"/>
                    <a:pt x="55" y="421"/>
                  </a:cubicBezTo>
                  <a:cubicBezTo>
                    <a:pt x="55" y="424"/>
                    <a:pt x="55" y="427"/>
                    <a:pt x="55" y="433"/>
                  </a:cubicBezTo>
                  <a:cubicBezTo>
                    <a:pt x="55" y="439"/>
                    <a:pt x="54" y="461"/>
                    <a:pt x="54" y="464"/>
                  </a:cubicBezTo>
                  <a:cubicBezTo>
                    <a:pt x="54" y="466"/>
                    <a:pt x="54" y="466"/>
                    <a:pt x="55" y="467"/>
                  </a:cubicBezTo>
                  <a:cubicBezTo>
                    <a:pt x="56" y="468"/>
                    <a:pt x="57" y="469"/>
                    <a:pt x="57" y="469"/>
                  </a:cubicBezTo>
                  <a:cubicBezTo>
                    <a:pt x="58" y="469"/>
                    <a:pt x="59" y="470"/>
                    <a:pt x="60" y="471"/>
                  </a:cubicBezTo>
                  <a:cubicBezTo>
                    <a:pt x="62" y="472"/>
                    <a:pt x="64" y="474"/>
                    <a:pt x="65" y="474"/>
                  </a:cubicBezTo>
                  <a:cubicBezTo>
                    <a:pt x="65" y="475"/>
                    <a:pt x="68" y="475"/>
                    <a:pt x="69" y="476"/>
                  </a:cubicBezTo>
                  <a:cubicBezTo>
                    <a:pt x="71" y="476"/>
                    <a:pt x="74" y="477"/>
                    <a:pt x="76" y="478"/>
                  </a:cubicBezTo>
                  <a:cubicBezTo>
                    <a:pt x="77" y="478"/>
                    <a:pt x="80" y="479"/>
                    <a:pt x="81" y="479"/>
                  </a:cubicBezTo>
                  <a:cubicBezTo>
                    <a:pt x="82" y="479"/>
                    <a:pt x="82" y="479"/>
                    <a:pt x="82" y="479"/>
                  </a:cubicBezTo>
                  <a:cubicBezTo>
                    <a:pt x="82" y="480"/>
                    <a:pt x="82" y="483"/>
                    <a:pt x="82" y="485"/>
                  </a:cubicBezTo>
                  <a:cubicBezTo>
                    <a:pt x="83" y="488"/>
                    <a:pt x="84" y="495"/>
                    <a:pt x="84" y="498"/>
                  </a:cubicBezTo>
                  <a:cubicBezTo>
                    <a:pt x="85" y="502"/>
                    <a:pt x="86" y="513"/>
                    <a:pt x="87" y="514"/>
                  </a:cubicBezTo>
                  <a:cubicBezTo>
                    <a:pt x="87" y="516"/>
                    <a:pt x="87" y="517"/>
                    <a:pt x="88" y="520"/>
                  </a:cubicBezTo>
                  <a:cubicBezTo>
                    <a:pt x="88" y="524"/>
                    <a:pt x="90" y="539"/>
                    <a:pt x="91" y="545"/>
                  </a:cubicBezTo>
                  <a:cubicBezTo>
                    <a:pt x="92" y="552"/>
                    <a:pt x="95" y="566"/>
                    <a:pt x="96" y="573"/>
                  </a:cubicBezTo>
                  <a:cubicBezTo>
                    <a:pt x="97" y="578"/>
                    <a:pt x="98" y="580"/>
                    <a:pt x="98" y="582"/>
                  </a:cubicBezTo>
                  <a:cubicBezTo>
                    <a:pt x="98" y="584"/>
                    <a:pt x="99" y="595"/>
                    <a:pt x="99" y="599"/>
                  </a:cubicBezTo>
                  <a:cubicBezTo>
                    <a:pt x="99" y="603"/>
                    <a:pt x="100" y="614"/>
                    <a:pt x="100" y="616"/>
                  </a:cubicBezTo>
                  <a:cubicBezTo>
                    <a:pt x="100" y="618"/>
                    <a:pt x="100" y="621"/>
                    <a:pt x="100" y="624"/>
                  </a:cubicBezTo>
                  <a:cubicBezTo>
                    <a:pt x="101" y="627"/>
                    <a:pt x="103" y="650"/>
                    <a:pt x="103" y="655"/>
                  </a:cubicBezTo>
                  <a:cubicBezTo>
                    <a:pt x="104" y="658"/>
                    <a:pt x="104" y="660"/>
                    <a:pt x="104" y="662"/>
                  </a:cubicBezTo>
                  <a:cubicBezTo>
                    <a:pt x="104" y="663"/>
                    <a:pt x="105" y="674"/>
                    <a:pt x="105" y="678"/>
                  </a:cubicBezTo>
                  <a:cubicBezTo>
                    <a:pt x="106" y="683"/>
                    <a:pt x="108" y="689"/>
                    <a:pt x="108" y="692"/>
                  </a:cubicBezTo>
                  <a:cubicBezTo>
                    <a:pt x="108" y="695"/>
                    <a:pt x="109" y="705"/>
                    <a:pt x="109" y="709"/>
                  </a:cubicBezTo>
                  <a:cubicBezTo>
                    <a:pt x="110" y="714"/>
                    <a:pt x="110" y="719"/>
                    <a:pt x="110" y="721"/>
                  </a:cubicBezTo>
                  <a:cubicBezTo>
                    <a:pt x="110" y="722"/>
                    <a:pt x="111" y="726"/>
                    <a:pt x="112" y="730"/>
                  </a:cubicBezTo>
                  <a:cubicBezTo>
                    <a:pt x="113" y="734"/>
                    <a:pt x="114" y="746"/>
                    <a:pt x="114" y="747"/>
                  </a:cubicBezTo>
                  <a:cubicBezTo>
                    <a:pt x="114" y="749"/>
                    <a:pt x="114" y="748"/>
                    <a:pt x="112" y="748"/>
                  </a:cubicBezTo>
                  <a:cubicBezTo>
                    <a:pt x="111" y="748"/>
                    <a:pt x="110" y="749"/>
                    <a:pt x="109" y="750"/>
                  </a:cubicBezTo>
                  <a:cubicBezTo>
                    <a:pt x="109" y="751"/>
                    <a:pt x="109" y="752"/>
                    <a:pt x="110" y="753"/>
                  </a:cubicBezTo>
                  <a:cubicBezTo>
                    <a:pt x="110" y="756"/>
                    <a:pt x="114" y="757"/>
                    <a:pt x="115" y="757"/>
                  </a:cubicBezTo>
                  <a:cubicBezTo>
                    <a:pt x="117" y="757"/>
                    <a:pt x="117" y="757"/>
                    <a:pt x="117" y="758"/>
                  </a:cubicBezTo>
                  <a:cubicBezTo>
                    <a:pt x="118" y="758"/>
                    <a:pt x="118" y="762"/>
                    <a:pt x="118" y="762"/>
                  </a:cubicBezTo>
                  <a:cubicBezTo>
                    <a:pt x="118" y="763"/>
                    <a:pt x="118" y="763"/>
                    <a:pt x="117" y="763"/>
                  </a:cubicBezTo>
                  <a:cubicBezTo>
                    <a:pt x="117" y="763"/>
                    <a:pt x="116" y="764"/>
                    <a:pt x="116" y="766"/>
                  </a:cubicBezTo>
                  <a:cubicBezTo>
                    <a:pt x="116" y="767"/>
                    <a:pt x="115" y="773"/>
                    <a:pt x="114" y="775"/>
                  </a:cubicBezTo>
                  <a:cubicBezTo>
                    <a:pt x="114" y="777"/>
                    <a:pt x="114" y="777"/>
                    <a:pt x="114" y="778"/>
                  </a:cubicBezTo>
                  <a:cubicBezTo>
                    <a:pt x="114" y="778"/>
                    <a:pt x="114" y="778"/>
                    <a:pt x="115" y="778"/>
                  </a:cubicBezTo>
                  <a:cubicBezTo>
                    <a:pt x="115" y="779"/>
                    <a:pt x="114" y="779"/>
                    <a:pt x="113" y="780"/>
                  </a:cubicBezTo>
                  <a:cubicBezTo>
                    <a:pt x="113" y="780"/>
                    <a:pt x="112" y="781"/>
                    <a:pt x="112" y="782"/>
                  </a:cubicBezTo>
                  <a:cubicBezTo>
                    <a:pt x="111" y="783"/>
                    <a:pt x="112" y="784"/>
                    <a:pt x="112" y="785"/>
                  </a:cubicBezTo>
                  <a:cubicBezTo>
                    <a:pt x="112" y="785"/>
                    <a:pt x="112" y="786"/>
                    <a:pt x="111" y="787"/>
                  </a:cubicBezTo>
                  <a:cubicBezTo>
                    <a:pt x="110" y="789"/>
                    <a:pt x="109" y="791"/>
                    <a:pt x="109" y="791"/>
                  </a:cubicBezTo>
                  <a:cubicBezTo>
                    <a:pt x="109" y="792"/>
                    <a:pt x="109" y="793"/>
                    <a:pt x="108" y="793"/>
                  </a:cubicBezTo>
                  <a:cubicBezTo>
                    <a:pt x="108" y="794"/>
                    <a:pt x="107" y="794"/>
                    <a:pt x="107" y="794"/>
                  </a:cubicBezTo>
                  <a:cubicBezTo>
                    <a:pt x="107" y="794"/>
                    <a:pt x="107" y="794"/>
                    <a:pt x="107" y="795"/>
                  </a:cubicBezTo>
                  <a:cubicBezTo>
                    <a:pt x="106" y="795"/>
                    <a:pt x="107" y="796"/>
                    <a:pt x="106" y="797"/>
                  </a:cubicBezTo>
                  <a:cubicBezTo>
                    <a:pt x="105" y="798"/>
                    <a:pt x="102" y="799"/>
                    <a:pt x="99" y="800"/>
                  </a:cubicBezTo>
                  <a:cubicBezTo>
                    <a:pt x="97" y="801"/>
                    <a:pt x="96" y="803"/>
                    <a:pt x="94" y="804"/>
                  </a:cubicBezTo>
                  <a:cubicBezTo>
                    <a:pt x="93" y="805"/>
                    <a:pt x="91" y="805"/>
                    <a:pt x="90" y="806"/>
                  </a:cubicBezTo>
                  <a:cubicBezTo>
                    <a:pt x="89" y="806"/>
                    <a:pt x="88" y="807"/>
                    <a:pt x="88" y="808"/>
                  </a:cubicBezTo>
                  <a:cubicBezTo>
                    <a:pt x="88" y="808"/>
                    <a:pt x="88" y="808"/>
                    <a:pt x="87" y="810"/>
                  </a:cubicBezTo>
                  <a:cubicBezTo>
                    <a:pt x="85" y="811"/>
                    <a:pt x="85" y="814"/>
                    <a:pt x="85" y="815"/>
                  </a:cubicBezTo>
                  <a:cubicBezTo>
                    <a:pt x="85" y="817"/>
                    <a:pt x="86" y="817"/>
                    <a:pt x="84" y="817"/>
                  </a:cubicBezTo>
                  <a:cubicBezTo>
                    <a:pt x="84" y="817"/>
                    <a:pt x="82" y="818"/>
                    <a:pt x="82" y="818"/>
                  </a:cubicBezTo>
                  <a:cubicBezTo>
                    <a:pt x="82" y="818"/>
                    <a:pt x="81" y="822"/>
                    <a:pt x="82" y="823"/>
                  </a:cubicBezTo>
                  <a:cubicBezTo>
                    <a:pt x="82" y="824"/>
                    <a:pt x="84" y="825"/>
                    <a:pt x="88" y="825"/>
                  </a:cubicBezTo>
                  <a:cubicBezTo>
                    <a:pt x="92" y="826"/>
                    <a:pt x="109" y="826"/>
                    <a:pt x="113" y="826"/>
                  </a:cubicBezTo>
                  <a:cubicBezTo>
                    <a:pt x="122" y="826"/>
                    <a:pt x="133" y="823"/>
                    <a:pt x="134" y="822"/>
                  </a:cubicBezTo>
                  <a:cubicBezTo>
                    <a:pt x="143" y="820"/>
                    <a:pt x="143" y="815"/>
                    <a:pt x="145" y="813"/>
                  </a:cubicBezTo>
                  <a:cubicBezTo>
                    <a:pt x="146" y="810"/>
                    <a:pt x="149" y="808"/>
                    <a:pt x="150" y="807"/>
                  </a:cubicBezTo>
                  <a:cubicBezTo>
                    <a:pt x="150" y="807"/>
                    <a:pt x="151" y="807"/>
                    <a:pt x="152" y="807"/>
                  </a:cubicBezTo>
                  <a:cubicBezTo>
                    <a:pt x="154" y="808"/>
                    <a:pt x="157" y="808"/>
                    <a:pt x="158" y="808"/>
                  </a:cubicBezTo>
                  <a:cubicBezTo>
                    <a:pt x="161" y="808"/>
                    <a:pt x="169" y="805"/>
                    <a:pt x="171" y="803"/>
                  </a:cubicBezTo>
                  <a:cubicBezTo>
                    <a:pt x="179" y="800"/>
                    <a:pt x="180" y="798"/>
                    <a:pt x="180" y="797"/>
                  </a:cubicBezTo>
                  <a:cubicBezTo>
                    <a:pt x="181" y="795"/>
                    <a:pt x="179" y="788"/>
                    <a:pt x="178" y="786"/>
                  </a:cubicBezTo>
                  <a:cubicBezTo>
                    <a:pt x="178" y="784"/>
                    <a:pt x="178" y="783"/>
                    <a:pt x="177" y="783"/>
                  </a:cubicBezTo>
                  <a:cubicBezTo>
                    <a:pt x="176" y="782"/>
                    <a:pt x="176" y="782"/>
                    <a:pt x="176" y="782"/>
                  </a:cubicBezTo>
                  <a:cubicBezTo>
                    <a:pt x="176" y="782"/>
                    <a:pt x="176" y="779"/>
                    <a:pt x="175" y="777"/>
                  </a:cubicBezTo>
                  <a:cubicBezTo>
                    <a:pt x="175" y="775"/>
                    <a:pt x="176" y="776"/>
                    <a:pt x="176" y="776"/>
                  </a:cubicBezTo>
                  <a:cubicBezTo>
                    <a:pt x="176" y="776"/>
                    <a:pt x="177" y="776"/>
                    <a:pt x="178" y="777"/>
                  </a:cubicBezTo>
                  <a:cubicBezTo>
                    <a:pt x="178" y="777"/>
                    <a:pt x="180" y="778"/>
                    <a:pt x="180" y="779"/>
                  </a:cubicBezTo>
                  <a:cubicBezTo>
                    <a:pt x="181" y="780"/>
                    <a:pt x="182" y="782"/>
                    <a:pt x="182" y="783"/>
                  </a:cubicBezTo>
                  <a:cubicBezTo>
                    <a:pt x="183" y="784"/>
                    <a:pt x="184" y="786"/>
                    <a:pt x="184" y="787"/>
                  </a:cubicBezTo>
                  <a:cubicBezTo>
                    <a:pt x="185" y="788"/>
                    <a:pt x="185" y="788"/>
                    <a:pt x="185" y="789"/>
                  </a:cubicBezTo>
                  <a:cubicBezTo>
                    <a:pt x="185" y="790"/>
                    <a:pt x="187" y="792"/>
                    <a:pt x="187" y="793"/>
                  </a:cubicBezTo>
                  <a:cubicBezTo>
                    <a:pt x="188" y="794"/>
                    <a:pt x="188" y="794"/>
                    <a:pt x="187" y="795"/>
                  </a:cubicBezTo>
                  <a:cubicBezTo>
                    <a:pt x="187" y="796"/>
                    <a:pt x="187" y="797"/>
                    <a:pt x="187" y="798"/>
                  </a:cubicBezTo>
                  <a:cubicBezTo>
                    <a:pt x="187" y="799"/>
                    <a:pt x="187" y="799"/>
                    <a:pt x="186" y="800"/>
                  </a:cubicBezTo>
                  <a:cubicBezTo>
                    <a:pt x="186" y="802"/>
                    <a:pt x="185" y="804"/>
                    <a:pt x="184" y="805"/>
                  </a:cubicBezTo>
                  <a:cubicBezTo>
                    <a:pt x="184" y="805"/>
                    <a:pt x="183" y="806"/>
                    <a:pt x="182" y="808"/>
                  </a:cubicBezTo>
                  <a:cubicBezTo>
                    <a:pt x="181" y="809"/>
                    <a:pt x="181" y="810"/>
                    <a:pt x="181" y="810"/>
                  </a:cubicBezTo>
                  <a:cubicBezTo>
                    <a:pt x="181" y="811"/>
                    <a:pt x="181" y="811"/>
                    <a:pt x="180" y="811"/>
                  </a:cubicBezTo>
                  <a:cubicBezTo>
                    <a:pt x="180" y="812"/>
                    <a:pt x="177" y="813"/>
                    <a:pt x="176" y="815"/>
                  </a:cubicBezTo>
                  <a:cubicBezTo>
                    <a:pt x="175" y="816"/>
                    <a:pt x="174" y="818"/>
                    <a:pt x="174" y="819"/>
                  </a:cubicBezTo>
                  <a:cubicBezTo>
                    <a:pt x="174" y="820"/>
                    <a:pt x="173" y="822"/>
                    <a:pt x="173" y="823"/>
                  </a:cubicBezTo>
                  <a:cubicBezTo>
                    <a:pt x="172" y="823"/>
                    <a:pt x="172" y="824"/>
                    <a:pt x="172" y="825"/>
                  </a:cubicBezTo>
                  <a:cubicBezTo>
                    <a:pt x="172" y="825"/>
                    <a:pt x="172" y="825"/>
                    <a:pt x="172" y="825"/>
                  </a:cubicBezTo>
                  <a:cubicBezTo>
                    <a:pt x="171" y="826"/>
                    <a:pt x="171" y="827"/>
                    <a:pt x="171" y="828"/>
                  </a:cubicBezTo>
                  <a:cubicBezTo>
                    <a:pt x="170" y="829"/>
                    <a:pt x="169" y="830"/>
                    <a:pt x="169" y="832"/>
                  </a:cubicBezTo>
                  <a:cubicBezTo>
                    <a:pt x="168" y="834"/>
                    <a:pt x="169" y="835"/>
                    <a:pt x="168" y="836"/>
                  </a:cubicBezTo>
                  <a:cubicBezTo>
                    <a:pt x="168" y="836"/>
                    <a:pt x="167" y="837"/>
                    <a:pt x="166" y="838"/>
                  </a:cubicBezTo>
                  <a:cubicBezTo>
                    <a:pt x="165" y="839"/>
                    <a:pt x="166" y="839"/>
                    <a:pt x="166" y="840"/>
                  </a:cubicBezTo>
                  <a:cubicBezTo>
                    <a:pt x="165" y="841"/>
                    <a:pt x="165" y="842"/>
                    <a:pt x="166" y="843"/>
                  </a:cubicBezTo>
                  <a:cubicBezTo>
                    <a:pt x="166" y="844"/>
                    <a:pt x="168" y="845"/>
                    <a:pt x="172" y="845"/>
                  </a:cubicBezTo>
                  <a:cubicBezTo>
                    <a:pt x="177" y="845"/>
                    <a:pt x="181" y="845"/>
                    <a:pt x="187" y="845"/>
                  </a:cubicBezTo>
                  <a:cubicBezTo>
                    <a:pt x="193" y="845"/>
                    <a:pt x="195" y="845"/>
                    <a:pt x="195" y="845"/>
                  </a:cubicBezTo>
                  <a:cubicBezTo>
                    <a:pt x="195" y="844"/>
                    <a:pt x="196" y="844"/>
                    <a:pt x="198" y="844"/>
                  </a:cubicBezTo>
                  <a:cubicBezTo>
                    <a:pt x="200" y="844"/>
                    <a:pt x="212" y="843"/>
                    <a:pt x="214" y="843"/>
                  </a:cubicBezTo>
                  <a:cubicBezTo>
                    <a:pt x="230" y="839"/>
                    <a:pt x="230" y="833"/>
                    <a:pt x="231" y="831"/>
                  </a:cubicBezTo>
                  <a:cubicBezTo>
                    <a:pt x="232" y="829"/>
                    <a:pt x="232" y="828"/>
                    <a:pt x="232" y="828"/>
                  </a:cubicBezTo>
                  <a:cubicBezTo>
                    <a:pt x="233" y="828"/>
                    <a:pt x="234" y="828"/>
                    <a:pt x="234" y="828"/>
                  </a:cubicBezTo>
                  <a:cubicBezTo>
                    <a:pt x="235" y="828"/>
                    <a:pt x="238" y="825"/>
                    <a:pt x="239" y="824"/>
                  </a:cubicBezTo>
                  <a:cubicBezTo>
                    <a:pt x="240" y="823"/>
                    <a:pt x="240" y="822"/>
                    <a:pt x="240" y="821"/>
                  </a:cubicBezTo>
                  <a:cubicBezTo>
                    <a:pt x="241" y="819"/>
                    <a:pt x="240" y="812"/>
                    <a:pt x="240" y="810"/>
                  </a:cubicBezTo>
                  <a:cubicBezTo>
                    <a:pt x="240" y="807"/>
                    <a:pt x="239" y="807"/>
                    <a:pt x="238" y="807"/>
                  </a:cubicBezTo>
                  <a:cubicBezTo>
                    <a:pt x="238" y="807"/>
                    <a:pt x="238" y="807"/>
                    <a:pt x="238" y="806"/>
                  </a:cubicBezTo>
                  <a:cubicBezTo>
                    <a:pt x="238" y="806"/>
                    <a:pt x="238" y="806"/>
                    <a:pt x="239" y="805"/>
                  </a:cubicBezTo>
                  <a:cubicBezTo>
                    <a:pt x="239" y="805"/>
                    <a:pt x="239" y="804"/>
                    <a:pt x="239" y="803"/>
                  </a:cubicBezTo>
                  <a:cubicBezTo>
                    <a:pt x="239" y="802"/>
                    <a:pt x="239" y="801"/>
                    <a:pt x="239" y="800"/>
                  </a:cubicBezTo>
                  <a:cubicBezTo>
                    <a:pt x="240" y="798"/>
                    <a:pt x="240" y="794"/>
                    <a:pt x="241" y="793"/>
                  </a:cubicBezTo>
                  <a:cubicBezTo>
                    <a:pt x="241" y="791"/>
                    <a:pt x="241" y="790"/>
                    <a:pt x="241" y="790"/>
                  </a:cubicBezTo>
                  <a:cubicBezTo>
                    <a:pt x="241" y="789"/>
                    <a:pt x="242" y="789"/>
                    <a:pt x="242" y="788"/>
                  </a:cubicBezTo>
                  <a:cubicBezTo>
                    <a:pt x="243" y="786"/>
                    <a:pt x="243" y="784"/>
                    <a:pt x="244" y="781"/>
                  </a:cubicBezTo>
                  <a:cubicBezTo>
                    <a:pt x="245" y="777"/>
                    <a:pt x="245" y="776"/>
                    <a:pt x="246" y="776"/>
                  </a:cubicBezTo>
                  <a:cubicBezTo>
                    <a:pt x="247" y="775"/>
                    <a:pt x="247" y="775"/>
                    <a:pt x="248" y="774"/>
                  </a:cubicBezTo>
                  <a:cubicBezTo>
                    <a:pt x="249" y="772"/>
                    <a:pt x="249" y="766"/>
                    <a:pt x="249" y="762"/>
                  </a:cubicBezTo>
                  <a:cubicBezTo>
                    <a:pt x="250" y="758"/>
                    <a:pt x="251" y="748"/>
                    <a:pt x="251" y="745"/>
                  </a:cubicBezTo>
                  <a:cubicBezTo>
                    <a:pt x="252" y="742"/>
                    <a:pt x="252" y="731"/>
                    <a:pt x="252" y="727"/>
                  </a:cubicBezTo>
                  <a:cubicBezTo>
                    <a:pt x="252" y="723"/>
                    <a:pt x="253" y="699"/>
                    <a:pt x="253" y="692"/>
                  </a:cubicBezTo>
                  <a:cubicBezTo>
                    <a:pt x="254" y="685"/>
                    <a:pt x="254" y="661"/>
                    <a:pt x="254" y="659"/>
                  </a:cubicBezTo>
                  <a:cubicBezTo>
                    <a:pt x="254" y="656"/>
                    <a:pt x="254" y="624"/>
                    <a:pt x="254" y="619"/>
                  </a:cubicBezTo>
                  <a:cubicBezTo>
                    <a:pt x="254" y="614"/>
                    <a:pt x="253" y="597"/>
                    <a:pt x="253" y="596"/>
                  </a:cubicBezTo>
                  <a:cubicBezTo>
                    <a:pt x="253" y="596"/>
                    <a:pt x="253" y="594"/>
                    <a:pt x="253" y="594"/>
                  </a:cubicBezTo>
                  <a:cubicBezTo>
                    <a:pt x="253" y="592"/>
                    <a:pt x="253" y="554"/>
                    <a:pt x="253" y="549"/>
                  </a:cubicBezTo>
                  <a:cubicBezTo>
                    <a:pt x="253" y="545"/>
                    <a:pt x="252" y="517"/>
                    <a:pt x="252" y="513"/>
                  </a:cubicBezTo>
                  <a:cubicBezTo>
                    <a:pt x="252" y="510"/>
                    <a:pt x="251" y="467"/>
                    <a:pt x="251" y="466"/>
                  </a:cubicBezTo>
                  <a:cubicBezTo>
                    <a:pt x="251" y="465"/>
                    <a:pt x="251" y="465"/>
                    <a:pt x="252" y="466"/>
                  </a:cubicBezTo>
                  <a:cubicBezTo>
                    <a:pt x="252" y="467"/>
                    <a:pt x="254" y="470"/>
                    <a:pt x="255" y="471"/>
                  </a:cubicBezTo>
                  <a:cubicBezTo>
                    <a:pt x="256" y="472"/>
                    <a:pt x="258" y="474"/>
                    <a:pt x="259" y="474"/>
                  </a:cubicBezTo>
                  <a:cubicBezTo>
                    <a:pt x="259" y="474"/>
                    <a:pt x="263" y="475"/>
                    <a:pt x="264" y="476"/>
                  </a:cubicBezTo>
                  <a:cubicBezTo>
                    <a:pt x="264" y="476"/>
                    <a:pt x="269" y="476"/>
                    <a:pt x="271" y="476"/>
                  </a:cubicBezTo>
                  <a:cubicBezTo>
                    <a:pt x="274" y="476"/>
                    <a:pt x="279" y="475"/>
                    <a:pt x="280" y="475"/>
                  </a:cubicBezTo>
                  <a:cubicBezTo>
                    <a:pt x="281" y="475"/>
                    <a:pt x="287" y="474"/>
                    <a:pt x="289" y="474"/>
                  </a:cubicBezTo>
                  <a:cubicBezTo>
                    <a:pt x="290" y="474"/>
                    <a:pt x="293" y="472"/>
                    <a:pt x="295" y="471"/>
                  </a:cubicBezTo>
                  <a:cubicBezTo>
                    <a:pt x="297" y="471"/>
                    <a:pt x="299" y="470"/>
                    <a:pt x="300" y="469"/>
                  </a:cubicBezTo>
                  <a:cubicBezTo>
                    <a:pt x="300" y="469"/>
                    <a:pt x="301" y="468"/>
                    <a:pt x="301" y="467"/>
                  </a:cubicBezTo>
                  <a:cubicBezTo>
                    <a:pt x="301" y="466"/>
                    <a:pt x="300" y="459"/>
                    <a:pt x="300" y="457"/>
                  </a:cubicBezTo>
                  <a:cubicBezTo>
                    <a:pt x="299" y="455"/>
                    <a:pt x="299" y="451"/>
                    <a:pt x="299" y="449"/>
                  </a:cubicBezTo>
                  <a:cubicBezTo>
                    <a:pt x="299" y="446"/>
                    <a:pt x="298" y="442"/>
                    <a:pt x="298" y="438"/>
                  </a:cubicBezTo>
                  <a:cubicBezTo>
                    <a:pt x="298" y="434"/>
                    <a:pt x="298" y="428"/>
                    <a:pt x="298" y="426"/>
                  </a:cubicBezTo>
                  <a:cubicBezTo>
                    <a:pt x="298" y="425"/>
                    <a:pt x="298" y="421"/>
                    <a:pt x="298" y="419"/>
                  </a:cubicBezTo>
                  <a:cubicBezTo>
                    <a:pt x="298" y="415"/>
                    <a:pt x="297" y="411"/>
                    <a:pt x="297" y="407"/>
                  </a:cubicBezTo>
                  <a:cubicBezTo>
                    <a:pt x="297" y="402"/>
                    <a:pt x="296" y="398"/>
                    <a:pt x="296" y="397"/>
                  </a:cubicBezTo>
                  <a:cubicBezTo>
                    <a:pt x="296" y="396"/>
                    <a:pt x="296" y="392"/>
                    <a:pt x="295" y="389"/>
                  </a:cubicBezTo>
                  <a:cubicBezTo>
                    <a:pt x="295" y="384"/>
                    <a:pt x="294" y="370"/>
                    <a:pt x="293" y="368"/>
                  </a:cubicBezTo>
                  <a:cubicBezTo>
                    <a:pt x="293" y="366"/>
                    <a:pt x="294" y="366"/>
                    <a:pt x="294" y="366"/>
                  </a:cubicBezTo>
                  <a:cubicBezTo>
                    <a:pt x="294" y="366"/>
                    <a:pt x="294" y="364"/>
                    <a:pt x="294" y="363"/>
                  </a:cubicBezTo>
                  <a:cubicBezTo>
                    <a:pt x="294" y="361"/>
                    <a:pt x="293" y="358"/>
                    <a:pt x="293" y="357"/>
                  </a:cubicBezTo>
                  <a:cubicBezTo>
                    <a:pt x="293" y="353"/>
                    <a:pt x="291" y="344"/>
                    <a:pt x="291" y="344"/>
                  </a:cubicBezTo>
                  <a:cubicBezTo>
                    <a:pt x="291" y="343"/>
                    <a:pt x="291" y="343"/>
                    <a:pt x="291" y="342"/>
                  </a:cubicBezTo>
                  <a:cubicBezTo>
                    <a:pt x="291" y="341"/>
                    <a:pt x="291" y="341"/>
                    <a:pt x="291" y="341"/>
                  </a:cubicBezTo>
                  <a:cubicBezTo>
                    <a:pt x="290" y="341"/>
                    <a:pt x="290" y="340"/>
                    <a:pt x="290" y="339"/>
                  </a:cubicBezTo>
                  <a:cubicBezTo>
                    <a:pt x="290" y="338"/>
                    <a:pt x="291" y="338"/>
                    <a:pt x="292" y="337"/>
                  </a:cubicBezTo>
                  <a:cubicBezTo>
                    <a:pt x="293" y="335"/>
                    <a:pt x="301" y="326"/>
                    <a:pt x="303" y="323"/>
                  </a:cubicBezTo>
                  <a:cubicBezTo>
                    <a:pt x="306" y="319"/>
                    <a:pt x="321" y="301"/>
                    <a:pt x="323" y="298"/>
                  </a:cubicBezTo>
                  <a:cubicBezTo>
                    <a:pt x="325" y="295"/>
                    <a:pt x="329" y="288"/>
                    <a:pt x="332" y="285"/>
                  </a:cubicBezTo>
                  <a:cubicBezTo>
                    <a:pt x="334" y="282"/>
                    <a:pt x="338" y="277"/>
                    <a:pt x="339" y="275"/>
                  </a:cubicBezTo>
                  <a:cubicBezTo>
                    <a:pt x="340" y="274"/>
                    <a:pt x="342" y="270"/>
                    <a:pt x="343" y="268"/>
                  </a:cubicBezTo>
                  <a:cubicBezTo>
                    <a:pt x="344" y="267"/>
                    <a:pt x="347" y="262"/>
                    <a:pt x="347" y="260"/>
                  </a:cubicBezTo>
                  <a:cubicBezTo>
                    <a:pt x="348" y="259"/>
                    <a:pt x="349" y="256"/>
                    <a:pt x="349" y="254"/>
                  </a:cubicBezTo>
                  <a:cubicBezTo>
                    <a:pt x="351" y="243"/>
                    <a:pt x="346" y="234"/>
                    <a:pt x="345" y="232"/>
                  </a:cubicBezTo>
                  <a:close/>
                  <a:moveTo>
                    <a:pt x="54" y="267"/>
                  </a:moveTo>
                  <a:cubicBezTo>
                    <a:pt x="55" y="266"/>
                    <a:pt x="55" y="265"/>
                    <a:pt x="56" y="265"/>
                  </a:cubicBezTo>
                  <a:cubicBezTo>
                    <a:pt x="56" y="265"/>
                    <a:pt x="59" y="262"/>
                    <a:pt x="60" y="261"/>
                  </a:cubicBezTo>
                  <a:cubicBezTo>
                    <a:pt x="60" y="259"/>
                    <a:pt x="61" y="258"/>
                    <a:pt x="61" y="255"/>
                  </a:cubicBezTo>
                  <a:cubicBezTo>
                    <a:pt x="61" y="253"/>
                    <a:pt x="61" y="246"/>
                    <a:pt x="61" y="245"/>
                  </a:cubicBezTo>
                  <a:cubicBezTo>
                    <a:pt x="61" y="244"/>
                    <a:pt x="62" y="243"/>
                    <a:pt x="62" y="245"/>
                  </a:cubicBezTo>
                  <a:cubicBezTo>
                    <a:pt x="62" y="248"/>
                    <a:pt x="63" y="256"/>
                    <a:pt x="63" y="258"/>
                  </a:cubicBezTo>
                  <a:cubicBezTo>
                    <a:pt x="63" y="261"/>
                    <a:pt x="63" y="278"/>
                    <a:pt x="63" y="280"/>
                  </a:cubicBezTo>
                  <a:cubicBezTo>
                    <a:pt x="63" y="283"/>
                    <a:pt x="63" y="286"/>
                    <a:pt x="62" y="285"/>
                  </a:cubicBezTo>
                  <a:cubicBezTo>
                    <a:pt x="62" y="285"/>
                    <a:pt x="62" y="284"/>
                    <a:pt x="61" y="282"/>
                  </a:cubicBezTo>
                  <a:cubicBezTo>
                    <a:pt x="60" y="280"/>
                    <a:pt x="59" y="276"/>
                    <a:pt x="58" y="274"/>
                  </a:cubicBezTo>
                  <a:cubicBezTo>
                    <a:pt x="56" y="272"/>
                    <a:pt x="55" y="269"/>
                    <a:pt x="55" y="268"/>
                  </a:cubicBezTo>
                  <a:cubicBezTo>
                    <a:pt x="54" y="268"/>
                    <a:pt x="54" y="267"/>
                    <a:pt x="54" y="267"/>
                  </a:cubicBezTo>
                  <a:close/>
                  <a:moveTo>
                    <a:pt x="77" y="332"/>
                  </a:moveTo>
                  <a:cubicBezTo>
                    <a:pt x="74" y="334"/>
                    <a:pt x="68" y="338"/>
                    <a:pt x="65" y="342"/>
                  </a:cubicBezTo>
                  <a:cubicBezTo>
                    <a:pt x="62" y="346"/>
                    <a:pt x="59" y="350"/>
                    <a:pt x="56" y="355"/>
                  </a:cubicBezTo>
                  <a:cubicBezTo>
                    <a:pt x="54" y="353"/>
                    <a:pt x="54" y="353"/>
                    <a:pt x="54" y="353"/>
                  </a:cubicBezTo>
                  <a:cubicBezTo>
                    <a:pt x="54" y="353"/>
                    <a:pt x="57" y="347"/>
                    <a:pt x="61" y="343"/>
                  </a:cubicBezTo>
                  <a:cubicBezTo>
                    <a:pt x="65" y="339"/>
                    <a:pt x="71" y="333"/>
                    <a:pt x="75" y="332"/>
                  </a:cubicBezTo>
                  <a:cubicBezTo>
                    <a:pt x="79" y="330"/>
                    <a:pt x="85" y="328"/>
                    <a:pt x="85" y="328"/>
                  </a:cubicBezTo>
                  <a:cubicBezTo>
                    <a:pt x="87" y="329"/>
                    <a:pt x="87" y="329"/>
                    <a:pt x="87" y="329"/>
                  </a:cubicBezTo>
                  <a:cubicBezTo>
                    <a:pt x="87" y="329"/>
                    <a:pt x="80" y="330"/>
                    <a:pt x="77" y="332"/>
                  </a:cubicBezTo>
                  <a:close/>
                  <a:moveTo>
                    <a:pt x="114" y="782"/>
                  </a:moveTo>
                  <a:cubicBezTo>
                    <a:pt x="113" y="785"/>
                    <a:pt x="112" y="783"/>
                    <a:pt x="112" y="782"/>
                  </a:cubicBezTo>
                  <a:cubicBezTo>
                    <a:pt x="113" y="782"/>
                    <a:pt x="114" y="780"/>
                    <a:pt x="114" y="782"/>
                  </a:cubicBezTo>
                  <a:close/>
                  <a:moveTo>
                    <a:pt x="123" y="362"/>
                  </a:moveTo>
                  <a:cubicBezTo>
                    <a:pt x="120" y="363"/>
                    <a:pt x="118" y="362"/>
                    <a:pt x="116" y="361"/>
                  </a:cubicBezTo>
                  <a:cubicBezTo>
                    <a:pt x="118" y="357"/>
                    <a:pt x="115" y="354"/>
                    <a:pt x="111" y="350"/>
                  </a:cubicBezTo>
                  <a:cubicBezTo>
                    <a:pt x="107" y="346"/>
                    <a:pt x="101" y="343"/>
                    <a:pt x="98" y="338"/>
                  </a:cubicBezTo>
                  <a:cubicBezTo>
                    <a:pt x="94" y="333"/>
                    <a:pt x="97" y="332"/>
                    <a:pt x="95" y="320"/>
                  </a:cubicBezTo>
                  <a:cubicBezTo>
                    <a:pt x="94" y="308"/>
                    <a:pt x="93" y="297"/>
                    <a:pt x="93" y="289"/>
                  </a:cubicBezTo>
                  <a:cubicBezTo>
                    <a:pt x="94" y="280"/>
                    <a:pt x="95" y="263"/>
                    <a:pt x="98" y="251"/>
                  </a:cubicBezTo>
                  <a:cubicBezTo>
                    <a:pt x="101" y="238"/>
                    <a:pt x="101" y="228"/>
                    <a:pt x="101" y="211"/>
                  </a:cubicBezTo>
                  <a:cubicBezTo>
                    <a:pt x="101" y="195"/>
                    <a:pt x="107" y="183"/>
                    <a:pt x="111" y="170"/>
                  </a:cubicBezTo>
                  <a:cubicBezTo>
                    <a:pt x="114" y="158"/>
                    <a:pt x="115" y="143"/>
                    <a:pt x="120" y="132"/>
                  </a:cubicBezTo>
                  <a:cubicBezTo>
                    <a:pt x="125" y="121"/>
                    <a:pt x="126" y="112"/>
                    <a:pt x="126" y="112"/>
                  </a:cubicBezTo>
                  <a:cubicBezTo>
                    <a:pt x="126" y="112"/>
                    <a:pt x="126" y="110"/>
                    <a:pt x="126" y="107"/>
                  </a:cubicBezTo>
                  <a:cubicBezTo>
                    <a:pt x="127" y="103"/>
                    <a:pt x="129" y="103"/>
                    <a:pt x="129" y="103"/>
                  </a:cubicBezTo>
                  <a:cubicBezTo>
                    <a:pt x="129" y="103"/>
                    <a:pt x="130" y="104"/>
                    <a:pt x="130" y="106"/>
                  </a:cubicBezTo>
                  <a:cubicBezTo>
                    <a:pt x="130" y="107"/>
                    <a:pt x="131" y="114"/>
                    <a:pt x="131" y="115"/>
                  </a:cubicBezTo>
                  <a:cubicBezTo>
                    <a:pt x="132" y="116"/>
                    <a:pt x="133" y="118"/>
                    <a:pt x="137" y="122"/>
                  </a:cubicBezTo>
                  <a:cubicBezTo>
                    <a:pt x="142" y="127"/>
                    <a:pt x="146" y="129"/>
                    <a:pt x="148" y="130"/>
                  </a:cubicBezTo>
                  <a:cubicBezTo>
                    <a:pt x="150" y="132"/>
                    <a:pt x="149" y="132"/>
                    <a:pt x="149" y="132"/>
                  </a:cubicBezTo>
                  <a:cubicBezTo>
                    <a:pt x="149" y="132"/>
                    <a:pt x="149" y="132"/>
                    <a:pt x="147" y="131"/>
                  </a:cubicBezTo>
                  <a:cubicBezTo>
                    <a:pt x="145" y="131"/>
                    <a:pt x="139" y="144"/>
                    <a:pt x="137" y="151"/>
                  </a:cubicBezTo>
                  <a:cubicBezTo>
                    <a:pt x="134" y="158"/>
                    <a:pt x="133" y="159"/>
                    <a:pt x="132" y="159"/>
                  </a:cubicBezTo>
                  <a:cubicBezTo>
                    <a:pt x="132" y="159"/>
                    <a:pt x="131" y="157"/>
                    <a:pt x="131" y="155"/>
                  </a:cubicBezTo>
                  <a:cubicBezTo>
                    <a:pt x="130" y="154"/>
                    <a:pt x="130" y="152"/>
                    <a:pt x="127" y="135"/>
                  </a:cubicBezTo>
                  <a:cubicBezTo>
                    <a:pt x="125" y="122"/>
                    <a:pt x="126" y="120"/>
                    <a:pt x="126" y="116"/>
                  </a:cubicBezTo>
                  <a:cubicBezTo>
                    <a:pt x="126" y="112"/>
                    <a:pt x="126" y="112"/>
                    <a:pt x="126" y="112"/>
                  </a:cubicBezTo>
                  <a:cubicBezTo>
                    <a:pt x="126" y="112"/>
                    <a:pt x="125" y="117"/>
                    <a:pt x="125" y="123"/>
                  </a:cubicBezTo>
                  <a:cubicBezTo>
                    <a:pt x="125" y="129"/>
                    <a:pt x="128" y="139"/>
                    <a:pt x="129" y="147"/>
                  </a:cubicBezTo>
                  <a:cubicBezTo>
                    <a:pt x="130" y="154"/>
                    <a:pt x="132" y="160"/>
                    <a:pt x="133" y="160"/>
                  </a:cubicBezTo>
                  <a:cubicBezTo>
                    <a:pt x="133" y="161"/>
                    <a:pt x="135" y="157"/>
                    <a:pt x="138" y="150"/>
                  </a:cubicBezTo>
                  <a:cubicBezTo>
                    <a:pt x="139" y="147"/>
                    <a:pt x="140" y="143"/>
                    <a:pt x="141" y="141"/>
                  </a:cubicBezTo>
                  <a:cubicBezTo>
                    <a:pt x="141" y="140"/>
                    <a:pt x="141" y="140"/>
                    <a:pt x="141" y="140"/>
                  </a:cubicBezTo>
                  <a:cubicBezTo>
                    <a:pt x="141" y="140"/>
                    <a:pt x="141" y="140"/>
                    <a:pt x="142" y="140"/>
                  </a:cubicBezTo>
                  <a:cubicBezTo>
                    <a:pt x="143" y="137"/>
                    <a:pt x="144" y="135"/>
                    <a:pt x="144" y="134"/>
                  </a:cubicBezTo>
                  <a:cubicBezTo>
                    <a:pt x="146" y="131"/>
                    <a:pt x="147" y="132"/>
                    <a:pt x="148" y="133"/>
                  </a:cubicBezTo>
                  <a:cubicBezTo>
                    <a:pt x="146" y="133"/>
                    <a:pt x="142" y="138"/>
                    <a:pt x="142" y="140"/>
                  </a:cubicBezTo>
                  <a:cubicBezTo>
                    <a:pt x="141" y="140"/>
                    <a:pt x="141" y="140"/>
                    <a:pt x="141" y="141"/>
                  </a:cubicBezTo>
                  <a:cubicBezTo>
                    <a:pt x="141" y="141"/>
                    <a:pt x="141" y="142"/>
                    <a:pt x="143" y="144"/>
                  </a:cubicBezTo>
                  <a:cubicBezTo>
                    <a:pt x="146" y="146"/>
                    <a:pt x="147" y="146"/>
                    <a:pt x="146" y="147"/>
                  </a:cubicBezTo>
                  <a:cubicBezTo>
                    <a:pt x="146" y="149"/>
                    <a:pt x="144" y="152"/>
                    <a:pt x="143" y="157"/>
                  </a:cubicBezTo>
                  <a:cubicBezTo>
                    <a:pt x="142" y="161"/>
                    <a:pt x="136" y="171"/>
                    <a:pt x="133" y="192"/>
                  </a:cubicBezTo>
                  <a:cubicBezTo>
                    <a:pt x="129" y="214"/>
                    <a:pt x="126" y="239"/>
                    <a:pt x="125" y="269"/>
                  </a:cubicBezTo>
                  <a:cubicBezTo>
                    <a:pt x="123" y="299"/>
                    <a:pt x="121" y="338"/>
                    <a:pt x="121" y="338"/>
                  </a:cubicBezTo>
                  <a:cubicBezTo>
                    <a:pt x="141" y="361"/>
                    <a:pt x="141" y="361"/>
                    <a:pt x="141" y="361"/>
                  </a:cubicBezTo>
                  <a:cubicBezTo>
                    <a:pt x="141" y="361"/>
                    <a:pt x="126" y="362"/>
                    <a:pt x="123" y="362"/>
                  </a:cubicBezTo>
                  <a:close/>
                  <a:moveTo>
                    <a:pt x="191" y="666"/>
                  </a:moveTo>
                  <a:cubicBezTo>
                    <a:pt x="190" y="669"/>
                    <a:pt x="188" y="675"/>
                    <a:pt x="187" y="678"/>
                  </a:cubicBezTo>
                  <a:cubicBezTo>
                    <a:pt x="186" y="680"/>
                    <a:pt x="186" y="681"/>
                    <a:pt x="185" y="682"/>
                  </a:cubicBezTo>
                  <a:cubicBezTo>
                    <a:pt x="185" y="683"/>
                    <a:pt x="184" y="686"/>
                    <a:pt x="184" y="687"/>
                  </a:cubicBezTo>
                  <a:cubicBezTo>
                    <a:pt x="183" y="688"/>
                    <a:pt x="183" y="688"/>
                    <a:pt x="183" y="690"/>
                  </a:cubicBezTo>
                  <a:cubicBezTo>
                    <a:pt x="183" y="692"/>
                    <a:pt x="182" y="696"/>
                    <a:pt x="181" y="702"/>
                  </a:cubicBezTo>
                  <a:cubicBezTo>
                    <a:pt x="181" y="707"/>
                    <a:pt x="180" y="717"/>
                    <a:pt x="179" y="721"/>
                  </a:cubicBezTo>
                  <a:cubicBezTo>
                    <a:pt x="178" y="724"/>
                    <a:pt x="177" y="728"/>
                    <a:pt x="177" y="729"/>
                  </a:cubicBezTo>
                  <a:cubicBezTo>
                    <a:pt x="177" y="729"/>
                    <a:pt x="177" y="730"/>
                    <a:pt x="176" y="728"/>
                  </a:cubicBezTo>
                  <a:cubicBezTo>
                    <a:pt x="175" y="726"/>
                    <a:pt x="171" y="718"/>
                    <a:pt x="169" y="714"/>
                  </a:cubicBezTo>
                  <a:cubicBezTo>
                    <a:pt x="168" y="710"/>
                    <a:pt x="166" y="706"/>
                    <a:pt x="166" y="705"/>
                  </a:cubicBezTo>
                  <a:cubicBezTo>
                    <a:pt x="166" y="704"/>
                    <a:pt x="166" y="701"/>
                    <a:pt x="166" y="699"/>
                  </a:cubicBezTo>
                  <a:cubicBezTo>
                    <a:pt x="167" y="697"/>
                    <a:pt x="168" y="683"/>
                    <a:pt x="168" y="679"/>
                  </a:cubicBezTo>
                  <a:cubicBezTo>
                    <a:pt x="168" y="674"/>
                    <a:pt x="168" y="665"/>
                    <a:pt x="168" y="661"/>
                  </a:cubicBezTo>
                  <a:cubicBezTo>
                    <a:pt x="168" y="656"/>
                    <a:pt x="168" y="654"/>
                    <a:pt x="169" y="651"/>
                  </a:cubicBezTo>
                  <a:cubicBezTo>
                    <a:pt x="169" y="647"/>
                    <a:pt x="169" y="644"/>
                    <a:pt x="169" y="642"/>
                  </a:cubicBezTo>
                  <a:cubicBezTo>
                    <a:pt x="169" y="641"/>
                    <a:pt x="169" y="639"/>
                    <a:pt x="169" y="637"/>
                  </a:cubicBezTo>
                  <a:cubicBezTo>
                    <a:pt x="169" y="635"/>
                    <a:pt x="169" y="630"/>
                    <a:pt x="169" y="627"/>
                  </a:cubicBezTo>
                  <a:cubicBezTo>
                    <a:pt x="169" y="623"/>
                    <a:pt x="170" y="618"/>
                    <a:pt x="170" y="613"/>
                  </a:cubicBezTo>
                  <a:cubicBezTo>
                    <a:pt x="171" y="608"/>
                    <a:pt x="172" y="604"/>
                    <a:pt x="172" y="603"/>
                  </a:cubicBezTo>
                  <a:cubicBezTo>
                    <a:pt x="172" y="602"/>
                    <a:pt x="171" y="596"/>
                    <a:pt x="171" y="592"/>
                  </a:cubicBezTo>
                  <a:cubicBezTo>
                    <a:pt x="171" y="588"/>
                    <a:pt x="171" y="576"/>
                    <a:pt x="171" y="572"/>
                  </a:cubicBezTo>
                  <a:cubicBezTo>
                    <a:pt x="171" y="568"/>
                    <a:pt x="171" y="566"/>
                    <a:pt x="171" y="566"/>
                  </a:cubicBezTo>
                  <a:cubicBezTo>
                    <a:pt x="171" y="565"/>
                    <a:pt x="171" y="564"/>
                    <a:pt x="171" y="566"/>
                  </a:cubicBezTo>
                  <a:cubicBezTo>
                    <a:pt x="172" y="568"/>
                    <a:pt x="173" y="573"/>
                    <a:pt x="173" y="576"/>
                  </a:cubicBezTo>
                  <a:cubicBezTo>
                    <a:pt x="174" y="579"/>
                    <a:pt x="175" y="585"/>
                    <a:pt x="175" y="586"/>
                  </a:cubicBezTo>
                  <a:cubicBezTo>
                    <a:pt x="175" y="587"/>
                    <a:pt x="175" y="588"/>
                    <a:pt x="175" y="589"/>
                  </a:cubicBezTo>
                  <a:cubicBezTo>
                    <a:pt x="175" y="590"/>
                    <a:pt x="176" y="593"/>
                    <a:pt x="176" y="594"/>
                  </a:cubicBezTo>
                  <a:cubicBezTo>
                    <a:pt x="176" y="595"/>
                    <a:pt x="178" y="601"/>
                    <a:pt x="180" y="604"/>
                  </a:cubicBezTo>
                  <a:cubicBezTo>
                    <a:pt x="181" y="607"/>
                    <a:pt x="184" y="613"/>
                    <a:pt x="185" y="616"/>
                  </a:cubicBezTo>
                  <a:cubicBezTo>
                    <a:pt x="186" y="618"/>
                    <a:pt x="188" y="623"/>
                    <a:pt x="188" y="626"/>
                  </a:cubicBezTo>
                  <a:cubicBezTo>
                    <a:pt x="189" y="629"/>
                    <a:pt x="190" y="631"/>
                    <a:pt x="190" y="633"/>
                  </a:cubicBezTo>
                  <a:cubicBezTo>
                    <a:pt x="190" y="634"/>
                    <a:pt x="191" y="638"/>
                    <a:pt x="190" y="640"/>
                  </a:cubicBezTo>
                  <a:cubicBezTo>
                    <a:pt x="190" y="641"/>
                    <a:pt x="191" y="645"/>
                    <a:pt x="191" y="647"/>
                  </a:cubicBezTo>
                  <a:cubicBezTo>
                    <a:pt x="191" y="650"/>
                    <a:pt x="192" y="653"/>
                    <a:pt x="192" y="654"/>
                  </a:cubicBezTo>
                  <a:cubicBezTo>
                    <a:pt x="192" y="656"/>
                    <a:pt x="192" y="657"/>
                    <a:pt x="192" y="658"/>
                  </a:cubicBezTo>
                  <a:cubicBezTo>
                    <a:pt x="192" y="660"/>
                    <a:pt x="193" y="661"/>
                    <a:pt x="193" y="662"/>
                  </a:cubicBezTo>
                  <a:cubicBezTo>
                    <a:pt x="193" y="662"/>
                    <a:pt x="193" y="662"/>
                    <a:pt x="191" y="666"/>
                  </a:cubicBezTo>
                  <a:close/>
                  <a:moveTo>
                    <a:pt x="223" y="320"/>
                  </a:moveTo>
                  <a:cubicBezTo>
                    <a:pt x="217" y="324"/>
                    <a:pt x="215" y="325"/>
                    <a:pt x="212" y="325"/>
                  </a:cubicBezTo>
                  <a:cubicBezTo>
                    <a:pt x="209" y="326"/>
                    <a:pt x="204" y="328"/>
                    <a:pt x="199" y="330"/>
                  </a:cubicBezTo>
                  <a:cubicBezTo>
                    <a:pt x="195" y="332"/>
                    <a:pt x="192" y="333"/>
                    <a:pt x="188" y="336"/>
                  </a:cubicBezTo>
                  <a:cubicBezTo>
                    <a:pt x="185" y="338"/>
                    <a:pt x="178" y="342"/>
                    <a:pt x="174" y="344"/>
                  </a:cubicBezTo>
                  <a:cubicBezTo>
                    <a:pt x="170" y="347"/>
                    <a:pt x="168" y="348"/>
                    <a:pt x="169" y="350"/>
                  </a:cubicBezTo>
                  <a:cubicBezTo>
                    <a:pt x="170" y="353"/>
                    <a:pt x="173" y="353"/>
                    <a:pt x="173" y="353"/>
                  </a:cubicBezTo>
                  <a:cubicBezTo>
                    <a:pt x="173" y="353"/>
                    <a:pt x="168" y="355"/>
                    <a:pt x="162" y="357"/>
                  </a:cubicBezTo>
                  <a:cubicBezTo>
                    <a:pt x="157" y="359"/>
                    <a:pt x="143" y="360"/>
                    <a:pt x="143" y="360"/>
                  </a:cubicBezTo>
                  <a:cubicBezTo>
                    <a:pt x="143" y="360"/>
                    <a:pt x="150" y="354"/>
                    <a:pt x="156" y="348"/>
                  </a:cubicBezTo>
                  <a:cubicBezTo>
                    <a:pt x="162" y="342"/>
                    <a:pt x="165" y="338"/>
                    <a:pt x="165" y="338"/>
                  </a:cubicBezTo>
                  <a:cubicBezTo>
                    <a:pt x="165" y="338"/>
                    <a:pt x="166" y="326"/>
                    <a:pt x="167" y="295"/>
                  </a:cubicBezTo>
                  <a:cubicBezTo>
                    <a:pt x="167" y="264"/>
                    <a:pt x="168" y="246"/>
                    <a:pt x="168" y="228"/>
                  </a:cubicBezTo>
                  <a:cubicBezTo>
                    <a:pt x="169" y="210"/>
                    <a:pt x="169" y="198"/>
                    <a:pt x="167" y="183"/>
                  </a:cubicBezTo>
                  <a:cubicBezTo>
                    <a:pt x="166" y="167"/>
                    <a:pt x="159" y="149"/>
                    <a:pt x="159" y="149"/>
                  </a:cubicBezTo>
                  <a:cubicBezTo>
                    <a:pt x="163" y="143"/>
                    <a:pt x="163" y="143"/>
                    <a:pt x="163" y="143"/>
                  </a:cubicBezTo>
                  <a:cubicBezTo>
                    <a:pt x="163" y="143"/>
                    <a:pt x="175" y="157"/>
                    <a:pt x="176" y="157"/>
                  </a:cubicBezTo>
                  <a:cubicBezTo>
                    <a:pt x="176" y="157"/>
                    <a:pt x="177" y="156"/>
                    <a:pt x="179" y="152"/>
                  </a:cubicBezTo>
                  <a:cubicBezTo>
                    <a:pt x="180" y="149"/>
                    <a:pt x="184" y="139"/>
                    <a:pt x="187" y="135"/>
                  </a:cubicBezTo>
                  <a:cubicBezTo>
                    <a:pt x="187" y="134"/>
                    <a:pt x="187" y="133"/>
                    <a:pt x="186" y="134"/>
                  </a:cubicBezTo>
                  <a:cubicBezTo>
                    <a:pt x="186" y="135"/>
                    <a:pt x="182" y="141"/>
                    <a:pt x="180" y="148"/>
                  </a:cubicBezTo>
                  <a:cubicBezTo>
                    <a:pt x="177" y="154"/>
                    <a:pt x="176" y="156"/>
                    <a:pt x="176" y="156"/>
                  </a:cubicBezTo>
                  <a:cubicBezTo>
                    <a:pt x="176" y="156"/>
                    <a:pt x="174" y="155"/>
                    <a:pt x="172" y="152"/>
                  </a:cubicBezTo>
                  <a:cubicBezTo>
                    <a:pt x="169" y="148"/>
                    <a:pt x="158" y="133"/>
                    <a:pt x="157" y="133"/>
                  </a:cubicBezTo>
                  <a:cubicBezTo>
                    <a:pt x="156" y="132"/>
                    <a:pt x="154" y="132"/>
                    <a:pt x="154" y="132"/>
                  </a:cubicBezTo>
                  <a:cubicBezTo>
                    <a:pt x="154" y="132"/>
                    <a:pt x="162" y="124"/>
                    <a:pt x="164" y="123"/>
                  </a:cubicBezTo>
                  <a:cubicBezTo>
                    <a:pt x="164" y="123"/>
                    <a:pt x="166" y="123"/>
                    <a:pt x="170" y="122"/>
                  </a:cubicBezTo>
                  <a:cubicBezTo>
                    <a:pt x="174" y="120"/>
                    <a:pt x="176" y="118"/>
                    <a:pt x="179" y="115"/>
                  </a:cubicBezTo>
                  <a:cubicBezTo>
                    <a:pt x="181" y="112"/>
                    <a:pt x="186" y="107"/>
                    <a:pt x="187" y="106"/>
                  </a:cubicBezTo>
                  <a:cubicBezTo>
                    <a:pt x="187" y="106"/>
                    <a:pt x="188" y="117"/>
                    <a:pt x="187" y="126"/>
                  </a:cubicBezTo>
                  <a:cubicBezTo>
                    <a:pt x="187" y="135"/>
                    <a:pt x="187" y="150"/>
                    <a:pt x="187" y="150"/>
                  </a:cubicBezTo>
                  <a:cubicBezTo>
                    <a:pt x="187" y="150"/>
                    <a:pt x="185" y="171"/>
                    <a:pt x="185" y="193"/>
                  </a:cubicBezTo>
                  <a:cubicBezTo>
                    <a:pt x="185" y="214"/>
                    <a:pt x="185" y="227"/>
                    <a:pt x="187" y="239"/>
                  </a:cubicBezTo>
                  <a:cubicBezTo>
                    <a:pt x="190" y="251"/>
                    <a:pt x="194" y="265"/>
                    <a:pt x="200" y="274"/>
                  </a:cubicBezTo>
                  <a:cubicBezTo>
                    <a:pt x="206" y="282"/>
                    <a:pt x="207" y="282"/>
                    <a:pt x="212" y="286"/>
                  </a:cubicBezTo>
                  <a:cubicBezTo>
                    <a:pt x="217" y="291"/>
                    <a:pt x="224" y="302"/>
                    <a:pt x="224" y="302"/>
                  </a:cubicBezTo>
                  <a:cubicBezTo>
                    <a:pt x="224" y="302"/>
                    <a:pt x="223" y="305"/>
                    <a:pt x="225" y="306"/>
                  </a:cubicBezTo>
                  <a:cubicBezTo>
                    <a:pt x="227" y="308"/>
                    <a:pt x="231" y="310"/>
                    <a:pt x="231" y="310"/>
                  </a:cubicBezTo>
                  <a:cubicBezTo>
                    <a:pt x="231" y="310"/>
                    <a:pt x="232" y="314"/>
                    <a:pt x="232" y="316"/>
                  </a:cubicBezTo>
                  <a:cubicBezTo>
                    <a:pt x="232" y="317"/>
                    <a:pt x="229" y="317"/>
                    <a:pt x="223" y="320"/>
                  </a:cubicBezTo>
                  <a:close/>
                  <a:moveTo>
                    <a:pt x="258" y="345"/>
                  </a:moveTo>
                  <a:cubicBezTo>
                    <a:pt x="256" y="344"/>
                    <a:pt x="256" y="345"/>
                    <a:pt x="256" y="345"/>
                  </a:cubicBezTo>
                  <a:cubicBezTo>
                    <a:pt x="256" y="345"/>
                    <a:pt x="255" y="346"/>
                    <a:pt x="255" y="346"/>
                  </a:cubicBezTo>
                  <a:cubicBezTo>
                    <a:pt x="254" y="346"/>
                    <a:pt x="254" y="346"/>
                    <a:pt x="254" y="346"/>
                  </a:cubicBezTo>
                  <a:cubicBezTo>
                    <a:pt x="256" y="344"/>
                    <a:pt x="256" y="344"/>
                    <a:pt x="256" y="344"/>
                  </a:cubicBezTo>
                  <a:cubicBezTo>
                    <a:pt x="256" y="344"/>
                    <a:pt x="252" y="341"/>
                    <a:pt x="247" y="333"/>
                  </a:cubicBezTo>
                  <a:cubicBezTo>
                    <a:pt x="243" y="326"/>
                    <a:pt x="234" y="318"/>
                    <a:pt x="235" y="317"/>
                  </a:cubicBezTo>
                  <a:cubicBezTo>
                    <a:pt x="235" y="317"/>
                    <a:pt x="235" y="316"/>
                    <a:pt x="236" y="316"/>
                  </a:cubicBezTo>
                  <a:cubicBezTo>
                    <a:pt x="236" y="317"/>
                    <a:pt x="246" y="327"/>
                    <a:pt x="250" y="332"/>
                  </a:cubicBezTo>
                  <a:cubicBezTo>
                    <a:pt x="254" y="336"/>
                    <a:pt x="262" y="344"/>
                    <a:pt x="262" y="344"/>
                  </a:cubicBezTo>
                  <a:cubicBezTo>
                    <a:pt x="262" y="344"/>
                    <a:pt x="259" y="345"/>
                    <a:pt x="258" y="345"/>
                  </a:cubicBezTo>
                  <a:close/>
                  <a:moveTo>
                    <a:pt x="285" y="258"/>
                  </a:moveTo>
                  <a:cubicBezTo>
                    <a:pt x="284" y="260"/>
                    <a:pt x="282" y="264"/>
                    <a:pt x="280" y="266"/>
                  </a:cubicBezTo>
                  <a:cubicBezTo>
                    <a:pt x="279" y="268"/>
                    <a:pt x="277" y="271"/>
                    <a:pt x="277" y="272"/>
                  </a:cubicBezTo>
                  <a:cubicBezTo>
                    <a:pt x="277" y="274"/>
                    <a:pt x="278" y="275"/>
                    <a:pt x="277" y="276"/>
                  </a:cubicBezTo>
                  <a:cubicBezTo>
                    <a:pt x="277" y="276"/>
                    <a:pt x="276" y="277"/>
                    <a:pt x="276" y="276"/>
                  </a:cubicBezTo>
                  <a:cubicBezTo>
                    <a:pt x="275" y="274"/>
                    <a:pt x="275" y="271"/>
                    <a:pt x="275" y="269"/>
                  </a:cubicBezTo>
                  <a:cubicBezTo>
                    <a:pt x="275" y="268"/>
                    <a:pt x="275" y="264"/>
                    <a:pt x="275" y="260"/>
                  </a:cubicBezTo>
                  <a:cubicBezTo>
                    <a:pt x="275" y="256"/>
                    <a:pt x="276" y="252"/>
                    <a:pt x="276" y="250"/>
                  </a:cubicBezTo>
                  <a:cubicBezTo>
                    <a:pt x="276" y="248"/>
                    <a:pt x="276" y="244"/>
                    <a:pt x="276" y="244"/>
                  </a:cubicBezTo>
                  <a:cubicBezTo>
                    <a:pt x="276" y="243"/>
                    <a:pt x="276" y="243"/>
                    <a:pt x="277" y="243"/>
                  </a:cubicBezTo>
                  <a:cubicBezTo>
                    <a:pt x="278" y="243"/>
                    <a:pt x="280" y="244"/>
                    <a:pt x="281" y="245"/>
                  </a:cubicBezTo>
                  <a:cubicBezTo>
                    <a:pt x="282" y="247"/>
                    <a:pt x="285" y="250"/>
                    <a:pt x="286" y="251"/>
                  </a:cubicBezTo>
                  <a:cubicBezTo>
                    <a:pt x="287" y="252"/>
                    <a:pt x="288" y="253"/>
                    <a:pt x="288" y="254"/>
                  </a:cubicBezTo>
                  <a:cubicBezTo>
                    <a:pt x="288" y="255"/>
                    <a:pt x="287" y="255"/>
                    <a:pt x="285" y="258"/>
                  </a:cubicBezTo>
                  <a:close/>
                </a:path>
              </a:pathLst>
            </a:custGeom>
            <a:gradFill>
              <a:gsLst>
                <a:gs pos="0">
                  <a:schemeClr val="tx1">
                    <a:lumMod val="65000"/>
                    <a:lumOff val="35000"/>
                  </a:schemeClr>
                </a:gs>
                <a:gs pos="100000">
                  <a:schemeClr val="tx1"/>
                </a:gs>
              </a:gsLst>
              <a:lin ang="5400000" scaled="0"/>
            </a:gradFill>
            <a:ln>
              <a:noFill/>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grpSp>
      <p:sp>
        <p:nvSpPr>
          <p:cNvPr id="10" name="Title 1"/>
          <p:cNvSpPr>
            <a:spLocks noGrp="1"/>
          </p:cNvSpPr>
          <p:nvPr>
            <p:ph type="title"/>
          </p:nvPr>
        </p:nvSpPr>
        <p:spPr>
          <a:xfrm>
            <a:off x="540068" y="154283"/>
            <a:ext cx="9721215" cy="1080029"/>
          </a:xfrm>
        </p:spPr>
        <p:txBody>
          <a:bodyPr/>
          <a:lstStyle/>
          <a:p>
            <a:r>
              <a:rPr lang="en-GB" dirty="0" smtClean="0"/>
              <a:t>The Scrum Master</a:t>
            </a:r>
            <a:endParaRPr lang="en-GB" dirty="0"/>
          </a:p>
        </p:txBody>
      </p:sp>
      <p:sp>
        <p:nvSpPr>
          <p:cNvPr id="2" name="Rectangle 1"/>
          <p:cNvSpPr/>
          <p:nvPr/>
        </p:nvSpPr>
        <p:spPr>
          <a:xfrm>
            <a:off x="301597" y="1262915"/>
            <a:ext cx="5400675" cy="2677656"/>
          </a:xfrm>
          <a:prstGeom prst="rect">
            <a:avLst/>
          </a:prstGeom>
        </p:spPr>
        <p:txBody>
          <a:bodyPr>
            <a:spAutoFit/>
          </a:bodyPr>
          <a:lstStyle/>
          <a:p>
            <a:r>
              <a:rPr lang="en-GB" sz="2400" dirty="0">
                <a:solidFill>
                  <a:srgbClr val="173776"/>
                </a:solidFill>
                <a:latin typeface="+mn-lt"/>
              </a:rPr>
              <a:t>The Scrum Master is responsible for ensuring Scrum is understood and enacted. </a:t>
            </a:r>
            <a:endParaRPr lang="en-GB" sz="2400" dirty="0" smtClean="0">
              <a:solidFill>
                <a:srgbClr val="173776"/>
              </a:solidFill>
              <a:latin typeface="+mn-lt"/>
            </a:endParaRPr>
          </a:p>
          <a:p>
            <a:endParaRPr lang="en-GB" sz="2400" dirty="0">
              <a:solidFill>
                <a:srgbClr val="173776"/>
              </a:solidFill>
              <a:latin typeface="+mn-lt"/>
            </a:endParaRPr>
          </a:p>
          <a:p>
            <a:r>
              <a:rPr lang="en-GB" sz="2400" dirty="0" smtClean="0">
                <a:solidFill>
                  <a:srgbClr val="173776"/>
                </a:solidFill>
                <a:latin typeface="+mn-lt"/>
              </a:rPr>
              <a:t>Scrum </a:t>
            </a:r>
            <a:r>
              <a:rPr lang="en-GB" sz="2400" dirty="0">
                <a:solidFill>
                  <a:srgbClr val="173776"/>
                </a:solidFill>
                <a:latin typeface="+mn-lt"/>
              </a:rPr>
              <a:t>Masters do this by ensuring that the Scrum Team adheres to Scrum theory, practices, and rules.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86" y="719032"/>
            <a:ext cx="4627098" cy="5194829"/>
          </a:xfrm>
          <a:prstGeom prst="rect">
            <a:avLst/>
          </a:prstGeom>
        </p:spPr>
      </p:pic>
      <p:sp>
        <p:nvSpPr>
          <p:cNvPr id="3" name="TextBox 2"/>
          <p:cNvSpPr txBox="1"/>
          <p:nvPr/>
        </p:nvSpPr>
        <p:spPr>
          <a:xfrm>
            <a:off x="758357" y="4780181"/>
            <a:ext cx="5099078" cy="1077218"/>
          </a:xfrm>
          <a:prstGeom prst="rect">
            <a:avLst/>
          </a:prstGeom>
          <a:noFill/>
        </p:spPr>
        <p:txBody>
          <a:bodyPr wrap="square" rtlCol="0">
            <a:spAutoFit/>
          </a:bodyPr>
          <a:lstStyle/>
          <a:p>
            <a:pPr algn="ctr"/>
            <a:r>
              <a:rPr lang="en-GB" sz="3200" dirty="0" smtClean="0">
                <a:solidFill>
                  <a:srgbClr val="173776"/>
                </a:solidFill>
                <a:latin typeface="+mn-lt"/>
              </a:rPr>
              <a:t>Is that all the Scrum Master does?</a:t>
            </a:r>
            <a:endParaRPr lang="en-GB" sz="3200" dirty="0">
              <a:solidFill>
                <a:srgbClr val="173776"/>
              </a:solidFill>
              <a:latin typeface="+mn-lt"/>
            </a:endParaRPr>
          </a:p>
        </p:txBody>
      </p:sp>
    </p:spTree>
    <p:extLst>
      <p:ext uri="{BB962C8B-B14F-4D97-AF65-F5344CB8AC3E}">
        <p14:creationId xmlns:p14="http://schemas.microsoft.com/office/powerpoint/2010/main" val="335478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reeform 6"/>
          <p:cNvSpPr>
            <a:spLocks/>
          </p:cNvSpPr>
          <p:nvPr/>
        </p:nvSpPr>
        <p:spPr bwMode="auto">
          <a:xfrm>
            <a:off x="360045" y="432012"/>
            <a:ext cx="6551855" cy="6048164"/>
          </a:xfrm>
          <a:custGeom>
            <a:avLst/>
            <a:gdLst>
              <a:gd name="T0" fmla="*/ 1148 w 1149"/>
              <a:gd name="T1" fmla="*/ 686 h 1326"/>
              <a:gd name="T2" fmla="*/ 1124 w 1149"/>
              <a:gd name="T3" fmla="*/ 634 h 1326"/>
              <a:gd name="T4" fmla="*/ 1020 w 1149"/>
              <a:gd name="T5" fmla="*/ 498 h 1326"/>
              <a:gd name="T6" fmla="*/ 1016 w 1149"/>
              <a:gd name="T7" fmla="*/ 398 h 1326"/>
              <a:gd name="T8" fmla="*/ 980 w 1149"/>
              <a:gd name="T9" fmla="*/ 314 h 1326"/>
              <a:gd name="T10" fmla="*/ 948 w 1149"/>
              <a:gd name="T11" fmla="*/ 222 h 1326"/>
              <a:gd name="T12" fmla="*/ 884 w 1149"/>
              <a:gd name="T13" fmla="*/ 134 h 1326"/>
              <a:gd name="T14" fmla="*/ 480 w 1149"/>
              <a:gd name="T15" fmla="*/ 2 h 1326"/>
              <a:gd name="T16" fmla="*/ 28 w 1149"/>
              <a:gd name="T17" fmla="*/ 318 h 1326"/>
              <a:gd name="T18" fmla="*/ 28 w 1149"/>
              <a:gd name="T19" fmla="*/ 602 h 1326"/>
              <a:gd name="T20" fmla="*/ 124 w 1149"/>
              <a:gd name="T21" fmla="*/ 822 h 1326"/>
              <a:gd name="T22" fmla="*/ 136 w 1149"/>
              <a:gd name="T23" fmla="*/ 1326 h 1326"/>
              <a:gd name="T24" fmla="*/ 706 w 1149"/>
              <a:gd name="T25" fmla="*/ 1326 h 1326"/>
              <a:gd name="T26" fmla="*/ 748 w 1149"/>
              <a:gd name="T27" fmla="*/ 1258 h 1326"/>
              <a:gd name="T28" fmla="*/ 764 w 1149"/>
              <a:gd name="T29" fmla="*/ 1162 h 1326"/>
              <a:gd name="T30" fmla="*/ 916 w 1149"/>
              <a:gd name="T31" fmla="*/ 1150 h 1326"/>
              <a:gd name="T32" fmla="*/ 1040 w 1149"/>
              <a:gd name="T33" fmla="*/ 1110 h 1326"/>
              <a:gd name="T34" fmla="*/ 1028 w 1149"/>
              <a:gd name="T35" fmla="*/ 966 h 1326"/>
              <a:gd name="T36" fmla="*/ 1072 w 1149"/>
              <a:gd name="T37" fmla="*/ 906 h 1326"/>
              <a:gd name="T38" fmla="*/ 1060 w 1149"/>
              <a:gd name="T39" fmla="*/ 874 h 1326"/>
              <a:gd name="T40" fmla="*/ 1084 w 1149"/>
              <a:gd name="T41" fmla="*/ 842 h 1326"/>
              <a:gd name="T42" fmla="*/ 1076 w 1149"/>
              <a:gd name="T43" fmla="*/ 758 h 1326"/>
              <a:gd name="T44" fmla="*/ 1148 w 1149"/>
              <a:gd name="T45" fmla="*/ 68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9" h="1326">
                <a:moveTo>
                  <a:pt x="1148" y="686"/>
                </a:moveTo>
                <a:cubicBezTo>
                  <a:pt x="1149" y="671"/>
                  <a:pt x="1134" y="649"/>
                  <a:pt x="1124" y="634"/>
                </a:cubicBezTo>
                <a:cubicBezTo>
                  <a:pt x="1092" y="590"/>
                  <a:pt x="1033" y="544"/>
                  <a:pt x="1020" y="498"/>
                </a:cubicBezTo>
                <a:cubicBezTo>
                  <a:pt x="1010" y="462"/>
                  <a:pt x="1021" y="433"/>
                  <a:pt x="1016" y="398"/>
                </a:cubicBezTo>
                <a:cubicBezTo>
                  <a:pt x="1012" y="371"/>
                  <a:pt x="994" y="344"/>
                  <a:pt x="980" y="314"/>
                </a:cubicBezTo>
                <a:cubicBezTo>
                  <a:pt x="966" y="283"/>
                  <a:pt x="960" y="248"/>
                  <a:pt x="948" y="222"/>
                </a:cubicBezTo>
                <a:cubicBezTo>
                  <a:pt x="931" y="186"/>
                  <a:pt x="905" y="155"/>
                  <a:pt x="884" y="134"/>
                </a:cubicBezTo>
                <a:cubicBezTo>
                  <a:pt x="793" y="43"/>
                  <a:pt x="645" y="0"/>
                  <a:pt x="480" y="2"/>
                </a:cubicBezTo>
                <a:cubicBezTo>
                  <a:pt x="230" y="4"/>
                  <a:pt x="73" y="109"/>
                  <a:pt x="28" y="318"/>
                </a:cubicBezTo>
                <a:cubicBezTo>
                  <a:pt x="9" y="404"/>
                  <a:pt x="0" y="517"/>
                  <a:pt x="28" y="602"/>
                </a:cubicBezTo>
                <a:cubicBezTo>
                  <a:pt x="53" y="676"/>
                  <a:pt x="107" y="743"/>
                  <a:pt x="124" y="822"/>
                </a:cubicBezTo>
                <a:cubicBezTo>
                  <a:pt x="143" y="907"/>
                  <a:pt x="252" y="1154"/>
                  <a:pt x="136" y="1326"/>
                </a:cubicBezTo>
                <a:cubicBezTo>
                  <a:pt x="706" y="1326"/>
                  <a:pt x="706" y="1326"/>
                  <a:pt x="706" y="1326"/>
                </a:cubicBezTo>
                <a:cubicBezTo>
                  <a:pt x="724" y="1300"/>
                  <a:pt x="742" y="1275"/>
                  <a:pt x="748" y="1258"/>
                </a:cubicBezTo>
                <a:cubicBezTo>
                  <a:pt x="761" y="1220"/>
                  <a:pt x="728" y="1176"/>
                  <a:pt x="764" y="1162"/>
                </a:cubicBezTo>
                <a:cubicBezTo>
                  <a:pt x="809" y="1145"/>
                  <a:pt x="871" y="1155"/>
                  <a:pt x="916" y="1150"/>
                </a:cubicBezTo>
                <a:cubicBezTo>
                  <a:pt x="964" y="1145"/>
                  <a:pt x="1018" y="1142"/>
                  <a:pt x="1040" y="1110"/>
                </a:cubicBezTo>
                <a:cubicBezTo>
                  <a:pt x="1072" y="1064"/>
                  <a:pt x="1022" y="1005"/>
                  <a:pt x="1028" y="966"/>
                </a:cubicBezTo>
                <a:cubicBezTo>
                  <a:pt x="1033" y="935"/>
                  <a:pt x="1058" y="940"/>
                  <a:pt x="1072" y="906"/>
                </a:cubicBezTo>
                <a:cubicBezTo>
                  <a:pt x="1075" y="889"/>
                  <a:pt x="1065" y="884"/>
                  <a:pt x="1060" y="874"/>
                </a:cubicBezTo>
                <a:cubicBezTo>
                  <a:pt x="1069" y="865"/>
                  <a:pt x="1091" y="854"/>
                  <a:pt x="1084" y="842"/>
                </a:cubicBezTo>
                <a:cubicBezTo>
                  <a:pt x="1077" y="818"/>
                  <a:pt x="1067" y="786"/>
                  <a:pt x="1076" y="758"/>
                </a:cubicBezTo>
                <a:cubicBezTo>
                  <a:pt x="1100" y="730"/>
                  <a:pt x="1146" y="728"/>
                  <a:pt x="1148" y="686"/>
                </a:cubicBezTo>
                <a:close/>
              </a:path>
            </a:pathLst>
          </a:custGeom>
          <a:gradFill flip="none" rotWithShape="1">
            <a:gsLst>
              <a:gs pos="50000">
                <a:schemeClr val="tx1">
                  <a:lumMod val="70000"/>
                  <a:lumOff val="30000"/>
                </a:schemeClr>
              </a:gs>
              <a:gs pos="0">
                <a:schemeClr val="tx1">
                  <a:lumMod val="95000"/>
                  <a:lumOff val="5000"/>
                </a:schemeClr>
              </a:gs>
              <a:gs pos="100000">
                <a:schemeClr val="tx1">
                  <a:lumMod val="95000"/>
                  <a:lumOff val="5000"/>
                </a:schemeClr>
              </a:gs>
            </a:gsLst>
            <a:lin ang="18900000" scaled="1"/>
            <a:tileRect/>
          </a:gradFill>
          <a:ln w="19050">
            <a:solidFill>
              <a:schemeClr val="tx1">
                <a:lumMod val="95000"/>
                <a:lumOff val="5000"/>
              </a:schemeClr>
            </a:solidFill>
          </a:ln>
          <a:effectLst/>
        </p:spPr>
        <p:txBody>
          <a:bodyPr vert="horz" wrap="square" lIns="91440" tIns="45720" rIns="91440" bIns="45720" numCol="1" anchor="t" anchorCtr="0" compatLnSpc="1">
            <a:prstTxWarp prst="textNoShape">
              <a:avLst/>
            </a:prstTxWarp>
          </a:bodyPr>
          <a:lstStyle/>
          <a:p>
            <a:endParaRPr lang="en-US"/>
          </a:p>
        </p:txBody>
      </p:sp>
      <p:sp>
        <p:nvSpPr>
          <p:cNvPr id="7" name="Title 6"/>
          <p:cNvSpPr>
            <a:spLocks noGrp="1"/>
          </p:cNvSpPr>
          <p:nvPr>
            <p:ph type="title"/>
          </p:nvPr>
        </p:nvSpPr>
        <p:spPr>
          <a:xfrm>
            <a:off x="4993077" y="72002"/>
            <a:ext cx="5719548" cy="1256358"/>
          </a:xfrm>
        </p:spPr>
        <p:txBody>
          <a:bodyPr>
            <a:normAutofit/>
          </a:bodyPr>
          <a:lstStyle/>
          <a:p>
            <a:pPr algn="r"/>
            <a:r>
              <a:rPr lang="en-US" sz="4000" dirty="0" smtClean="0">
                <a:latin typeface="+mn-lt"/>
                <a:cs typeface="Arial" pitchFamily="34" charset="0"/>
              </a:rPr>
              <a:t>The Servant Leade</a:t>
            </a:r>
            <a:r>
              <a:rPr lang="en-US" sz="4000" dirty="0" smtClean="0">
                <a:solidFill>
                  <a:schemeClr val="tx1">
                    <a:lumMod val="85000"/>
                    <a:lumOff val="15000"/>
                  </a:schemeClr>
                </a:solidFill>
                <a:latin typeface="+mn-lt"/>
                <a:cs typeface="Arial" pitchFamily="34" charset="0"/>
              </a:rPr>
              <a:t>r</a:t>
            </a:r>
            <a:endParaRPr lang="en-US" sz="4000" dirty="0">
              <a:solidFill>
                <a:schemeClr val="tx1">
                  <a:lumMod val="85000"/>
                  <a:lumOff val="15000"/>
                </a:schemeClr>
              </a:solidFill>
              <a:latin typeface="+mn-lt"/>
              <a:cs typeface="Arial" pitchFamily="34" charset="0"/>
            </a:endParaRPr>
          </a:p>
        </p:txBody>
      </p:sp>
      <p:grpSp>
        <p:nvGrpSpPr>
          <p:cNvPr id="8" name="Group 7"/>
          <p:cNvGrpSpPr/>
          <p:nvPr/>
        </p:nvGrpSpPr>
        <p:grpSpPr>
          <a:xfrm>
            <a:off x="998373" y="668450"/>
            <a:ext cx="4492314" cy="3867673"/>
            <a:chOff x="982270" y="1405809"/>
            <a:chExt cx="3437331" cy="3699590"/>
          </a:xfrm>
        </p:grpSpPr>
        <p:sp>
          <p:nvSpPr>
            <p:cNvPr id="10" name="Isosceles Triangle 3"/>
            <p:cNvSpPr/>
            <p:nvPr/>
          </p:nvSpPr>
          <p:spPr>
            <a:xfrm flipV="1">
              <a:off x="1853184" y="1405809"/>
              <a:ext cx="1676610" cy="1576382"/>
            </a:xfrm>
            <a:custGeom>
              <a:avLst/>
              <a:gdLst/>
              <a:ahLst/>
              <a:cxnLst/>
              <a:rect l="l" t="t" r="r" b="b"/>
              <a:pathLst>
                <a:path w="2188171" h="2057361">
                  <a:moveTo>
                    <a:pt x="1097276" y="2057361"/>
                  </a:moveTo>
                  <a:cubicBezTo>
                    <a:pt x="1443899" y="2057361"/>
                    <a:pt x="2122958" y="1908914"/>
                    <a:pt x="2188171" y="1503241"/>
                  </a:cubicBezTo>
                  <a:cubicBezTo>
                    <a:pt x="2163927" y="1495178"/>
                    <a:pt x="2140286" y="1484410"/>
                    <a:pt x="2117168" y="1471311"/>
                  </a:cubicBezTo>
                  <a:cubicBezTo>
                    <a:pt x="1862564" y="1327050"/>
                    <a:pt x="1560409" y="669709"/>
                    <a:pt x="1264456" y="80415"/>
                  </a:cubicBezTo>
                  <a:lnTo>
                    <a:pt x="1310883" y="0"/>
                  </a:lnTo>
                  <a:lnTo>
                    <a:pt x="778206" y="0"/>
                  </a:lnTo>
                  <a:cubicBezTo>
                    <a:pt x="415839" y="550951"/>
                    <a:pt x="-2358" y="1141295"/>
                    <a:pt x="11" y="1433918"/>
                  </a:cubicBezTo>
                  <a:cubicBezTo>
                    <a:pt x="3148" y="1821495"/>
                    <a:pt x="491273" y="2057361"/>
                    <a:pt x="1097276" y="2057361"/>
                  </a:cubicBezTo>
                  <a:close/>
                </a:path>
              </a:pathLst>
            </a:custGeom>
            <a:gradFill>
              <a:gsLst>
                <a:gs pos="47000">
                  <a:srgbClr val="EB8B3C"/>
                </a:gs>
                <a:gs pos="0">
                  <a:srgbClr val="AD5207"/>
                </a:gs>
                <a:gs pos="100000">
                  <a:schemeClr val="accent6"/>
                </a:gs>
              </a:gsLst>
            </a:gradFill>
            <a:ln w="57150">
              <a:solidFill>
                <a:schemeClr val="bg1">
                  <a:lumMod val="9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Isosceles Triangle 3"/>
            <p:cNvSpPr/>
            <p:nvPr/>
          </p:nvSpPr>
          <p:spPr>
            <a:xfrm rot="14400000" flipH="1">
              <a:off x="2793689" y="1957894"/>
              <a:ext cx="1675442" cy="1576382"/>
            </a:xfrm>
            <a:custGeom>
              <a:avLst/>
              <a:gdLst/>
              <a:ahLst/>
              <a:cxnLst/>
              <a:rect l="l" t="t" r="r" b="b"/>
              <a:pathLst>
                <a:path w="2186646" h="2057361">
                  <a:moveTo>
                    <a:pt x="50507" y="1635375"/>
                  </a:moveTo>
                  <a:cubicBezTo>
                    <a:pt x="190339" y="1901653"/>
                    <a:pt x="604898" y="2057361"/>
                    <a:pt x="1097276" y="2057361"/>
                  </a:cubicBezTo>
                  <a:cubicBezTo>
                    <a:pt x="1439870" y="2057361"/>
                    <a:pt x="2107216" y="1912345"/>
                    <a:pt x="2186646" y="1517443"/>
                  </a:cubicBezTo>
                  <a:cubicBezTo>
                    <a:pt x="2145694" y="1508942"/>
                    <a:pt x="2105984" y="1493643"/>
                    <a:pt x="2067706" y="1471954"/>
                  </a:cubicBezTo>
                  <a:cubicBezTo>
                    <a:pt x="1813102" y="1327693"/>
                    <a:pt x="1510947" y="670352"/>
                    <a:pt x="1214994" y="81058"/>
                  </a:cubicBezTo>
                  <a:lnTo>
                    <a:pt x="1261793" y="0"/>
                  </a:lnTo>
                  <a:lnTo>
                    <a:pt x="778206" y="0"/>
                  </a:lnTo>
                  <a:cubicBezTo>
                    <a:pt x="415839" y="550951"/>
                    <a:pt x="-2358" y="1141294"/>
                    <a:pt x="11" y="1433918"/>
                  </a:cubicBezTo>
                  <a:cubicBezTo>
                    <a:pt x="599" y="1506589"/>
                    <a:pt x="18237" y="1573926"/>
                    <a:pt x="50507" y="1635375"/>
                  </a:cubicBezTo>
                  <a:close/>
                </a:path>
              </a:pathLst>
            </a:custGeom>
            <a:gradFill>
              <a:gsLst>
                <a:gs pos="81700">
                  <a:srgbClr val="0299DA"/>
                </a:gs>
                <a:gs pos="0">
                  <a:srgbClr val="0D3376"/>
                </a:gs>
                <a:gs pos="100000">
                  <a:srgbClr val="00B0F0"/>
                </a:gs>
              </a:gsLst>
            </a:gra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3"/>
            <p:cNvSpPr/>
            <p:nvPr/>
          </p:nvSpPr>
          <p:spPr>
            <a:xfrm rot="18000000" flipH="1">
              <a:off x="2760029" y="3010689"/>
              <a:ext cx="1670605" cy="1576382"/>
            </a:xfrm>
            <a:custGeom>
              <a:avLst/>
              <a:gdLst/>
              <a:ahLst/>
              <a:cxnLst/>
              <a:rect l="l" t="t" r="r" b="b"/>
              <a:pathLst>
                <a:path w="2180334" h="2057361">
                  <a:moveTo>
                    <a:pt x="252332" y="813832"/>
                  </a:moveTo>
                  <a:cubicBezTo>
                    <a:pt x="102783" y="1066864"/>
                    <a:pt x="-1174" y="1287606"/>
                    <a:pt x="11" y="1433919"/>
                  </a:cubicBezTo>
                  <a:cubicBezTo>
                    <a:pt x="3148" y="1821495"/>
                    <a:pt x="491273" y="2057361"/>
                    <a:pt x="1097276" y="2057361"/>
                  </a:cubicBezTo>
                  <a:cubicBezTo>
                    <a:pt x="1433748" y="2057361"/>
                    <a:pt x="2083468" y="1917482"/>
                    <a:pt x="2180334" y="1537981"/>
                  </a:cubicBezTo>
                  <a:cubicBezTo>
                    <a:pt x="2151229" y="1529910"/>
                    <a:pt x="2122821" y="1517403"/>
                    <a:pt x="2094992" y="1500978"/>
                  </a:cubicBezTo>
                  <a:cubicBezTo>
                    <a:pt x="1798854" y="1326198"/>
                    <a:pt x="1520348" y="691527"/>
                    <a:pt x="1239612" y="114703"/>
                  </a:cubicBezTo>
                  <a:lnTo>
                    <a:pt x="1305836" y="0"/>
                  </a:lnTo>
                  <a:lnTo>
                    <a:pt x="778206" y="0"/>
                  </a:lnTo>
                  <a:cubicBezTo>
                    <a:pt x="597022" y="275475"/>
                    <a:pt x="401881" y="560799"/>
                    <a:pt x="252332" y="813832"/>
                  </a:cubicBezTo>
                  <a:close/>
                </a:path>
              </a:pathLst>
            </a:custGeom>
            <a:gradFill>
              <a:gsLst>
                <a:gs pos="0">
                  <a:srgbClr val="7E0300"/>
                </a:gs>
                <a:gs pos="79000">
                  <a:srgbClr val="E50807"/>
                </a:gs>
                <a:gs pos="100000">
                  <a:srgbClr val="FF0000"/>
                </a:gs>
              </a:gsLst>
            </a:gradFill>
            <a:ln w="57150">
              <a:solidFill>
                <a:schemeClr val="bg1">
                  <a:lumMod val="95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Isosceles Triangle 3"/>
            <p:cNvSpPr/>
            <p:nvPr/>
          </p:nvSpPr>
          <p:spPr>
            <a:xfrm rot="7200000">
              <a:off x="934162" y="1953876"/>
              <a:ext cx="1672597" cy="1576382"/>
            </a:xfrm>
            <a:custGeom>
              <a:avLst/>
              <a:gdLst/>
              <a:ahLst/>
              <a:cxnLst/>
              <a:rect l="l" t="t" r="r" b="b"/>
              <a:pathLst>
                <a:path w="2182933" h="2057361">
                  <a:moveTo>
                    <a:pt x="38879" y="1635374"/>
                  </a:moveTo>
                  <a:cubicBezTo>
                    <a:pt x="20780" y="1600909"/>
                    <a:pt x="7284" y="1564592"/>
                    <a:pt x="0" y="1526256"/>
                  </a:cubicBezTo>
                  <a:cubicBezTo>
                    <a:pt x="22828" y="1518153"/>
                    <a:pt x="45187" y="1507839"/>
                    <a:pt x="67077" y="1495436"/>
                  </a:cubicBezTo>
                  <a:cubicBezTo>
                    <a:pt x="321681" y="1351176"/>
                    <a:pt x="623835" y="693835"/>
                    <a:pt x="919789" y="104541"/>
                  </a:cubicBezTo>
                  <a:lnTo>
                    <a:pt x="859433" y="0"/>
                  </a:lnTo>
                  <a:lnTo>
                    <a:pt x="1410055" y="0"/>
                  </a:lnTo>
                  <a:cubicBezTo>
                    <a:pt x="1769230" y="531536"/>
                    <a:pt x="2179619" y="1090065"/>
                    <a:pt x="2182914" y="1433918"/>
                  </a:cubicBezTo>
                  <a:cubicBezTo>
                    <a:pt x="2187305" y="1892075"/>
                    <a:pt x="1451404" y="2057361"/>
                    <a:pt x="1085649" y="2057361"/>
                  </a:cubicBezTo>
                  <a:cubicBezTo>
                    <a:pt x="593271" y="2057361"/>
                    <a:pt x="178712" y="1901652"/>
                    <a:pt x="38879" y="1635374"/>
                  </a:cubicBezTo>
                  <a:close/>
                </a:path>
              </a:pathLst>
            </a:custGeom>
            <a:gradFill>
              <a:gsLst>
                <a:gs pos="54000">
                  <a:schemeClr val="accent2">
                    <a:lumMod val="75000"/>
                  </a:schemeClr>
                </a:gs>
                <a:gs pos="0">
                  <a:schemeClr val="accent2">
                    <a:lumMod val="50000"/>
                  </a:schemeClr>
                </a:gs>
                <a:gs pos="100000">
                  <a:schemeClr val="accent2">
                    <a:lumMod val="40000"/>
                    <a:lumOff val="60000"/>
                  </a:schemeClr>
                </a:gs>
              </a:gsLst>
            </a:gradFill>
            <a:ln w="57150">
              <a:solidFill>
                <a:schemeClr val="bg1">
                  <a:lumMod val="95000"/>
                </a:schemeClr>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Isosceles Triangle 3"/>
            <p:cNvSpPr/>
            <p:nvPr/>
          </p:nvSpPr>
          <p:spPr>
            <a:xfrm>
              <a:off x="1865498" y="3529017"/>
              <a:ext cx="1669190" cy="1576382"/>
            </a:xfrm>
            <a:custGeom>
              <a:avLst/>
              <a:gdLst/>
              <a:ahLst/>
              <a:cxnLst/>
              <a:rect l="l" t="t" r="r" b="b"/>
              <a:pathLst>
                <a:path w="2178487" h="2057361">
                  <a:moveTo>
                    <a:pt x="895695" y="0"/>
                  </a:moveTo>
                  <a:lnTo>
                    <a:pt x="1405609" y="0"/>
                  </a:lnTo>
                  <a:cubicBezTo>
                    <a:pt x="1764784" y="531537"/>
                    <a:pt x="2175173" y="1090065"/>
                    <a:pt x="2178468" y="1433918"/>
                  </a:cubicBezTo>
                  <a:cubicBezTo>
                    <a:pt x="2182859" y="1892075"/>
                    <a:pt x="1446958" y="2057361"/>
                    <a:pt x="1081203" y="2057361"/>
                  </a:cubicBezTo>
                  <a:cubicBezTo>
                    <a:pt x="535014" y="2057361"/>
                    <a:pt x="84582" y="1865759"/>
                    <a:pt x="0" y="1543817"/>
                  </a:cubicBezTo>
                  <a:cubicBezTo>
                    <a:pt x="36694" y="1536726"/>
                    <a:pt x="72316" y="1522332"/>
                    <a:pt x="107037" y="1501840"/>
                  </a:cubicBezTo>
                  <a:cubicBezTo>
                    <a:pt x="403175" y="1327060"/>
                    <a:pt x="681680" y="692388"/>
                    <a:pt x="962417" y="115565"/>
                  </a:cubicBezTo>
                  <a:close/>
                </a:path>
              </a:pathLst>
            </a:custGeom>
            <a:gradFill>
              <a:gsLst>
                <a:gs pos="0">
                  <a:srgbClr val="005E0B">
                    <a:lumMod val="71000"/>
                  </a:srgbClr>
                </a:gs>
                <a:gs pos="72000">
                  <a:srgbClr val="00B50A">
                    <a:lumMod val="89000"/>
                  </a:srgbClr>
                </a:gs>
                <a:gs pos="100000">
                  <a:srgbClr val="00D00A"/>
                </a:gs>
              </a:gsLst>
            </a:gradFill>
            <a:ln w="57150">
              <a:solidFill>
                <a:schemeClr val="bg1">
                  <a:lumMod val="9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Isosceles Triangle 3"/>
            <p:cNvSpPr/>
            <p:nvPr/>
          </p:nvSpPr>
          <p:spPr>
            <a:xfrm rot="3600000">
              <a:off x="965149" y="3013900"/>
              <a:ext cx="1668360" cy="1576382"/>
            </a:xfrm>
            <a:custGeom>
              <a:avLst/>
              <a:gdLst/>
              <a:ahLst/>
              <a:cxnLst/>
              <a:rect l="l" t="t" r="r" b="b"/>
              <a:pathLst>
                <a:path w="2177404" h="2057361">
                  <a:moveTo>
                    <a:pt x="846196" y="0"/>
                  </a:moveTo>
                  <a:lnTo>
                    <a:pt x="1404526" y="0"/>
                  </a:lnTo>
                  <a:cubicBezTo>
                    <a:pt x="1763701" y="531536"/>
                    <a:pt x="2174090" y="1090065"/>
                    <a:pt x="2177385" y="1433918"/>
                  </a:cubicBezTo>
                  <a:cubicBezTo>
                    <a:pt x="2181776" y="1892075"/>
                    <a:pt x="1445875" y="2057361"/>
                    <a:pt x="1080120" y="2057361"/>
                  </a:cubicBezTo>
                  <a:cubicBezTo>
                    <a:pt x="536352" y="2057361"/>
                    <a:pt x="87494" y="1867454"/>
                    <a:pt x="0" y="1548095"/>
                  </a:cubicBezTo>
                  <a:lnTo>
                    <a:pt x="66534" y="1517422"/>
                  </a:lnTo>
                  <a:cubicBezTo>
                    <a:pt x="362672" y="1342642"/>
                    <a:pt x="641178" y="707971"/>
                    <a:pt x="921914" y="131147"/>
                  </a:cubicBezTo>
                  <a:close/>
                </a:path>
              </a:pathLst>
            </a:custGeom>
            <a:gradFill>
              <a:gsLst>
                <a:gs pos="0">
                  <a:srgbClr val="3F2C56"/>
                </a:gs>
                <a:gs pos="100000">
                  <a:srgbClr val="9600EA"/>
                </a:gs>
              </a:gsLst>
            </a:gradFill>
            <a:ln w="57150">
              <a:solidFill>
                <a:schemeClr val="bg1">
                  <a:lumMod val="95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nvGrpSpPr>
            <p:cNvPr id="16" name="Group 15"/>
            <p:cNvGrpSpPr/>
            <p:nvPr/>
          </p:nvGrpSpPr>
          <p:grpSpPr>
            <a:xfrm>
              <a:off x="1939124" y="2493792"/>
              <a:ext cx="1523623" cy="1523624"/>
              <a:chOff x="3848653" y="2984453"/>
              <a:chExt cx="1446696" cy="1446697"/>
            </a:xfrm>
          </p:grpSpPr>
          <p:sp>
            <p:nvSpPr>
              <p:cNvPr id="17" name="Oval 16"/>
              <p:cNvSpPr/>
              <p:nvPr/>
            </p:nvSpPr>
            <p:spPr>
              <a:xfrm>
                <a:off x="3848653" y="2984453"/>
                <a:ext cx="1446696" cy="14466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Oval 17"/>
              <p:cNvSpPr>
                <a:spLocks noChangeAspect="1"/>
              </p:cNvSpPr>
              <p:nvPr/>
            </p:nvSpPr>
            <p:spPr>
              <a:xfrm>
                <a:off x="3920984" y="3056787"/>
                <a:ext cx="1302026" cy="1302027"/>
              </a:xfrm>
              <a:prstGeom prst="ellipse">
                <a:avLst/>
              </a:prstGeom>
              <a:gradFill flip="none" rotWithShape="1">
                <a:gsLst>
                  <a:gs pos="100000">
                    <a:schemeClr val="tx1">
                      <a:lumMod val="75000"/>
                      <a:lumOff val="25000"/>
                    </a:schemeClr>
                  </a:gs>
                  <a:gs pos="0">
                    <a:schemeClr val="bg1">
                      <a:lumMod val="6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rgbClr val="F6F6F6"/>
                  </a:solidFill>
                  <a:effectLst>
                    <a:outerShdw blurRad="50800" dist="38100" dir="5400000" algn="t" rotWithShape="0">
                      <a:prstClr val="black">
                        <a:alpha val="40000"/>
                      </a:prstClr>
                    </a:outerShdw>
                  </a:effectLst>
                </a:endParaRPr>
              </a:p>
            </p:txBody>
          </p:sp>
        </p:grpSp>
      </p:grpSp>
      <p:sp>
        <p:nvSpPr>
          <p:cNvPr id="19" name="TextBox 18"/>
          <p:cNvSpPr txBox="1"/>
          <p:nvPr/>
        </p:nvSpPr>
        <p:spPr>
          <a:xfrm>
            <a:off x="4125718" y="1722956"/>
            <a:ext cx="1027974"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a:r>
              <a:rPr lang="en-US" sz="1800" dirty="0" smtClean="0">
                <a:solidFill>
                  <a:schemeClr val="bg1"/>
                </a:solidFill>
                <a:latin typeface="+mj-lt"/>
              </a:rPr>
              <a:t>Empathy</a:t>
            </a:r>
            <a:endParaRPr lang="en-US" sz="1800" dirty="0">
              <a:solidFill>
                <a:schemeClr val="bg1"/>
              </a:solidFill>
              <a:latin typeface="+mj-lt"/>
            </a:endParaRPr>
          </a:p>
        </p:txBody>
      </p:sp>
      <p:sp>
        <p:nvSpPr>
          <p:cNvPr id="21" name="TextBox 20"/>
          <p:cNvSpPr txBox="1"/>
          <p:nvPr/>
        </p:nvSpPr>
        <p:spPr>
          <a:xfrm>
            <a:off x="4111824" y="3024081"/>
            <a:ext cx="1223155"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a:r>
              <a:rPr lang="en-US" sz="1800" dirty="0" smtClean="0">
                <a:solidFill>
                  <a:schemeClr val="bg1"/>
                </a:solidFill>
                <a:latin typeface="+mj-lt"/>
              </a:rPr>
              <a:t>Awareness</a:t>
            </a:r>
            <a:endParaRPr lang="en-US" sz="1800" dirty="0">
              <a:solidFill>
                <a:schemeClr val="bg1"/>
              </a:solidFill>
              <a:latin typeface="+mj-lt"/>
            </a:endParaRPr>
          </a:p>
        </p:txBody>
      </p:sp>
      <p:sp>
        <p:nvSpPr>
          <p:cNvPr id="22" name="TextBox 21"/>
          <p:cNvSpPr txBox="1"/>
          <p:nvPr/>
        </p:nvSpPr>
        <p:spPr>
          <a:xfrm>
            <a:off x="2765806" y="3782997"/>
            <a:ext cx="1221681"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a:r>
              <a:rPr lang="en-US" sz="1800" dirty="0" smtClean="0">
                <a:solidFill>
                  <a:schemeClr val="bg1"/>
                </a:solidFill>
                <a:latin typeface="+mj-lt"/>
              </a:rPr>
              <a:t>Persuasion</a:t>
            </a:r>
            <a:endParaRPr lang="en-US" sz="1800" dirty="0">
              <a:solidFill>
                <a:schemeClr val="bg1"/>
              </a:solidFill>
              <a:latin typeface="+mj-lt"/>
            </a:endParaRPr>
          </a:p>
        </p:txBody>
      </p:sp>
      <p:sp>
        <p:nvSpPr>
          <p:cNvPr id="23" name="TextBox 22"/>
          <p:cNvSpPr txBox="1"/>
          <p:nvPr/>
        </p:nvSpPr>
        <p:spPr>
          <a:xfrm>
            <a:off x="1164004" y="3024081"/>
            <a:ext cx="1364796"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a:r>
              <a:rPr lang="en-US" sz="1800" dirty="0" smtClean="0">
                <a:solidFill>
                  <a:schemeClr val="bg1"/>
                </a:solidFill>
                <a:latin typeface="+mj-lt"/>
              </a:rPr>
              <a:t>Stewardship</a:t>
            </a:r>
            <a:endParaRPr lang="en-US" sz="1800" dirty="0">
              <a:solidFill>
                <a:schemeClr val="bg1"/>
              </a:solidFill>
              <a:latin typeface="+mj-lt"/>
            </a:endParaRPr>
          </a:p>
        </p:txBody>
      </p:sp>
      <p:sp>
        <p:nvSpPr>
          <p:cNvPr id="24" name="TextBox 23"/>
          <p:cNvSpPr txBox="1"/>
          <p:nvPr/>
        </p:nvSpPr>
        <p:spPr>
          <a:xfrm>
            <a:off x="1179381" y="1728047"/>
            <a:ext cx="1159933" cy="646331"/>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a:r>
              <a:rPr lang="en-US" sz="1800" dirty="0" smtClean="0">
                <a:solidFill>
                  <a:schemeClr val="bg1"/>
                </a:solidFill>
                <a:latin typeface="+mj-lt"/>
              </a:rPr>
              <a:t>Growth of</a:t>
            </a:r>
          </a:p>
          <a:p>
            <a:pPr algn="ctr"/>
            <a:r>
              <a:rPr lang="en-US" sz="1800" dirty="0" smtClean="0">
                <a:solidFill>
                  <a:schemeClr val="bg1"/>
                </a:solidFill>
                <a:latin typeface="+mj-lt"/>
              </a:rPr>
              <a:t>people</a:t>
            </a:r>
            <a:endParaRPr lang="en-US" sz="1800" dirty="0">
              <a:solidFill>
                <a:schemeClr val="bg1"/>
              </a:solidFill>
              <a:latin typeface="+mj-lt"/>
            </a:endParaRPr>
          </a:p>
        </p:txBody>
      </p:sp>
      <p:sp>
        <p:nvSpPr>
          <p:cNvPr id="25" name="TextBox 24"/>
          <p:cNvSpPr txBox="1"/>
          <p:nvPr/>
        </p:nvSpPr>
        <p:spPr>
          <a:xfrm>
            <a:off x="2604249" y="1091054"/>
            <a:ext cx="1032077"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a:r>
              <a:rPr lang="en-US" sz="1800" dirty="0" smtClean="0">
                <a:solidFill>
                  <a:schemeClr val="bg1"/>
                </a:solidFill>
                <a:latin typeface="+mj-lt"/>
              </a:rPr>
              <a:t>Listening</a:t>
            </a:r>
            <a:endParaRPr lang="en-US" sz="1800" dirty="0">
              <a:solidFill>
                <a:schemeClr val="bg1"/>
              </a:solidFill>
              <a:latin typeface="+mj-lt"/>
            </a:endParaRPr>
          </a:p>
        </p:txBody>
      </p:sp>
      <p:sp>
        <p:nvSpPr>
          <p:cNvPr id="26" name="TextBox 25"/>
          <p:cNvSpPr txBox="1"/>
          <p:nvPr/>
        </p:nvSpPr>
        <p:spPr>
          <a:xfrm>
            <a:off x="6246442" y="1187535"/>
            <a:ext cx="4228830" cy="1200329"/>
          </a:xfrm>
          <a:prstGeom prst="rect">
            <a:avLst/>
          </a:prstGeom>
          <a:noFill/>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800" b="0" dirty="0">
                <a:solidFill>
                  <a:srgbClr val="173776"/>
                </a:solidFill>
              </a:rPr>
              <a:t>The servant-leader shares power, puts the needs of others first and helps people develop and perform as highly as possible</a:t>
            </a:r>
            <a:r>
              <a:rPr lang="en-GB" sz="1800" b="0" dirty="0" smtClean="0">
                <a:solidFill>
                  <a:srgbClr val="173776"/>
                </a:solidFill>
              </a:rPr>
              <a:t>.</a:t>
            </a:r>
            <a:endParaRPr lang="en-US" sz="1600" b="0" kern="0" dirty="0" smtClean="0">
              <a:solidFill>
                <a:srgbClr val="173776"/>
              </a:solidFill>
            </a:endParaRPr>
          </a:p>
        </p:txBody>
      </p:sp>
      <p:sp>
        <p:nvSpPr>
          <p:cNvPr id="2" name="TextBox 1"/>
          <p:cNvSpPr txBox="1"/>
          <p:nvPr/>
        </p:nvSpPr>
        <p:spPr>
          <a:xfrm>
            <a:off x="6911899" y="5629445"/>
            <a:ext cx="3563372" cy="369332"/>
          </a:xfrm>
          <a:prstGeom prst="rect">
            <a:avLst/>
          </a:prstGeom>
          <a:noFill/>
        </p:spPr>
        <p:txBody>
          <a:bodyPr wrap="square" rtlCol="0">
            <a:spAutoFit/>
          </a:bodyPr>
          <a:lstStyle/>
          <a:p>
            <a:r>
              <a:rPr lang="en-GB" dirty="0"/>
              <a:t>Source: www.greenleaf.org</a:t>
            </a:r>
          </a:p>
        </p:txBody>
      </p:sp>
    </p:spTree>
    <p:extLst>
      <p:ext uri="{BB962C8B-B14F-4D97-AF65-F5344CB8AC3E}">
        <p14:creationId xmlns:p14="http://schemas.microsoft.com/office/powerpoint/2010/main" val="2064815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852" y="1517417"/>
            <a:ext cx="5175647" cy="4500122"/>
          </a:xfrm>
          <a:prstGeom prst="rect">
            <a:avLst/>
          </a:prstGeom>
        </p:spPr>
      </p:pic>
      <p:sp>
        <p:nvSpPr>
          <p:cNvPr id="4" name="Title 1"/>
          <p:cNvSpPr>
            <a:spLocks noGrp="1"/>
          </p:cNvSpPr>
          <p:nvPr>
            <p:ph type="title"/>
          </p:nvPr>
        </p:nvSpPr>
        <p:spPr>
          <a:xfrm>
            <a:off x="280555" y="437388"/>
            <a:ext cx="10240240" cy="1080029"/>
          </a:xfrm>
        </p:spPr>
        <p:txBody>
          <a:bodyPr/>
          <a:lstStyle/>
          <a:p>
            <a:r>
              <a:rPr lang="en-GB" dirty="0" smtClean="0"/>
              <a:t>Scrum Master service to the </a:t>
            </a:r>
            <a:br>
              <a:rPr lang="en-GB" dirty="0" smtClean="0"/>
            </a:br>
            <a:r>
              <a:rPr lang="en-GB" dirty="0" smtClean="0"/>
              <a:t>Product Owner</a:t>
            </a:r>
            <a:endParaRPr lang="en-GB" dirty="0"/>
          </a:p>
        </p:txBody>
      </p:sp>
    </p:spTree>
    <p:extLst>
      <p:ext uri="{BB962C8B-B14F-4D97-AF65-F5344CB8AC3E}">
        <p14:creationId xmlns:p14="http://schemas.microsoft.com/office/powerpoint/2010/main" val="25255061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56" y="3994728"/>
            <a:ext cx="2288247" cy="195244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525" y="1872836"/>
            <a:ext cx="2948301" cy="20636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425" y="3676046"/>
            <a:ext cx="2483042" cy="195451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3004" y="3562042"/>
            <a:ext cx="3735905" cy="2689589"/>
          </a:xfrm>
          <a:prstGeom prst="rect">
            <a:avLst/>
          </a:prstGeom>
        </p:spPr>
      </p:pic>
      <p:sp>
        <p:nvSpPr>
          <p:cNvPr id="9" name="Title 1"/>
          <p:cNvSpPr txBox="1">
            <a:spLocks/>
          </p:cNvSpPr>
          <p:nvPr/>
        </p:nvSpPr>
        <p:spPr bwMode="auto">
          <a:xfrm>
            <a:off x="280555" y="437388"/>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Scrum Master service to the </a:t>
            </a:r>
            <a:br>
              <a:rPr lang="en-GB" dirty="0" smtClean="0"/>
            </a:br>
            <a:r>
              <a:rPr lang="en-GB" dirty="0" smtClean="0"/>
              <a:t>Development Team</a:t>
            </a:r>
            <a:endParaRPr lang="en-GB"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7253" y="1872836"/>
            <a:ext cx="3107406" cy="1590836"/>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176" y="1526556"/>
            <a:ext cx="3481128" cy="228339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8803" y="4010095"/>
            <a:ext cx="2144237" cy="1286416"/>
          </a:xfrm>
          <a:prstGeom prst="rect">
            <a:avLst/>
          </a:prstGeom>
        </p:spPr>
      </p:pic>
    </p:spTree>
    <p:extLst>
      <p:ext uri="{BB962C8B-B14F-4D97-AF65-F5344CB8AC3E}">
        <p14:creationId xmlns:p14="http://schemas.microsoft.com/office/powerpoint/2010/main" val="575155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24" y="1776087"/>
            <a:ext cx="5625703" cy="4050109"/>
          </a:xfrm>
          <a:prstGeom prst="rect">
            <a:avLst/>
          </a:prstGeom>
        </p:spPr>
      </p:pic>
      <p:sp>
        <p:nvSpPr>
          <p:cNvPr id="6" name="Title 1"/>
          <p:cNvSpPr txBox="1">
            <a:spLocks/>
          </p:cNvSpPr>
          <p:nvPr/>
        </p:nvSpPr>
        <p:spPr bwMode="auto">
          <a:xfrm>
            <a:off x="280555" y="437388"/>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Scrum Master service to </a:t>
            </a:r>
          </a:p>
          <a:p>
            <a:r>
              <a:rPr lang="en-GB" dirty="0" smtClean="0"/>
              <a:t>the Organisation</a:t>
            </a:r>
            <a:endParaRPr lang="en-GB" dirty="0"/>
          </a:p>
        </p:txBody>
      </p:sp>
    </p:spTree>
    <p:extLst>
      <p:ext uri="{BB962C8B-B14F-4D97-AF65-F5344CB8AC3E}">
        <p14:creationId xmlns:p14="http://schemas.microsoft.com/office/powerpoint/2010/main" val="2691206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p:txBody>
          <a:bodyPr/>
          <a:lstStyle/>
          <a:p>
            <a:pPr eaLnBrk="1" hangingPunct="1"/>
            <a:r>
              <a:rPr lang="en-US" dirty="0" smtClean="0"/>
              <a:t>Scrum Process Diagram</a:t>
            </a:r>
          </a:p>
        </p:txBody>
      </p:sp>
      <p:sp>
        <p:nvSpPr>
          <p:cNvPr id="11267" name="Rectangle 3"/>
          <p:cNvSpPr>
            <a:spLocks/>
          </p:cNvSpPr>
          <p:nvPr/>
        </p:nvSpPr>
        <p:spPr bwMode="auto">
          <a:xfrm>
            <a:off x="1644581" y="5217141"/>
            <a:ext cx="7169020" cy="733520"/>
          </a:xfrm>
          <a:prstGeom prst="rect">
            <a:avLst/>
          </a:prstGeom>
          <a:noFill/>
          <a:ln w="9525">
            <a:noFill/>
            <a:miter lim="800000"/>
            <a:headEnd/>
            <a:tailEnd/>
          </a:ln>
        </p:spPr>
        <p:txBody>
          <a:bodyPr lIns="0" tIns="0" rIns="0" bIns="0" anchor="ctr"/>
          <a:lstStyle/>
          <a:p>
            <a:endParaRPr lang="en-US" sz="2400" dirty="0"/>
          </a:p>
        </p:txBody>
      </p:sp>
      <p:pic>
        <p:nvPicPr>
          <p:cNvPr id="11268" name="Picture 2"/>
          <p:cNvPicPr>
            <a:picLocks noChangeAspect="1" noChangeArrowheads="1"/>
          </p:cNvPicPr>
          <p:nvPr/>
        </p:nvPicPr>
        <p:blipFill>
          <a:blip r:embed="rId3"/>
          <a:srcRect/>
          <a:stretch>
            <a:fillRect/>
          </a:stretch>
        </p:blipFill>
        <p:spPr bwMode="auto">
          <a:xfrm>
            <a:off x="112514" y="1269035"/>
            <a:ext cx="10576322" cy="3969107"/>
          </a:xfrm>
          <a:prstGeom prst="rect">
            <a:avLst/>
          </a:prstGeom>
          <a:noFill/>
          <a:ln w="9525">
            <a:noFill/>
            <a:miter lim="800000"/>
            <a:headEnd/>
            <a:tailEnd/>
          </a:ln>
        </p:spPr>
      </p:pic>
      <p:sp>
        <p:nvSpPr>
          <p:cNvPr id="2" name="TextBox 1"/>
          <p:cNvSpPr txBox="1"/>
          <p:nvPr/>
        </p:nvSpPr>
        <p:spPr>
          <a:xfrm>
            <a:off x="5400676" y="3093083"/>
            <a:ext cx="1893743" cy="307777"/>
          </a:xfrm>
          <a:prstGeom prst="rect">
            <a:avLst/>
          </a:prstGeom>
          <a:noFill/>
        </p:spPr>
        <p:txBody>
          <a:bodyPr wrap="square" rtlCol="0">
            <a:spAutoFit/>
          </a:bodyPr>
          <a:lstStyle/>
          <a:p>
            <a:pPr algn="ctr"/>
            <a:r>
              <a:rPr lang="en-GB" sz="1400" b="1" dirty="0" smtClean="0"/>
              <a:t>TYPICALLY</a:t>
            </a:r>
          </a:p>
        </p:txBody>
      </p:sp>
    </p:spTree>
    <p:extLst>
      <p:ext uri="{BB962C8B-B14F-4D97-AF65-F5344CB8AC3E}">
        <p14:creationId xmlns:p14="http://schemas.microsoft.com/office/powerpoint/2010/main" val="296451292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2" descr="checklist,clipboard,cropped images,cropped pictures,list,papers,pencil,PNG,transparent background"/>
          <p:cNvPicPr>
            <a:picLocks noChangeAspect="1" noChangeArrowheads="1"/>
          </p:cNvPicPr>
          <p:nvPr/>
        </p:nvPicPr>
        <p:blipFill>
          <a:blip r:embed="rId3"/>
          <a:srcRect/>
          <a:stretch>
            <a:fillRect/>
          </a:stretch>
        </p:blipFill>
        <p:spPr bwMode="auto">
          <a:xfrm>
            <a:off x="7943493" y="621017"/>
            <a:ext cx="2857857" cy="2070056"/>
          </a:xfrm>
          <a:prstGeom prst="rect">
            <a:avLst/>
          </a:prstGeom>
          <a:noFill/>
          <a:ln w="9525">
            <a:noFill/>
            <a:miter lim="800000"/>
            <a:headEnd/>
            <a:tailEnd/>
          </a:ln>
        </p:spPr>
      </p:pic>
      <p:sp>
        <p:nvSpPr>
          <p:cNvPr id="15363" name="Title 1"/>
          <p:cNvSpPr>
            <a:spLocks noGrp="1"/>
          </p:cNvSpPr>
          <p:nvPr>
            <p:ph type="title"/>
          </p:nvPr>
        </p:nvSpPr>
        <p:spPr/>
        <p:txBody>
          <a:bodyPr/>
          <a:lstStyle/>
          <a:p>
            <a:pPr eaLnBrk="1" hangingPunct="1"/>
            <a:r>
              <a:rPr lang="en-US" dirty="0" smtClean="0">
                <a:latin typeface="Helvetica" pitchFamily="34" charset="0"/>
                <a:ea typeface="Geneva"/>
                <a:cs typeface="Helvetica" pitchFamily="34" charset="0"/>
              </a:rPr>
              <a:t>Agenda</a:t>
            </a:r>
          </a:p>
        </p:txBody>
      </p:sp>
      <p:sp>
        <p:nvSpPr>
          <p:cNvPr id="15364" name="Rectangle 1028"/>
          <p:cNvSpPr>
            <a:spLocks noGrp="1"/>
          </p:cNvSpPr>
          <p:nvPr>
            <p:ph idx="1"/>
          </p:nvPr>
        </p:nvSpPr>
        <p:spPr>
          <a:xfrm>
            <a:off x="540067" y="1242034"/>
            <a:ext cx="10261283" cy="4276616"/>
          </a:xfrm>
        </p:spPr>
        <p:txBody>
          <a:bodyPr/>
          <a:lstStyle/>
          <a:p>
            <a:endParaRPr lang="en-US" sz="2200" dirty="0" smtClean="0">
              <a:latin typeface="Helvetica" pitchFamily="34" charset="0"/>
              <a:ea typeface="Geneva"/>
              <a:cs typeface="Helvetica" pitchFamily="34" charset="0"/>
            </a:endParaRPr>
          </a:p>
          <a:p>
            <a:r>
              <a:rPr lang="en-US" sz="2400" dirty="0">
                <a:ea typeface="Geneva"/>
                <a:cs typeface="Helvetica" pitchFamily="34" charset="0"/>
              </a:rPr>
              <a:t>What is Agile</a:t>
            </a:r>
            <a:r>
              <a:rPr lang="en-US" sz="2400" dirty="0" smtClean="0">
                <a:ea typeface="Geneva"/>
                <a:cs typeface="Helvetica" pitchFamily="34" charset="0"/>
              </a:rPr>
              <a:t>?</a:t>
            </a:r>
            <a:endParaRPr lang="en-US" sz="2400" dirty="0" smtClean="0">
              <a:latin typeface="+mj-lt"/>
              <a:ea typeface="Geneva"/>
              <a:cs typeface="Helvetica" pitchFamily="34" charset="0"/>
            </a:endParaRPr>
          </a:p>
          <a:p>
            <a:r>
              <a:rPr lang="en-US" sz="2400" dirty="0" smtClean="0">
                <a:latin typeface="+mj-lt"/>
                <a:ea typeface="Geneva"/>
                <a:cs typeface="Helvetica" pitchFamily="34" charset="0"/>
              </a:rPr>
              <a:t>The need for Agile</a:t>
            </a:r>
          </a:p>
          <a:p>
            <a:r>
              <a:rPr lang="en-US" sz="2400" dirty="0" smtClean="0">
                <a:latin typeface="+mj-lt"/>
                <a:ea typeface="Geneva"/>
                <a:cs typeface="Helvetica" pitchFamily="34" charset="0"/>
              </a:rPr>
              <a:t>Definition of Scrum </a:t>
            </a:r>
          </a:p>
          <a:p>
            <a:r>
              <a:rPr lang="en-US" sz="2400" dirty="0" smtClean="0">
                <a:latin typeface="+mj-lt"/>
                <a:ea typeface="Geneva"/>
                <a:cs typeface="Helvetica" pitchFamily="34" charset="0"/>
              </a:rPr>
              <a:t>Scrum Values</a:t>
            </a:r>
          </a:p>
          <a:p>
            <a:r>
              <a:rPr lang="en-US" sz="2400" dirty="0" smtClean="0">
                <a:latin typeface="+mj-lt"/>
                <a:ea typeface="Geneva"/>
                <a:cs typeface="Helvetica" pitchFamily="34" charset="0"/>
              </a:rPr>
              <a:t>Scrum Theory</a:t>
            </a:r>
            <a:endParaRPr lang="en-US" sz="2400" dirty="0">
              <a:latin typeface="+mj-lt"/>
              <a:ea typeface="Geneva"/>
              <a:cs typeface="Helvetica" pitchFamily="34" charset="0"/>
            </a:endParaRPr>
          </a:p>
          <a:p>
            <a:r>
              <a:rPr lang="en-US" sz="2400" dirty="0" smtClean="0">
                <a:latin typeface="+mj-lt"/>
                <a:ea typeface="Geneva"/>
                <a:cs typeface="Helvetica" pitchFamily="34" charset="0"/>
              </a:rPr>
              <a:t>Scrum Roles</a:t>
            </a:r>
          </a:p>
          <a:p>
            <a:r>
              <a:rPr lang="en-US" sz="2400" dirty="0" smtClean="0">
                <a:latin typeface="+mj-lt"/>
                <a:ea typeface="Geneva"/>
                <a:cs typeface="Helvetica" pitchFamily="34" charset="0"/>
              </a:rPr>
              <a:t>Scrum Events &amp; Artifacts</a:t>
            </a:r>
          </a:p>
          <a:p>
            <a:r>
              <a:rPr lang="en-US" sz="2400" dirty="0" smtClean="0">
                <a:latin typeface="+mj-lt"/>
                <a:ea typeface="Geneva"/>
                <a:cs typeface="Helvetica" pitchFamily="34" charset="0"/>
              </a:rPr>
              <a:t>Scaling Scrum</a:t>
            </a:r>
          </a:p>
          <a:p>
            <a:pPr marL="0" indent="0">
              <a:buNone/>
            </a:pPr>
            <a:endParaRPr lang="en-US" sz="2200" dirty="0" smtClean="0">
              <a:solidFill>
                <a:schemeClr val="bg1">
                  <a:lumMod val="75000"/>
                </a:schemeClr>
              </a:solidFill>
              <a:latin typeface="Helvetica" pitchFamily="34" charset="0"/>
              <a:ea typeface="Geneva"/>
              <a:cs typeface="Helvetica" pitchFamily="34" charset="0"/>
            </a:endParaRPr>
          </a:p>
          <a:p>
            <a:endParaRPr lang="en-US" sz="2200" dirty="0" smtClean="0">
              <a:latin typeface="Helvetica" pitchFamily="34" charset="0"/>
              <a:ea typeface="Geneva"/>
              <a:cs typeface="Helvetica" pitchFamily="34" charset="0"/>
            </a:endParaRPr>
          </a:p>
          <a:p>
            <a:endParaRPr lang="en-US" sz="2400" dirty="0" smtClean="0">
              <a:latin typeface="Helvetica" pitchFamily="34" charset="0"/>
              <a:ea typeface="Geneva"/>
              <a:cs typeface="Helvetica"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 name="Group 17"/>
          <p:cNvGrpSpPr/>
          <p:nvPr/>
        </p:nvGrpSpPr>
        <p:grpSpPr>
          <a:xfrm>
            <a:off x="3650509" y="2317989"/>
            <a:ext cx="3792089" cy="2892138"/>
            <a:chOff x="2956956" y="2174548"/>
            <a:chExt cx="3210234" cy="306076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964" y="2483904"/>
              <a:ext cx="2896218" cy="2751407"/>
            </a:xfrm>
            <a:prstGeom prst="rect">
              <a:avLst/>
            </a:prstGeom>
          </p:spPr>
        </p:pic>
        <p:sp>
          <p:nvSpPr>
            <p:cNvPr id="6" name="TextBox 5"/>
            <p:cNvSpPr txBox="1"/>
            <p:nvPr/>
          </p:nvSpPr>
          <p:spPr>
            <a:xfrm>
              <a:off x="3638724" y="3619272"/>
              <a:ext cx="1762127" cy="390866"/>
            </a:xfrm>
            <a:prstGeom prst="rect">
              <a:avLst/>
            </a:prstGeom>
            <a:noFill/>
          </p:spPr>
          <p:txBody>
            <a:bodyPr wrap="square" rtlCol="0">
              <a:spAutoFit/>
            </a:bodyPr>
            <a:lstStyle/>
            <a:p>
              <a:pPr algn="ctr"/>
              <a:r>
                <a:rPr lang="en-GB" dirty="0" smtClean="0">
                  <a:latin typeface="+mn-lt"/>
                </a:rPr>
                <a:t>Daily Scrum</a:t>
              </a:r>
              <a:endParaRPr lang="en-GB" dirty="0">
                <a:latin typeface="+mn-lt"/>
              </a:endParaRPr>
            </a:p>
          </p:txBody>
        </p:sp>
        <p:sp>
          <p:nvSpPr>
            <p:cNvPr id="7" name="TextBox 6"/>
            <p:cNvSpPr txBox="1"/>
            <p:nvPr/>
          </p:nvSpPr>
          <p:spPr>
            <a:xfrm>
              <a:off x="2956956" y="2174548"/>
              <a:ext cx="3210234" cy="390866"/>
            </a:xfrm>
            <a:prstGeom prst="rect">
              <a:avLst/>
            </a:prstGeom>
            <a:noFill/>
          </p:spPr>
          <p:txBody>
            <a:bodyPr wrap="square" rtlCol="0">
              <a:spAutoFit/>
            </a:bodyPr>
            <a:lstStyle/>
            <a:p>
              <a:pPr algn="ctr"/>
              <a:r>
                <a:rPr lang="en-GB" dirty="0" smtClean="0">
                  <a:latin typeface="+mn-lt"/>
                </a:rPr>
                <a:t>Sprint 1-4 weeks</a:t>
              </a:r>
              <a:endParaRPr lang="en-GB" dirty="0">
                <a:latin typeface="+mn-lt"/>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35" y="3124426"/>
            <a:ext cx="1692990" cy="150473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60" y="1080965"/>
            <a:ext cx="1757073" cy="1080493"/>
          </a:xfrm>
          <a:prstGeom prst="rect">
            <a:avLst/>
          </a:prstGeom>
        </p:spPr>
      </p:pic>
      <p:sp>
        <p:nvSpPr>
          <p:cNvPr id="11" name="Right Arrow 10"/>
          <p:cNvSpPr/>
          <p:nvPr/>
        </p:nvSpPr>
        <p:spPr>
          <a:xfrm rot="5400000">
            <a:off x="856584" y="2375338"/>
            <a:ext cx="471286" cy="469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3810" y="3293619"/>
            <a:ext cx="939145" cy="1335540"/>
          </a:xfrm>
          <a:prstGeom prst="rect">
            <a:avLst/>
          </a:prstGeom>
        </p:spPr>
      </p:pic>
      <p:sp>
        <p:nvSpPr>
          <p:cNvPr id="13" name="Right Arrow 12"/>
          <p:cNvSpPr/>
          <p:nvPr/>
        </p:nvSpPr>
        <p:spPr>
          <a:xfrm>
            <a:off x="1914644" y="3529447"/>
            <a:ext cx="589165" cy="3759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7470411" y="3529447"/>
            <a:ext cx="1142570" cy="8340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Sprint </a:t>
            </a:r>
          </a:p>
          <a:p>
            <a:pPr algn="ctr"/>
            <a:r>
              <a:rPr lang="en-GB" dirty="0" smtClean="0"/>
              <a:t>Review</a:t>
            </a:r>
          </a:p>
        </p:txBody>
      </p:sp>
      <p:sp>
        <p:nvSpPr>
          <p:cNvPr id="16" name="Rectangle 15"/>
          <p:cNvSpPr/>
          <p:nvPr/>
        </p:nvSpPr>
        <p:spPr>
          <a:xfrm>
            <a:off x="7176962" y="2694127"/>
            <a:ext cx="1729465" cy="417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Retrospective</a:t>
            </a:r>
            <a:endParaRPr lang="en-GB" dirty="0"/>
          </a:p>
        </p:txBody>
      </p:sp>
      <p:sp>
        <p:nvSpPr>
          <p:cNvPr id="17" name="Right Arrow 16"/>
          <p:cNvSpPr/>
          <p:nvPr/>
        </p:nvSpPr>
        <p:spPr>
          <a:xfrm>
            <a:off x="3442954" y="3585484"/>
            <a:ext cx="589165" cy="3759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1505" y="3253295"/>
            <a:ext cx="1629895" cy="130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0878" y="4363504"/>
            <a:ext cx="1172102" cy="156265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3687" y="1008024"/>
            <a:ext cx="1436016" cy="1837921"/>
          </a:xfrm>
          <a:prstGeom prst="rect">
            <a:avLst/>
          </a:prstGeom>
        </p:spPr>
      </p:pic>
      <p:sp>
        <p:nvSpPr>
          <p:cNvPr id="23" name="TextBox 22"/>
          <p:cNvSpPr txBox="1"/>
          <p:nvPr/>
        </p:nvSpPr>
        <p:spPr>
          <a:xfrm>
            <a:off x="2209227" y="1324087"/>
            <a:ext cx="2952976" cy="369332"/>
          </a:xfrm>
          <a:prstGeom prst="rect">
            <a:avLst/>
          </a:prstGeom>
          <a:noFill/>
        </p:spPr>
        <p:txBody>
          <a:bodyPr wrap="square" rtlCol="0">
            <a:spAutoFit/>
          </a:bodyPr>
          <a:lstStyle/>
          <a:p>
            <a:r>
              <a:rPr lang="en-GB" dirty="0" smtClean="0">
                <a:latin typeface="+mn-lt"/>
              </a:rPr>
              <a:t>Wish List</a:t>
            </a:r>
            <a:endParaRPr lang="en-GB" dirty="0">
              <a:latin typeface="+mn-lt"/>
            </a:endParaRPr>
          </a:p>
        </p:txBody>
      </p:sp>
      <p:sp>
        <p:nvSpPr>
          <p:cNvPr id="24" name="TextBox 23"/>
          <p:cNvSpPr txBox="1"/>
          <p:nvPr/>
        </p:nvSpPr>
        <p:spPr>
          <a:xfrm>
            <a:off x="221360" y="4673304"/>
            <a:ext cx="1987868" cy="369332"/>
          </a:xfrm>
          <a:prstGeom prst="rect">
            <a:avLst/>
          </a:prstGeom>
          <a:noFill/>
        </p:spPr>
        <p:txBody>
          <a:bodyPr wrap="square" rtlCol="0">
            <a:spAutoFit/>
          </a:bodyPr>
          <a:lstStyle/>
          <a:p>
            <a:r>
              <a:rPr lang="en-GB" dirty="0" smtClean="0">
                <a:latin typeface="+mn-lt"/>
              </a:rPr>
              <a:t>Product Backlog</a:t>
            </a:r>
            <a:endParaRPr lang="en-GB" dirty="0">
              <a:latin typeface="+mn-lt"/>
            </a:endParaRPr>
          </a:p>
        </p:txBody>
      </p:sp>
      <p:sp>
        <p:nvSpPr>
          <p:cNvPr id="25" name="TextBox 24"/>
          <p:cNvSpPr txBox="1"/>
          <p:nvPr/>
        </p:nvSpPr>
        <p:spPr>
          <a:xfrm>
            <a:off x="1496893" y="2837281"/>
            <a:ext cx="2952976" cy="369332"/>
          </a:xfrm>
          <a:prstGeom prst="rect">
            <a:avLst/>
          </a:prstGeom>
          <a:noFill/>
        </p:spPr>
        <p:txBody>
          <a:bodyPr wrap="square" rtlCol="0">
            <a:spAutoFit/>
          </a:bodyPr>
          <a:lstStyle/>
          <a:p>
            <a:pPr algn="ctr"/>
            <a:r>
              <a:rPr lang="en-GB" dirty="0" smtClean="0">
                <a:latin typeface="+mn-lt"/>
              </a:rPr>
              <a:t>Sprint Backlog</a:t>
            </a:r>
            <a:endParaRPr lang="en-GB" dirty="0">
              <a:latin typeface="+mn-lt"/>
            </a:endParaRPr>
          </a:p>
        </p:txBody>
      </p:sp>
      <p:sp>
        <p:nvSpPr>
          <p:cNvPr id="27" name="Rectangle 1"/>
          <p:cNvSpPr>
            <a:spLocks noGrp="1" noChangeArrowheads="1"/>
          </p:cNvSpPr>
          <p:nvPr>
            <p:ph type="title"/>
          </p:nvPr>
        </p:nvSpPr>
        <p:spPr/>
        <p:txBody>
          <a:bodyPr/>
          <a:lstStyle/>
          <a:p>
            <a:pPr eaLnBrk="1" hangingPunct="1"/>
            <a:r>
              <a:rPr lang="en-US" dirty="0" smtClean="0"/>
              <a:t>Scrum Process Diagram</a:t>
            </a:r>
          </a:p>
        </p:txBody>
      </p:sp>
    </p:spTree>
    <p:extLst>
      <p:ext uri="{BB962C8B-B14F-4D97-AF65-F5344CB8AC3E}">
        <p14:creationId xmlns:p14="http://schemas.microsoft.com/office/powerpoint/2010/main" val="193733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6" grpId="0" animBg="1"/>
      <p:bldP spid="17" grpId="0" animBg="1"/>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66" y="1353192"/>
            <a:ext cx="5625703" cy="3078083"/>
          </a:xfrm>
          <a:prstGeom prst="rect">
            <a:avLst/>
          </a:prstGeom>
        </p:spPr>
      </p:pic>
      <p:sp>
        <p:nvSpPr>
          <p:cNvPr id="5" name="Title 1"/>
          <p:cNvSpPr txBox="1">
            <a:spLocks/>
          </p:cNvSpPr>
          <p:nvPr/>
        </p:nvSpPr>
        <p:spPr bwMode="auto">
          <a:xfrm>
            <a:off x="6017895" y="1481180"/>
            <a:ext cx="3605125" cy="20761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sz="5400" dirty="0" smtClean="0"/>
              <a:t>The Sprint</a:t>
            </a:r>
            <a:endParaRPr lang="en-GB" sz="5400" dirty="0"/>
          </a:p>
        </p:txBody>
      </p:sp>
      <p:sp>
        <p:nvSpPr>
          <p:cNvPr id="7" name="Multiply 6"/>
          <p:cNvSpPr/>
          <p:nvPr/>
        </p:nvSpPr>
        <p:spPr>
          <a:xfrm>
            <a:off x="-988955" y="288942"/>
            <a:ext cx="8065944" cy="5206582"/>
          </a:xfrm>
          <a:prstGeom prst="mathMultiply">
            <a:avLst/>
          </a:prstGeom>
          <a:solidFill>
            <a:schemeClr val="accent2">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le 1"/>
          <p:cNvSpPr txBox="1">
            <a:spLocks/>
          </p:cNvSpPr>
          <p:nvPr/>
        </p:nvSpPr>
        <p:spPr bwMode="auto">
          <a:xfrm>
            <a:off x="6017895" y="1854166"/>
            <a:ext cx="3605125" cy="20761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sz="5400" dirty="0" smtClean="0"/>
              <a:t>Cancelling</a:t>
            </a:r>
          </a:p>
          <a:p>
            <a:r>
              <a:rPr lang="en-GB" sz="5400" dirty="0"/>
              <a:t>a</a:t>
            </a:r>
            <a:r>
              <a:rPr lang="en-GB" sz="5400" dirty="0" smtClean="0"/>
              <a:t> Sprint</a:t>
            </a:r>
            <a:endParaRPr lang="en-GB" sz="5400" dirty="0"/>
          </a:p>
        </p:txBody>
      </p:sp>
    </p:spTree>
    <p:extLst>
      <p:ext uri="{BB962C8B-B14F-4D97-AF65-F5344CB8AC3E}">
        <p14:creationId xmlns:p14="http://schemas.microsoft.com/office/powerpoint/2010/main" val="426614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92" y="2351147"/>
            <a:ext cx="3117618" cy="277094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 y="2109564"/>
            <a:ext cx="5580859" cy="3431890"/>
          </a:xfrm>
          <a:prstGeom prst="rect">
            <a:avLst/>
          </a:prstGeom>
        </p:spPr>
      </p:pic>
      <p:sp>
        <p:nvSpPr>
          <p:cNvPr id="5" name="Right Arrow 4"/>
          <p:cNvSpPr/>
          <p:nvPr/>
        </p:nvSpPr>
        <p:spPr>
          <a:xfrm>
            <a:off x="5682313" y="3360714"/>
            <a:ext cx="1178330" cy="7518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txBox="1">
            <a:spLocks/>
          </p:cNvSpPr>
          <p:nvPr/>
        </p:nvSpPr>
        <p:spPr bwMode="auto">
          <a:xfrm>
            <a:off x="280555" y="437388"/>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Refining the Product Backlog</a:t>
            </a:r>
            <a:endParaRPr lang="en-GB" dirty="0"/>
          </a:p>
        </p:txBody>
      </p:sp>
    </p:spTree>
    <p:extLst>
      <p:ext uri="{BB962C8B-B14F-4D97-AF65-F5344CB8AC3E}">
        <p14:creationId xmlns:p14="http://schemas.microsoft.com/office/powerpoint/2010/main" val="10238350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Group 63"/>
          <p:cNvGrpSpPr/>
          <p:nvPr/>
        </p:nvGrpSpPr>
        <p:grpSpPr>
          <a:xfrm>
            <a:off x="-5677536" y="2053540"/>
            <a:ext cx="11146574" cy="8748492"/>
            <a:chOff x="2976563" y="368300"/>
            <a:chExt cx="6238875" cy="6121400"/>
          </a:xfrm>
        </p:grpSpPr>
        <p:grpSp>
          <p:nvGrpSpPr>
            <p:cNvPr id="48" name="Group 47"/>
            <p:cNvGrpSpPr/>
            <p:nvPr/>
          </p:nvGrpSpPr>
          <p:grpSpPr>
            <a:xfrm>
              <a:off x="3484563" y="368300"/>
              <a:ext cx="2627313" cy="3021013"/>
              <a:chOff x="3484563" y="368300"/>
              <a:chExt cx="2627313" cy="3021013"/>
            </a:xfrm>
          </p:grpSpPr>
          <p:sp>
            <p:nvSpPr>
              <p:cNvPr id="49"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51"/>
            <p:cNvGrpSpPr/>
            <p:nvPr/>
          </p:nvGrpSpPr>
          <p:grpSpPr>
            <a:xfrm>
              <a:off x="6203951" y="800100"/>
              <a:ext cx="3011487" cy="2608263"/>
              <a:chOff x="6203951" y="800100"/>
              <a:chExt cx="3011487" cy="2608263"/>
            </a:xfrm>
          </p:grpSpPr>
          <p:sp>
            <p:nvSpPr>
              <p:cNvPr id="53"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56" name="Group 55"/>
            <p:cNvGrpSpPr/>
            <p:nvPr/>
          </p:nvGrpSpPr>
          <p:grpSpPr>
            <a:xfrm>
              <a:off x="6248401" y="3503613"/>
              <a:ext cx="2554288" cy="2986087"/>
              <a:chOff x="6248401" y="3503613"/>
              <a:chExt cx="2554288" cy="2986087"/>
            </a:xfrm>
          </p:grpSpPr>
          <p:sp>
            <p:nvSpPr>
              <p:cNvPr id="57"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0" name="Group 59"/>
            <p:cNvGrpSpPr/>
            <p:nvPr/>
          </p:nvGrpSpPr>
          <p:grpSpPr>
            <a:xfrm>
              <a:off x="2976563" y="3484563"/>
              <a:ext cx="3176588" cy="2630488"/>
              <a:chOff x="2976563" y="3484563"/>
              <a:chExt cx="3176588" cy="2630488"/>
            </a:xfrm>
          </p:grpSpPr>
          <p:sp>
            <p:nvSpPr>
              <p:cNvPr id="61"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65" name="TextBox 64"/>
          <p:cNvSpPr txBox="1"/>
          <p:nvPr/>
        </p:nvSpPr>
        <p:spPr>
          <a:xfrm>
            <a:off x="5469038" y="1141912"/>
            <a:ext cx="4398329" cy="507831"/>
          </a:xfrm>
          <a:prstGeom prst="rect">
            <a:avLst/>
          </a:prstGeom>
          <a:noFill/>
        </p:spPr>
        <p:txBody>
          <a:bodyPr wrap="square" rtlCol="0">
            <a:spAutoFit/>
          </a:bodyPr>
          <a:lstStyle/>
          <a:p>
            <a:r>
              <a:rPr lang="en-US" sz="2700" b="1" dirty="0" smtClean="0">
                <a:solidFill>
                  <a:srgbClr val="173776"/>
                </a:solidFill>
                <a:latin typeface="+mj-lt"/>
              </a:rPr>
              <a:t>Sprint Planning</a:t>
            </a:r>
            <a:endParaRPr lang="en-US" sz="2700" b="1" dirty="0">
              <a:solidFill>
                <a:srgbClr val="173776"/>
              </a:solidFill>
              <a:latin typeface="+mj-lt"/>
            </a:endParaRPr>
          </a:p>
        </p:txBody>
      </p:sp>
      <p:sp>
        <p:nvSpPr>
          <p:cNvPr id="66" name="TextBox 65"/>
          <p:cNvSpPr txBox="1"/>
          <p:nvPr/>
        </p:nvSpPr>
        <p:spPr>
          <a:xfrm>
            <a:off x="5469038" y="1599954"/>
            <a:ext cx="4398329" cy="4893647"/>
          </a:xfrm>
          <a:prstGeom prst="rect">
            <a:avLst/>
          </a:prstGeom>
          <a:noFill/>
        </p:spPr>
        <p:txBody>
          <a:bodyPr wrap="square" rtlCol="0">
            <a:spAutoFit/>
          </a:bodyPr>
          <a:lstStyle/>
          <a:p>
            <a:r>
              <a:rPr lang="en-US" sz="2400" dirty="0" smtClean="0">
                <a:solidFill>
                  <a:srgbClr val="173776"/>
                </a:solidFill>
                <a:latin typeface="+mn-lt"/>
              </a:rPr>
              <a:t>Plan created collaboratively.</a:t>
            </a:r>
            <a:endParaRPr lang="en-US" sz="2400" dirty="0">
              <a:solidFill>
                <a:srgbClr val="173776"/>
              </a:solidFill>
              <a:latin typeface="+mn-lt"/>
            </a:endParaRPr>
          </a:p>
          <a:p>
            <a:endParaRPr lang="en-US" sz="2400" dirty="0">
              <a:solidFill>
                <a:srgbClr val="173776"/>
              </a:solidFill>
              <a:latin typeface="+mn-lt"/>
            </a:endParaRPr>
          </a:p>
          <a:p>
            <a:r>
              <a:rPr lang="en-US" sz="2400" dirty="0" smtClean="0">
                <a:solidFill>
                  <a:srgbClr val="173776"/>
                </a:solidFill>
                <a:latin typeface="+mn-lt"/>
              </a:rPr>
              <a:t>Time-boxed to 8 hours for a one month Sprint.</a:t>
            </a:r>
            <a:endParaRPr lang="en-US" sz="2400" dirty="0">
              <a:solidFill>
                <a:srgbClr val="173776"/>
              </a:solidFill>
              <a:latin typeface="+mn-lt"/>
            </a:endParaRPr>
          </a:p>
          <a:p>
            <a:endParaRPr lang="en-US" sz="2400" dirty="0">
              <a:solidFill>
                <a:srgbClr val="173776"/>
              </a:solidFill>
              <a:latin typeface="+mn-lt"/>
            </a:endParaRPr>
          </a:p>
          <a:p>
            <a:r>
              <a:rPr lang="en-GB" sz="2400" dirty="0">
                <a:solidFill>
                  <a:srgbClr val="173776"/>
                </a:solidFill>
                <a:latin typeface="+mn-lt"/>
              </a:rPr>
              <a:t>What can be delivered in the Increment resulting from the upcoming Sprint? </a:t>
            </a:r>
            <a:endParaRPr lang="en-GB" sz="2400" dirty="0" smtClean="0">
              <a:solidFill>
                <a:srgbClr val="173776"/>
              </a:solidFill>
              <a:latin typeface="+mn-lt"/>
            </a:endParaRPr>
          </a:p>
          <a:p>
            <a:endParaRPr lang="en-GB" sz="2400" dirty="0">
              <a:solidFill>
                <a:srgbClr val="173776"/>
              </a:solidFill>
              <a:latin typeface="+mn-lt"/>
            </a:endParaRPr>
          </a:p>
          <a:p>
            <a:r>
              <a:rPr lang="en-GB" sz="2400" dirty="0">
                <a:solidFill>
                  <a:srgbClr val="173776"/>
                </a:solidFill>
                <a:latin typeface="+mn-lt"/>
              </a:rPr>
              <a:t>How will the work needed to deliver the Increment be achieved? </a:t>
            </a:r>
          </a:p>
          <a:p>
            <a:endParaRPr lang="en-GB" sz="2400" dirty="0"/>
          </a:p>
        </p:txBody>
      </p:sp>
      <p:pic>
        <p:nvPicPr>
          <p:cNvPr id="2" name="group_therapy_400_clr_1754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044" y="666836"/>
            <a:ext cx="4500563" cy="2358064"/>
          </a:xfrm>
          <a:prstGeom prst="rect">
            <a:avLst/>
          </a:prstGeom>
        </p:spPr>
      </p:pic>
    </p:spTree>
    <p:extLst>
      <p:ext uri="{BB962C8B-B14F-4D97-AF65-F5344CB8AC3E}">
        <p14:creationId xmlns:p14="http://schemas.microsoft.com/office/powerpoint/2010/main" val="2126752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59" y="0"/>
            <a:ext cx="4556820" cy="6480175"/>
          </a:xfrm>
          <a:prstGeom prst="rect">
            <a:avLst/>
          </a:prstGeom>
        </p:spPr>
      </p:pic>
      <p:sp>
        <p:nvSpPr>
          <p:cNvPr id="5" name="Title 1"/>
          <p:cNvSpPr txBox="1">
            <a:spLocks/>
          </p:cNvSpPr>
          <p:nvPr/>
        </p:nvSpPr>
        <p:spPr bwMode="auto">
          <a:xfrm>
            <a:off x="6017895" y="1854166"/>
            <a:ext cx="3605125" cy="20761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sz="5400" dirty="0" smtClean="0"/>
              <a:t>The</a:t>
            </a:r>
          </a:p>
          <a:p>
            <a:r>
              <a:rPr lang="en-GB" sz="5400" dirty="0" smtClean="0"/>
              <a:t>Sprint</a:t>
            </a:r>
          </a:p>
          <a:p>
            <a:r>
              <a:rPr lang="en-GB" sz="5400" dirty="0" smtClean="0"/>
              <a:t>Backlog</a:t>
            </a:r>
            <a:endParaRPr lang="en-GB" sz="5400" dirty="0"/>
          </a:p>
        </p:txBody>
      </p:sp>
    </p:spTree>
    <p:extLst>
      <p:ext uri="{BB962C8B-B14F-4D97-AF65-F5344CB8AC3E}">
        <p14:creationId xmlns:p14="http://schemas.microsoft.com/office/powerpoint/2010/main" val="228712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99" y="0"/>
            <a:ext cx="9290152" cy="6480175"/>
          </a:xfrm>
          <a:prstGeom prst="rect">
            <a:avLst/>
          </a:prstGeom>
        </p:spPr>
      </p:pic>
    </p:spTree>
    <p:extLst>
      <p:ext uri="{BB962C8B-B14F-4D97-AF65-F5344CB8AC3E}">
        <p14:creationId xmlns:p14="http://schemas.microsoft.com/office/powerpoint/2010/main" val="36385070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Group 63"/>
          <p:cNvGrpSpPr/>
          <p:nvPr/>
        </p:nvGrpSpPr>
        <p:grpSpPr>
          <a:xfrm>
            <a:off x="-5677536" y="2053540"/>
            <a:ext cx="11146574" cy="8748492"/>
            <a:chOff x="2976563" y="368300"/>
            <a:chExt cx="6238875" cy="6121400"/>
          </a:xfrm>
        </p:grpSpPr>
        <p:grpSp>
          <p:nvGrpSpPr>
            <p:cNvPr id="48" name="Group 47"/>
            <p:cNvGrpSpPr/>
            <p:nvPr/>
          </p:nvGrpSpPr>
          <p:grpSpPr>
            <a:xfrm>
              <a:off x="3484563" y="368300"/>
              <a:ext cx="2627313" cy="3021013"/>
              <a:chOff x="3484563" y="368300"/>
              <a:chExt cx="2627313" cy="3021013"/>
            </a:xfrm>
          </p:grpSpPr>
          <p:sp>
            <p:nvSpPr>
              <p:cNvPr id="49"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51"/>
            <p:cNvGrpSpPr/>
            <p:nvPr/>
          </p:nvGrpSpPr>
          <p:grpSpPr>
            <a:xfrm>
              <a:off x="6203951" y="800100"/>
              <a:ext cx="3011487" cy="2608263"/>
              <a:chOff x="6203951" y="800100"/>
              <a:chExt cx="3011487" cy="2608263"/>
            </a:xfrm>
          </p:grpSpPr>
          <p:sp>
            <p:nvSpPr>
              <p:cNvPr id="53"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56" name="Group 55"/>
            <p:cNvGrpSpPr/>
            <p:nvPr/>
          </p:nvGrpSpPr>
          <p:grpSpPr>
            <a:xfrm>
              <a:off x="6248401" y="3503613"/>
              <a:ext cx="2554288" cy="2986087"/>
              <a:chOff x="6248401" y="3503613"/>
              <a:chExt cx="2554288" cy="2986087"/>
            </a:xfrm>
          </p:grpSpPr>
          <p:sp>
            <p:nvSpPr>
              <p:cNvPr id="57"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0" name="Group 59"/>
            <p:cNvGrpSpPr/>
            <p:nvPr/>
          </p:nvGrpSpPr>
          <p:grpSpPr>
            <a:xfrm>
              <a:off x="2976563" y="3484563"/>
              <a:ext cx="3176588" cy="2630488"/>
              <a:chOff x="2976563" y="3484563"/>
              <a:chExt cx="3176588" cy="2630488"/>
            </a:xfrm>
          </p:grpSpPr>
          <p:sp>
            <p:nvSpPr>
              <p:cNvPr id="61"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65" name="TextBox 64"/>
          <p:cNvSpPr txBox="1"/>
          <p:nvPr/>
        </p:nvSpPr>
        <p:spPr>
          <a:xfrm>
            <a:off x="5469038" y="1141912"/>
            <a:ext cx="4398329" cy="507831"/>
          </a:xfrm>
          <a:prstGeom prst="rect">
            <a:avLst/>
          </a:prstGeom>
          <a:noFill/>
        </p:spPr>
        <p:txBody>
          <a:bodyPr wrap="square" rtlCol="0">
            <a:spAutoFit/>
          </a:bodyPr>
          <a:lstStyle/>
          <a:p>
            <a:r>
              <a:rPr lang="en-US" sz="2700" b="1" dirty="0" smtClean="0">
                <a:solidFill>
                  <a:srgbClr val="173776"/>
                </a:solidFill>
                <a:latin typeface="+mj-lt"/>
              </a:rPr>
              <a:t>Sprint Planning</a:t>
            </a:r>
            <a:endParaRPr lang="en-US" sz="2700" b="1" dirty="0">
              <a:solidFill>
                <a:srgbClr val="173776"/>
              </a:solidFill>
              <a:latin typeface="+mj-lt"/>
            </a:endParaRPr>
          </a:p>
        </p:txBody>
      </p:sp>
      <p:sp>
        <p:nvSpPr>
          <p:cNvPr id="66" name="TextBox 65"/>
          <p:cNvSpPr txBox="1"/>
          <p:nvPr/>
        </p:nvSpPr>
        <p:spPr>
          <a:xfrm>
            <a:off x="5469038" y="1599953"/>
            <a:ext cx="4012381" cy="3970318"/>
          </a:xfrm>
          <a:prstGeom prst="rect">
            <a:avLst/>
          </a:prstGeom>
          <a:noFill/>
        </p:spPr>
        <p:txBody>
          <a:bodyPr wrap="square" rtlCol="0">
            <a:spAutoFit/>
          </a:bodyPr>
          <a:lstStyle/>
          <a:p>
            <a:r>
              <a:rPr lang="en-GB" dirty="0">
                <a:solidFill>
                  <a:srgbClr val="173776"/>
                </a:solidFill>
                <a:latin typeface="+mn-lt"/>
              </a:rPr>
              <a:t>Work planned for the first days of the Sprint by the Development Team is decomposed by the end of this </a:t>
            </a:r>
            <a:r>
              <a:rPr lang="en-GB" dirty="0" smtClean="0">
                <a:solidFill>
                  <a:srgbClr val="173776"/>
                </a:solidFill>
                <a:latin typeface="+mn-lt"/>
              </a:rPr>
              <a:t>meeting.</a:t>
            </a:r>
          </a:p>
          <a:p>
            <a:endParaRPr lang="en-US" dirty="0">
              <a:latin typeface="+mn-lt"/>
            </a:endParaRPr>
          </a:p>
          <a:p>
            <a:r>
              <a:rPr lang="en-GB" dirty="0">
                <a:solidFill>
                  <a:srgbClr val="173776"/>
                </a:solidFill>
                <a:latin typeface="+mn-lt"/>
              </a:rPr>
              <a:t>The Product Owner can help to clarify the selected Product Backlog items and make trade-offs. </a:t>
            </a:r>
            <a:endParaRPr lang="en-GB" dirty="0" smtClean="0">
              <a:solidFill>
                <a:srgbClr val="173776"/>
              </a:solidFill>
              <a:latin typeface="+mn-lt"/>
            </a:endParaRPr>
          </a:p>
          <a:p>
            <a:endParaRPr lang="en-US" dirty="0">
              <a:solidFill>
                <a:srgbClr val="173776"/>
              </a:solidFill>
              <a:latin typeface="+mn-lt"/>
            </a:endParaRPr>
          </a:p>
          <a:p>
            <a:r>
              <a:rPr lang="en-GB" dirty="0">
                <a:solidFill>
                  <a:srgbClr val="173776"/>
                </a:solidFill>
                <a:latin typeface="+mn-lt"/>
              </a:rPr>
              <a:t>T</a:t>
            </a:r>
            <a:r>
              <a:rPr lang="en-GB" dirty="0" smtClean="0">
                <a:solidFill>
                  <a:srgbClr val="173776"/>
                </a:solidFill>
                <a:latin typeface="+mn-lt"/>
              </a:rPr>
              <a:t>he </a:t>
            </a:r>
            <a:r>
              <a:rPr lang="en-GB" dirty="0">
                <a:solidFill>
                  <a:srgbClr val="173776"/>
                </a:solidFill>
                <a:latin typeface="+mn-lt"/>
              </a:rPr>
              <a:t>Development Team should be able to explain </a:t>
            </a:r>
            <a:r>
              <a:rPr lang="en-GB" dirty="0" smtClean="0">
                <a:solidFill>
                  <a:srgbClr val="173776"/>
                </a:solidFill>
                <a:latin typeface="+mn-lt"/>
              </a:rPr>
              <a:t>how </a:t>
            </a:r>
            <a:r>
              <a:rPr lang="en-GB" dirty="0">
                <a:solidFill>
                  <a:srgbClr val="173776"/>
                </a:solidFill>
                <a:latin typeface="+mn-lt"/>
              </a:rPr>
              <a:t>it intends to work as a self-organizing team to accomplish the Sprint Goal and create the anticipated Increment. </a:t>
            </a:r>
          </a:p>
          <a:p>
            <a:endParaRPr lang="en-US"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15" y="512653"/>
            <a:ext cx="5127702" cy="2690754"/>
          </a:xfrm>
          <a:prstGeom prst="rect">
            <a:avLst/>
          </a:prstGeom>
        </p:spPr>
      </p:pic>
    </p:spTree>
    <p:extLst>
      <p:ext uri="{BB962C8B-B14F-4D97-AF65-F5344CB8AC3E}">
        <p14:creationId xmlns:p14="http://schemas.microsoft.com/office/powerpoint/2010/main" val="251898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32"/>
          <p:cNvGrpSpPr/>
          <p:nvPr/>
        </p:nvGrpSpPr>
        <p:grpSpPr>
          <a:xfrm>
            <a:off x="-5737358" y="-4455422"/>
            <a:ext cx="11146574" cy="8748492"/>
            <a:chOff x="2976563" y="368300"/>
            <a:chExt cx="6238875" cy="6121400"/>
          </a:xfrm>
        </p:grpSpPr>
        <p:grpSp>
          <p:nvGrpSpPr>
            <p:cNvPr id="34" name="Group 33"/>
            <p:cNvGrpSpPr/>
            <p:nvPr/>
          </p:nvGrpSpPr>
          <p:grpSpPr>
            <a:xfrm>
              <a:off x="3484563" y="368300"/>
              <a:ext cx="2627313" cy="3021013"/>
              <a:chOff x="3484563" y="368300"/>
              <a:chExt cx="2627313" cy="3021013"/>
            </a:xfrm>
          </p:grpSpPr>
          <p:sp>
            <p:nvSpPr>
              <p:cNvPr id="47"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p:cNvGrpSpPr/>
            <p:nvPr/>
          </p:nvGrpSpPr>
          <p:grpSpPr>
            <a:xfrm>
              <a:off x="6203951" y="800100"/>
              <a:ext cx="3011487" cy="2608263"/>
              <a:chOff x="6203951" y="800100"/>
              <a:chExt cx="3011487" cy="2608263"/>
            </a:xfrm>
          </p:grpSpPr>
          <p:sp>
            <p:nvSpPr>
              <p:cNvPr id="44"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36" name="Group 35"/>
            <p:cNvGrpSpPr/>
            <p:nvPr/>
          </p:nvGrpSpPr>
          <p:grpSpPr>
            <a:xfrm>
              <a:off x="6248401" y="3503613"/>
              <a:ext cx="2554288" cy="2986087"/>
              <a:chOff x="6248401" y="3503613"/>
              <a:chExt cx="2554288" cy="2986087"/>
            </a:xfrm>
          </p:grpSpPr>
          <p:sp>
            <p:nvSpPr>
              <p:cNvPr id="41"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7200" b="1" dirty="0" smtClean="0"/>
                  <a:t>2</a:t>
                </a:r>
                <a:endParaRPr lang="en-US" sz="7200" b="1" dirty="0"/>
              </a:p>
            </p:txBody>
          </p:sp>
        </p:grpSp>
        <p:grpSp>
          <p:nvGrpSpPr>
            <p:cNvPr id="37" name="Group 36"/>
            <p:cNvGrpSpPr/>
            <p:nvPr/>
          </p:nvGrpSpPr>
          <p:grpSpPr>
            <a:xfrm>
              <a:off x="2976563" y="3484563"/>
              <a:ext cx="3176588" cy="2630488"/>
              <a:chOff x="2976563" y="3484563"/>
              <a:chExt cx="3176588" cy="2630488"/>
            </a:xfrm>
          </p:grpSpPr>
          <p:sp>
            <p:nvSpPr>
              <p:cNvPr id="38"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21" name="TextBox 20"/>
          <p:cNvSpPr txBox="1"/>
          <p:nvPr/>
        </p:nvSpPr>
        <p:spPr>
          <a:xfrm>
            <a:off x="5840517" y="1500744"/>
            <a:ext cx="4398329" cy="507831"/>
          </a:xfrm>
          <a:prstGeom prst="rect">
            <a:avLst/>
          </a:prstGeom>
          <a:noFill/>
        </p:spPr>
        <p:txBody>
          <a:bodyPr wrap="square" rtlCol="0">
            <a:spAutoFit/>
          </a:bodyPr>
          <a:lstStyle/>
          <a:p>
            <a:r>
              <a:rPr lang="en-US" sz="2700" b="1" dirty="0" smtClean="0">
                <a:solidFill>
                  <a:srgbClr val="173776"/>
                </a:solidFill>
                <a:latin typeface="+mj-lt"/>
              </a:rPr>
              <a:t>The development work</a:t>
            </a:r>
            <a:endParaRPr lang="en-US" sz="2700" b="1" dirty="0">
              <a:solidFill>
                <a:srgbClr val="173776"/>
              </a:solidFill>
              <a:latin typeface="+mj-lt"/>
            </a:endParaRPr>
          </a:p>
        </p:txBody>
      </p:sp>
      <p:sp>
        <p:nvSpPr>
          <p:cNvPr id="22" name="TextBox 21"/>
          <p:cNvSpPr txBox="1"/>
          <p:nvPr/>
        </p:nvSpPr>
        <p:spPr>
          <a:xfrm>
            <a:off x="5840520" y="2129969"/>
            <a:ext cx="4130477" cy="3228106"/>
          </a:xfrm>
          <a:prstGeom prst="rect">
            <a:avLst/>
          </a:prstGeom>
          <a:noFill/>
        </p:spPr>
        <p:txBody>
          <a:bodyPr wrap="square" rtlCol="0">
            <a:spAutoFit/>
          </a:bodyPr>
          <a:lstStyle/>
          <a:p>
            <a:r>
              <a:rPr lang="en-US" dirty="0" smtClean="0">
                <a:solidFill>
                  <a:srgbClr val="173776"/>
                </a:solidFill>
                <a:latin typeface="+mn-lt"/>
              </a:rPr>
              <a:t>Requirements are developed and tested as part of the development work.</a:t>
            </a:r>
            <a:endParaRPr lang="en-US" dirty="0">
              <a:solidFill>
                <a:srgbClr val="173776"/>
              </a:solidFill>
              <a:latin typeface="+mn-lt"/>
            </a:endParaRPr>
          </a:p>
          <a:p>
            <a:endParaRPr lang="en-US" dirty="0">
              <a:solidFill>
                <a:srgbClr val="173776"/>
              </a:solidFill>
              <a:latin typeface="+mn-lt"/>
            </a:endParaRPr>
          </a:p>
          <a:p>
            <a:r>
              <a:rPr lang="en-GB" dirty="0">
                <a:solidFill>
                  <a:srgbClr val="173776"/>
                </a:solidFill>
                <a:latin typeface="+mn-lt"/>
              </a:rPr>
              <a:t>Individuals sign up for work of their own </a:t>
            </a:r>
            <a:r>
              <a:rPr lang="en-GB" dirty="0" smtClean="0">
                <a:solidFill>
                  <a:srgbClr val="173776"/>
                </a:solidFill>
                <a:latin typeface="+mn-lt"/>
              </a:rPr>
              <a:t>choosing.</a:t>
            </a:r>
          </a:p>
          <a:p>
            <a:endParaRPr lang="en-GB" dirty="0">
              <a:solidFill>
                <a:srgbClr val="173776"/>
              </a:solidFill>
              <a:latin typeface="+mn-lt"/>
            </a:endParaRPr>
          </a:p>
          <a:p>
            <a:r>
              <a:rPr lang="en-GB" dirty="0" smtClean="0">
                <a:solidFill>
                  <a:srgbClr val="173776"/>
                </a:solidFill>
                <a:latin typeface="+mn-lt"/>
              </a:rPr>
              <a:t>Work is never assigned.</a:t>
            </a:r>
            <a:endParaRPr lang="en-GB" dirty="0">
              <a:solidFill>
                <a:srgbClr val="173776"/>
              </a:solidFill>
              <a:latin typeface="+mn-lt"/>
            </a:endParaRPr>
          </a:p>
          <a:p>
            <a:endParaRPr lang="en-US" dirty="0">
              <a:solidFill>
                <a:srgbClr val="173776"/>
              </a:solidFill>
              <a:latin typeface="+mn-lt"/>
            </a:endParaRPr>
          </a:p>
          <a:p>
            <a:r>
              <a:rPr lang="en-US" dirty="0" smtClean="0">
                <a:solidFill>
                  <a:srgbClr val="173776"/>
                </a:solidFill>
                <a:latin typeface="+mn-lt"/>
              </a:rPr>
              <a:t>Estimated work remaining is updated daily.</a:t>
            </a:r>
            <a:endParaRPr lang="en-US" dirty="0">
              <a:solidFill>
                <a:srgbClr val="173776"/>
              </a:solidFill>
              <a:latin typeface="+mn-lt"/>
            </a:endParaRPr>
          </a:p>
          <a:p>
            <a:endParaRPr lang="en-US" dirty="0">
              <a:solidFill>
                <a:srgbClr val="173776"/>
              </a:solidFill>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97" y="1425784"/>
            <a:ext cx="5295612" cy="211803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148" y="3511955"/>
            <a:ext cx="2230453" cy="2154491"/>
          </a:xfrm>
          <a:prstGeom prst="rect">
            <a:avLst/>
          </a:prstGeom>
        </p:spPr>
      </p:pic>
    </p:spTree>
    <p:extLst>
      <p:ext uri="{BB962C8B-B14F-4D97-AF65-F5344CB8AC3E}">
        <p14:creationId xmlns:p14="http://schemas.microsoft.com/office/powerpoint/2010/main" val="3901916962"/>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floordar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951987"/>
            <a:ext cx="10816856" cy="1539041"/>
          </a:xfrm>
          <a:prstGeom prst="rect">
            <a:avLst/>
          </a:prstGeom>
        </p:spPr>
      </p:pic>
      <p:pic>
        <p:nvPicPr>
          <p:cNvPr id="3" name="trim_ligh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32429"/>
            <a:ext cx="10816856" cy="329881"/>
          </a:xfrm>
          <a:prstGeom prst="rect">
            <a:avLst/>
          </a:prstGeom>
        </p:spPr>
      </p:pic>
      <p:pic>
        <p:nvPicPr>
          <p:cNvPr id="30" name="top_shadow"/>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801350" cy="1656045"/>
          </a:xfrm>
          <a:prstGeom prst="rect">
            <a:avLst/>
          </a:prstGeom>
        </p:spPr>
      </p:pic>
      <p:pic>
        <p:nvPicPr>
          <p:cNvPr id="33" name="lightbeam"/>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5853" y="576370"/>
            <a:ext cx="3284806" cy="3222547"/>
          </a:xfrm>
          <a:prstGeom prst="rect">
            <a:avLst/>
          </a:prstGeom>
        </p:spPr>
      </p:pic>
      <p:pic>
        <p:nvPicPr>
          <p:cNvPr id="34" name="light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9503" y="-1059237"/>
            <a:ext cx="1485849" cy="1905631"/>
          </a:xfrm>
          <a:prstGeom prst="rect">
            <a:avLst/>
          </a:prstGeom>
        </p:spPr>
      </p:pic>
      <p:pic>
        <p:nvPicPr>
          <p:cNvPr id="35" name="light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7927" y="-1056853"/>
            <a:ext cx="1485849" cy="1905631"/>
          </a:xfrm>
          <a:prstGeom prst="rect">
            <a:avLst/>
          </a:prstGeom>
        </p:spPr>
      </p:pic>
      <p:pic>
        <p:nvPicPr>
          <p:cNvPr id="36" name="light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108" y="-1059237"/>
            <a:ext cx="1485849" cy="1905631"/>
          </a:xfrm>
          <a:prstGeom prst="rect">
            <a:avLst/>
          </a:prstGeom>
        </p:spPr>
      </p:pic>
      <p:sp>
        <p:nvSpPr>
          <p:cNvPr id="16" name="main picture"/>
          <p:cNvSpPr/>
          <p:nvPr/>
        </p:nvSpPr>
        <p:spPr>
          <a:xfrm>
            <a:off x="2061921" y="1244163"/>
            <a:ext cx="6664585" cy="2791846"/>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pic>
        <p:nvPicPr>
          <p:cNvPr id="14" name="lightbeam"/>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7364" y="586906"/>
            <a:ext cx="3284806" cy="3222547"/>
          </a:xfrm>
          <a:prstGeom prst="rect">
            <a:avLst/>
          </a:prstGeom>
        </p:spPr>
      </p:pic>
      <p:pic>
        <p:nvPicPr>
          <p:cNvPr id="15" name="lightbeam"/>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72" y="582377"/>
            <a:ext cx="3284806" cy="3222547"/>
          </a:xfrm>
          <a:prstGeom prst="rect">
            <a:avLst/>
          </a:prstGeom>
        </p:spPr>
      </p:pic>
      <p:sp>
        <p:nvSpPr>
          <p:cNvPr id="13" name="cloud"/>
          <p:cNvSpPr>
            <a:spLocks noEditPoints="1"/>
          </p:cNvSpPr>
          <p:nvPr/>
        </p:nvSpPr>
        <p:spPr bwMode="auto">
          <a:xfrm>
            <a:off x="195615" y="1018236"/>
            <a:ext cx="1609984" cy="899682"/>
          </a:xfrm>
          <a:custGeom>
            <a:avLst/>
            <a:gdLst>
              <a:gd name="T0" fmla="*/ 874 w 1021"/>
              <a:gd name="T1" fmla="*/ 128 h 557"/>
              <a:gd name="T2" fmla="*/ 464 w 1021"/>
              <a:gd name="T3" fmla="*/ 22 h 557"/>
              <a:gd name="T4" fmla="*/ 314 w 1021"/>
              <a:gd name="T5" fmla="*/ 84 h 557"/>
              <a:gd name="T6" fmla="*/ 200 w 1021"/>
              <a:gd name="T7" fmla="*/ 121 h 557"/>
              <a:gd name="T8" fmla="*/ 280 w 1021"/>
              <a:gd name="T9" fmla="*/ 97 h 557"/>
              <a:gd name="T10" fmla="*/ 390 w 1021"/>
              <a:gd name="T11" fmla="*/ 81 h 557"/>
              <a:gd name="T12" fmla="*/ 664 w 1021"/>
              <a:gd name="T13" fmla="*/ 126 h 557"/>
              <a:gd name="T14" fmla="*/ 971 w 1021"/>
              <a:gd name="T15" fmla="*/ 245 h 557"/>
              <a:gd name="T16" fmla="*/ 845 w 1021"/>
              <a:gd name="T17" fmla="*/ 477 h 557"/>
              <a:gd name="T18" fmla="*/ 676 w 1021"/>
              <a:gd name="T19" fmla="*/ 446 h 557"/>
              <a:gd name="T20" fmla="*/ 697 w 1021"/>
              <a:gd name="T21" fmla="*/ 478 h 557"/>
              <a:gd name="T22" fmla="*/ 656 w 1021"/>
              <a:gd name="T23" fmla="*/ 479 h 557"/>
              <a:gd name="T24" fmla="*/ 379 w 1021"/>
              <a:gd name="T25" fmla="*/ 506 h 557"/>
              <a:gd name="T26" fmla="*/ 408 w 1021"/>
              <a:gd name="T27" fmla="*/ 459 h 557"/>
              <a:gd name="T28" fmla="*/ 264 w 1021"/>
              <a:gd name="T29" fmla="*/ 503 h 557"/>
              <a:gd name="T30" fmla="*/ 358 w 1021"/>
              <a:gd name="T31" fmla="*/ 520 h 557"/>
              <a:gd name="T32" fmla="*/ 637 w 1021"/>
              <a:gd name="T33" fmla="*/ 514 h 557"/>
              <a:gd name="T34" fmla="*/ 676 w 1021"/>
              <a:gd name="T35" fmla="*/ 489 h 557"/>
              <a:gd name="T36" fmla="*/ 755 w 1021"/>
              <a:gd name="T37" fmla="*/ 490 h 557"/>
              <a:gd name="T38" fmla="*/ 964 w 1021"/>
              <a:gd name="T39" fmla="*/ 438 h 557"/>
              <a:gd name="T40" fmla="*/ 678 w 1021"/>
              <a:gd name="T41" fmla="*/ 487 h 557"/>
              <a:gd name="T42" fmla="*/ 282 w 1021"/>
              <a:gd name="T43" fmla="*/ 469 h 557"/>
              <a:gd name="T44" fmla="*/ 165 w 1021"/>
              <a:gd name="T45" fmla="*/ 469 h 557"/>
              <a:gd name="T46" fmla="*/ 70 w 1021"/>
              <a:gd name="T47" fmla="*/ 355 h 557"/>
              <a:gd name="T48" fmla="*/ 141 w 1021"/>
              <a:gd name="T49" fmla="*/ 175 h 557"/>
              <a:gd name="T50" fmla="*/ 234 w 1021"/>
              <a:gd name="T51" fmla="*/ 143 h 557"/>
              <a:gd name="T52" fmla="*/ 160 w 1021"/>
              <a:gd name="T53" fmla="*/ 177 h 557"/>
              <a:gd name="T54" fmla="*/ 165 w 1021"/>
              <a:gd name="T55" fmla="*/ 181 h 557"/>
              <a:gd name="T56" fmla="*/ 40 w 1021"/>
              <a:gd name="T57" fmla="*/ 245 h 557"/>
              <a:gd name="T58" fmla="*/ 93 w 1021"/>
              <a:gd name="T59" fmla="*/ 335 h 557"/>
              <a:gd name="T60" fmla="*/ 88 w 1021"/>
              <a:gd name="T61" fmla="*/ 416 h 557"/>
              <a:gd name="T62" fmla="*/ 246 w 1021"/>
              <a:gd name="T63" fmla="*/ 436 h 557"/>
              <a:gd name="T64" fmla="*/ 282 w 1021"/>
              <a:gd name="T65" fmla="*/ 46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557">
                <a:moveTo>
                  <a:pt x="1004" y="274"/>
                </a:moveTo>
                <a:cubicBezTo>
                  <a:pt x="984" y="209"/>
                  <a:pt x="934" y="157"/>
                  <a:pt x="874" y="128"/>
                </a:cubicBezTo>
                <a:cubicBezTo>
                  <a:pt x="814" y="100"/>
                  <a:pt x="742" y="89"/>
                  <a:pt x="679" y="111"/>
                </a:cubicBezTo>
                <a:cubicBezTo>
                  <a:pt x="641" y="31"/>
                  <a:pt x="547" y="0"/>
                  <a:pt x="464" y="22"/>
                </a:cubicBezTo>
                <a:cubicBezTo>
                  <a:pt x="440" y="29"/>
                  <a:pt x="417" y="39"/>
                  <a:pt x="396" y="53"/>
                </a:cubicBezTo>
                <a:cubicBezTo>
                  <a:pt x="368" y="70"/>
                  <a:pt x="350" y="90"/>
                  <a:pt x="314" y="84"/>
                </a:cubicBezTo>
                <a:cubicBezTo>
                  <a:pt x="291" y="81"/>
                  <a:pt x="271" y="70"/>
                  <a:pt x="249" y="79"/>
                </a:cubicBezTo>
                <a:cubicBezTo>
                  <a:pt x="228" y="87"/>
                  <a:pt x="213" y="104"/>
                  <a:pt x="200" y="121"/>
                </a:cubicBezTo>
                <a:cubicBezTo>
                  <a:pt x="193" y="131"/>
                  <a:pt x="210" y="141"/>
                  <a:pt x="218" y="131"/>
                </a:cubicBezTo>
                <a:cubicBezTo>
                  <a:pt x="233" y="110"/>
                  <a:pt x="252" y="91"/>
                  <a:pt x="280" y="97"/>
                </a:cubicBezTo>
                <a:cubicBezTo>
                  <a:pt x="300" y="101"/>
                  <a:pt x="320" y="108"/>
                  <a:pt x="341" y="105"/>
                </a:cubicBezTo>
                <a:cubicBezTo>
                  <a:pt x="360" y="103"/>
                  <a:pt x="374" y="92"/>
                  <a:pt x="390" y="81"/>
                </a:cubicBezTo>
                <a:cubicBezTo>
                  <a:pt x="408" y="67"/>
                  <a:pt x="429" y="56"/>
                  <a:pt x="451" y="48"/>
                </a:cubicBezTo>
                <a:cubicBezTo>
                  <a:pt x="529" y="19"/>
                  <a:pt x="631" y="41"/>
                  <a:pt x="664" y="126"/>
                </a:cubicBezTo>
                <a:cubicBezTo>
                  <a:pt x="665" y="131"/>
                  <a:pt x="670" y="135"/>
                  <a:pt x="676" y="133"/>
                </a:cubicBezTo>
                <a:cubicBezTo>
                  <a:pt x="782" y="91"/>
                  <a:pt x="918" y="146"/>
                  <a:pt x="971" y="245"/>
                </a:cubicBezTo>
                <a:cubicBezTo>
                  <a:pt x="999" y="298"/>
                  <a:pt x="998" y="360"/>
                  <a:pt x="962" y="409"/>
                </a:cubicBezTo>
                <a:cubicBezTo>
                  <a:pt x="935" y="446"/>
                  <a:pt x="892" y="473"/>
                  <a:pt x="845" y="477"/>
                </a:cubicBezTo>
                <a:cubicBezTo>
                  <a:pt x="793" y="482"/>
                  <a:pt x="727" y="473"/>
                  <a:pt x="690" y="432"/>
                </a:cubicBezTo>
                <a:cubicBezTo>
                  <a:pt x="682" y="422"/>
                  <a:pt x="667" y="436"/>
                  <a:pt x="676" y="446"/>
                </a:cubicBezTo>
                <a:cubicBezTo>
                  <a:pt x="692" y="464"/>
                  <a:pt x="713" y="477"/>
                  <a:pt x="737" y="485"/>
                </a:cubicBezTo>
                <a:cubicBezTo>
                  <a:pt x="723" y="485"/>
                  <a:pt x="710" y="483"/>
                  <a:pt x="697" y="478"/>
                </a:cubicBezTo>
                <a:cubicBezTo>
                  <a:pt x="692" y="475"/>
                  <a:pt x="686" y="470"/>
                  <a:pt x="680" y="469"/>
                </a:cubicBezTo>
                <a:cubicBezTo>
                  <a:pt x="670" y="467"/>
                  <a:pt x="664" y="474"/>
                  <a:pt x="656" y="479"/>
                </a:cubicBezTo>
                <a:cubicBezTo>
                  <a:pt x="639" y="491"/>
                  <a:pt x="621" y="500"/>
                  <a:pt x="602" y="508"/>
                </a:cubicBezTo>
                <a:cubicBezTo>
                  <a:pt x="530" y="535"/>
                  <a:pt x="450" y="534"/>
                  <a:pt x="379" y="506"/>
                </a:cubicBezTo>
                <a:cubicBezTo>
                  <a:pt x="396" y="498"/>
                  <a:pt x="411" y="486"/>
                  <a:pt x="422" y="473"/>
                </a:cubicBezTo>
                <a:cubicBezTo>
                  <a:pt x="430" y="463"/>
                  <a:pt x="416" y="449"/>
                  <a:pt x="408" y="459"/>
                </a:cubicBezTo>
                <a:cubicBezTo>
                  <a:pt x="381" y="491"/>
                  <a:pt x="317" y="520"/>
                  <a:pt x="279" y="489"/>
                </a:cubicBezTo>
                <a:cubicBezTo>
                  <a:pt x="269" y="481"/>
                  <a:pt x="254" y="495"/>
                  <a:pt x="264" y="503"/>
                </a:cubicBezTo>
                <a:cubicBezTo>
                  <a:pt x="290" y="523"/>
                  <a:pt x="323" y="525"/>
                  <a:pt x="354" y="516"/>
                </a:cubicBezTo>
                <a:cubicBezTo>
                  <a:pt x="355" y="517"/>
                  <a:pt x="356" y="519"/>
                  <a:pt x="358" y="520"/>
                </a:cubicBezTo>
                <a:cubicBezTo>
                  <a:pt x="430" y="551"/>
                  <a:pt x="511" y="557"/>
                  <a:pt x="587" y="534"/>
                </a:cubicBezTo>
                <a:cubicBezTo>
                  <a:pt x="604" y="529"/>
                  <a:pt x="621" y="522"/>
                  <a:pt x="637" y="514"/>
                </a:cubicBezTo>
                <a:cubicBezTo>
                  <a:pt x="647" y="509"/>
                  <a:pt x="655" y="504"/>
                  <a:pt x="664" y="498"/>
                </a:cubicBezTo>
                <a:cubicBezTo>
                  <a:pt x="667" y="496"/>
                  <a:pt x="674" y="493"/>
                  <a:pt x="676" y="489"/>
                </a:cubicBezTo>
                <a:cubicBezTo>
                  <a:pt x="697" y="502"/>
                  <a:pt x="722" y="505"/>
                  <a:pt x="746" y="505"/>
                </a:cubicBezTo>
                <a:cubicBezTo>
                  <a:pt x="754" y="504"/>
                  <a:pt x="757" y="496"/>
                  <a:pt x="755" y="490"/>
                </a:cubicBezTo>
                <a:cubicBezTo>
                  <a:pt x="779" y="496"/>
                  <a:pt x="805" y="498"/>
                  <a:pt x="829" y="498"/>
                </a:cubicBezTo>
                <a:cubicBezTo>
                  <a:pt x="881" y="497"/>
                  <a:pt x="928" y="476"/>
                  <a:pt x="964" y="438"/>
                </a:cubicBezTo>
                <a:cubicBezTo>
                  <a:pt x="1005" y="394"/>
                  <a:pt x="1021" y="333"/>
                  <a:pt x="1004" y="274"/>
                </a:cubicBezTo>
                <a:close/>
                <a:moveTo>
                  <a:pt x="678" y="487"/>
                </a:moveTo>
                <a:cubicBezTo>
                  <a:pt x="678" y="486"/>
                  <a:pt x="678" y="487"/>
                  <a:pt x="678" y="487"/>
                </a:cubicBezTo>
                <a:close/>
                <a:moveTo>
                  <a:pt x="282" y="469"/>
                </a:moveTo>
                <a:cubicBezTo>
                  <a:pt x="261" y="450"/>
                  <a:pt x="240" y="458"/>
                  <a:pt x="214" y="463"/>
                </a:cubicBezTo>
                <a:cubicBezTo>
                  <a:pt x="198" y="466"/>
                  <a:pt x="182" y="468"/>
                  <a:pt x="165" y="469"/>
                </a:cubicBezTo>
                <a:cubicBezTo>
                  <a:pt x="139" y="469"/>
                  <a:pt x="112" y="463"/>
                  <a:pt x="90" y="447"/>
                </a:cubicBezTo>
                <a:cubicBezTo>
                  <a:pt x="62" y="426"/>
                  <a:pt x="51" y="384"/>
                  <a:pt x="70" y="355"/>
                </a:cubicBezTo>
                <a:cubicBezTo>
                  <a:pt x="27" y="348"/>
                  <a:pt x="0" y="297"/>
                  <a:pt x="15" y="253"/>
                </a:cubicBezTo>
                <a:cubicBezTo>
                  <a:pt x="32" y="202"/>
                  <a:pt x="89" y="168"/>
                  <a:pt x="141" y="175"/>
                </a:cubicBezTo>
                <a:cubicBezTo>
                  <a:pt x="140" y="173"/>
                  <a:pt x="141" y="170"/>
                  <a:pt x="142" y="167"/>
                </a:cubicBezTo>
                <a:cubicBezTo>
                  <a:pt x="163" y="136"/>
                  <a:pt x="200" y="136"/>
                  <a:pt x="234" y="143"/>
                </a:cubicBezTo>
                <a:cubicBezTo>
                  <a:pt x="246" y="146"/>
                  <a:pt x="241" y="165"/>
                  <a:pt x="228" y="163"/>
                </a:cubicBezTo>
                <a:cubicBezTo>
                  <a:pt x="205" y="157"/>
                  <a:pt x="175" y="154"/>
                  <a:pt x="160" y="177"/>
                </a:cubicBezTo>
                <a:cubicBezTo>
                  <a:pt x="159" y="178"/>
                  <a:pt x="159" y="178"/>
                  <a:pt x="158" y="179"/>
                </a:cubicBezTo>
                <a:cubicBezTo>
                  <a:pt x="161" y="179"/>
                  <a:pt x="163" y="180"/>
                  <a:pt x="165" y="181"/>
                </a:cubicBezTo>
                <a:cubicBezTo>
                  <a:pt x="177" y="186"/>
                  <a:pt x="172" y="205"/>
                  <a:pt x="160" y="201"/>
                </a:cubicBezTo>
                <a:cubicBezTo>
                  <a:pt x="116" y="183"/>
                  <a:pt x="64" y="204"/>
                  <a:pt x="40" y="245"/>
                </a:cubicBezTo>
                <a:cubicBezTo>
                  <a:pt x="29" y="265"/>
                  <a:pt x="26" y="290"/>
                  <a:pt x="38" y="310"/>
                </a:cubicBezTo>
                <a:cubicBezTo>
                  <a:pt x="49" y="329"/>
                  <a:pt x="71" y="341"/>
                  <a:pt x="93" y="335"/>
                </a:cubicBezTo>
                <a:cubicBezTo>
                  <a:pt x="104" y="332"/>
                  <a:pt x="111" y="347"/>
                  <a:pt x="101" y="353"/>
                </a:cubicBezTo>
                <a:cubicBezTo>
                  <a:pt x="78" y="365"/>
                  <a:pt x="75" y="395"/>
                  <a:pt x="88" y="416"/>
                </a:cubicBezTo>
                <a:cubicBezTo>
                  <a:pt x="102" y="438"/>
                  <a:pt x="129" y="447"/>
                  <a:pt x="154" y="449"/>
                </a:cubicBezTo>
                <a:cubicBezTo>
                  <a:pt x="186" y="450"/>
                  <a:pt x="215" y="440"/>
                  <a:pt x="246" y="436"/>
                </a:cubicBezTo>
                <a:cubicBezTo>
                  <a:pt x="267" y="434"/>
                  <a:pt x="281" y="441"/>
                  <a:pt x="296" y="455"/>
                </a:cubicBezTo>
                <a:cubicBezTo>
                  <a:pt x="306" y="464"/>
                  <a:pt x="292" y="478"/>
                  <a:pt x="282" y="4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srgbClr val="000000"/>
              </a:solidFill>
              <a:latin typeface="Calibri"/>
              <a:ea typeface="+mn-ea"/>
              <a:cs typeface="+mn-cs"/>
            </a:endParaRPr>
          </a:p>
        </p:txBody>
      </p:sp>
      <p:sp>
        <p:nvSpPr>
          <p:cNvPr id="17" name="TextBox 16"/>
          <p:cNvSpPr txBox="1"/>
          <p:nvPr/>
        </p:nvSpPr>
        <p:spPr>
          <a:xfrm>
            <a:off x="201945" y="1162716"/>
            <a:ext cx="1603653" cy="646331"/>
          </a:xfrm>
          <a:prstGeom prst="rect">
            <a:avLst/>
          </a:prstGeom>
          <a:noFill/>
        </p:spPr>
        <p:txBody>
          <a:bodyPr wrap="square" rtlCol="0">
            <a:spAutoFit/>
          </a:bodyPr>
          <a:lstStyle/>
          <a:p>
            <a:pPr algn="ctr" defTabSz="914400" fontAlgn="auto">
              <a:spcBef>
                <a:spcPts val="0"/>
              </a:spcBef>
              <a:spcAft>
                <a:spcPts val="0"/>
              </a:spcAft>
            </a:pPr>
            <a:r>
              <a:rPr lang="en-US" dirty="0" smtClean="0">
                <a:solidFill>
                  <a:srgbClr val="FFFFFF"/>
                </a:solidFill>
                <a:latin typeface="Chewy" panose="02000000000000000000" pitchFamily="2" charset="0"/>
                <a:ea typeface="Chewy" panose="02000000000000000000" pitchFamily="2" charset="0"/>
                <a:cs typeface="+mn-cs"/>
              </a:rPr>
              <a:t>Sprint </a:t>
            </a:r>
          </a:p>
          <a:p>
            <a:pPr algn="ctr" defTabSz="914400" fontAlgn="auto">
              <a:spcBef>
                <a:spcPts val="0"/>
              </a:spcBef>
              <a:spcAft>
                <a:spcPts val="0"/>
              </a:spcAft>
            </a:pPr>
            <a:r>
              <a:rPr lang="en-US" dirty="0" smtClean="0">
                <a:solidFill>
                  <a:srgbClr val="FFFFFF"/>
                </a:solidFill>
                <a:latin typeface="Chewy" panose="02000000000000000000" pitchFamily="2" charset="0"/>
                <a:ea typeface="Chewy" panose="02000000000000000000" pitchFamily="2" charset="0"/>
                <a:cs typeface="+mn-cs"/>
              </a:rPr>
              <a:t>Goal</a:t>
            </a:r>
            <a:endParaRPr lang="en-US" sz="1100" dirty="0">
              <a:solidFill>
                <a:srgbClr val="FFFFFF"/>
              </a:solidFill>
              <a:latin typeface="Chewy" panose="02000000000000000000" pitchFamily="2" charset="0"/>
              <a:ea typeface="Chewy" panose="02000000000000000000" pitchFamily="2" charset="0"/>
              <a:cs typeface="+mn-cs"/>
            </a:endParaRPr>
          </a:p>
        </p:txBody>
      </p:sp>
      <p:cxnSp>
        <p:nvCxnSpPr>
          <p:cNvPr id="5" name="Straight Connector 4"/>
          <p:cNvCxnSpPr/>
          <p:nvPr/>
        </p:nvCxnSpPr>
        <p:spPr>
          <a:xfrm>
            <a:off x="3690461" y="1244163"/>
            <a:ext cx="0" cy="2791846"/>
          </a:xfrm>
          <a:prstGeom prst="line">
            <a:avLst/>
          </a:prstGeom>
          <a:ln w="19050">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p:nvPr/>
        </p:nvCxnSpPr>
        <p:spPr>
          <a:xfrm>
            <a:off x="5382427" y="1244163"/>
            <a:ext cx="0" cy="2791846"/>
          </a:xfrm>
          <a:prstGeom prst="line">
            <a:avLst/>
          </a:prstGeom>
          <a:ln w="19050">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p:nvPr/>
        </p:nvCxnSpPr>
        <p:spPr>
          <a:xfrm>
            <a:off x="7072170" y="1229178"/>
            <a:ext cx="0" cy="2791846"/>
          </a:xfrm>
          <a:prstGeom prst="line">
            <a:avLst/>
          </a:prstGeom>
          <a:ln w="19050">
            <a:solidFill>
              <a:schemeClr val="tx1"/>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2061921" y="1865180"/>
            <a:ext cx="6664585" cy="0"/>
          </a:xfrm>
          <a:prstGeom prst="line">
            <a:avLst/>
          </a:prstGeom>
          <a:ln w="19050">
            <a:solidFill>
              <a:schemeClr val="tx1"/>
            </a:solidFill>
          </a:ln>
        </p:spPr>
        <p:style>
          <a:lnRef idx="1">
            <a:schemeClr val="accent6"/>
          </a:lnRef>
          <a:fillRef idx="0">
            <a:schemeClr val="accent6"/>
          </a:fillRef>
          <a:effectRef idx="0">
            <a:schemeClr val="accent6"/>
          </a:effectRef>
          <a:fontRef idx="minor">
            <a:schemeClr val="tx1"/>
          </a:fontRef>
        </p:style>
      </p:cxnSp>
      <p:sp>
        <p:nvSpPr>
          <p:cNvPr id="8" name="TextBox 7"/>
          <p:cNvSpPr txBox="1"/>
          <p:nvPr/>
        </p:nvSpPr>
        <p:spPr>
          <a:xfrm>
            <a:off x="2061921" y="1244164"/>
            <a:ext cx="1628541" cy="646331"/>
          </a:xfrm>
          <a:prstGeom prst="rect">
            <a:avLst/>
          </a:prstGeom>
          <a:noFill/>
        </p:spPr>
        <p:txBody>
          <a:bodyPr wrap="square" rtlCol="0">
            <a:spAutoFit/>
          </a:bodyPr>
          <a:lstStyle/>
          <a:p>
            <a:pPr algn="ctr" defTabSz="914400" fontAlgn="auto">
              <a:spcBef>
                <a:spcPts val="0"/>
              </a:spcBef>
              <a:spcAft>
                <a:spcPts val="0"/>
              </a:spcAft>
            </a:pPr>
            <a:endParaRPr lang="en-GB" dirty="0" smtClean="0">
              <a:solidFill>
                <a:srgbClr val="000000"/>
              </a:solidFill>
              <a:latin typeface="Calibri"/>
              <a:ea typeface="+mn-ea"/>
              <a:cs typeface="+mn-cs"/>
            </a:endParaRPr>
          </a:p>
          <a:p>
            <a:pPr algn="ctr" defTabSz="914400" fontAlgn="auto">
              <a:spcBef>
                <a:spcPts val="0"/>
              </a:spcBef>
              <a:spcAft>
                <a:spcPts val="0"/>
              </a:spcAft>
            </a:pPr>
            <a:r>
              <a:rPr lang="en-GB" dirty="0" smtClean="0">
                <a:solidFill>
                  <a:srgbClr val="000000"/>
                </a:solidFill>
                <a:latin typeface="Calibri"/>
                <a:ea typeface="+mn-ea"/>
                <a:cs typeface="+mn-cs"/>
              </a:rPr>
              <a:t>To do</a:t>
            </a:r>
            <a:endParaRPr lang="en-GB" dirty="0">
              <a:solidFill>
                <a:srgbClr val="000000"/>
              </a:solidFill>
              <a:latin typeface="Calibri"/>
              <a:ea typeface="+mn-ea"/>
              <a:cs typeface="+mn-cs"/>
            </a:endParaRPr>
          </a:p>
        </p:txBody>
      </p:sp>
      <p:sp>
        <p:nvSpPr>
          <p:cNvPr id="23" name="TextBox 22"/>
          <p:cNvSpPr txBox="1"/>
          <p:nvPr/>
        </p:nvSpPr>
        <p:spPr>
          <a:xfrm>
            <a:off x="3690462" y="1244269"/>
            <a:ext cx="1628541" cy="646331"/>
          </a:xfrm>
          <a:prstGeom prst="rect">
            <a:avLst/>
          </a:prstGeom>
          <a:noFill/>
        </p:spPr>
        <p:txBody>
          <a:bodyPr wrap="square" rtlCol="0">
            <a:spAutoFit/>
          </a:bodyPr>
          <a:lstStyle/>
          <a:p>
            <a:pPr algn="ctr" defTabSz="914400" fontAlgn="auto">
              <a:spcBef>
                <a:spcPts val="0"/>
              </a:spcBef>
              <a:spcAft>
                <a:spcPts val="0"/>
              </a:spcAft>
            </a:pPr>
            <a:r>
              <a:rPr lang="en-GB" dirty="0" smtClean="0">
                <a:solidFill>
                  <a:srgbClr val="000000"/>
                </a:solidFill>
                <a:latin typeface="Calibri"/>
                <a:ea typeface="+mn-ea"/>
                <a:cs typeface="+mn-cs"/>
              </a:rPr>
              <a:t>In </a:t>
            </a:r>
          </a:p>
          <a:p>
            <a:pPr algn="ctr" defTabSz="914400" fontAlgn="auto">
              <a:spcBef>
                <a:spcPts val="0"/>
              </a:spcBef>
              <a:spcAft>
                <a:spcPts val="0"/>
              </a:spcAft>
            </a:pPr>
            <a:r>
              <a:rPr lang="en-GB" dirty="0" smtClean="0">
                <a:solidFill>
                  <a:srgbClr val="000000"/>
                </a:solidFill>
                <a:latin typeface="Calibri"/>
                <a:ea typeface="+mn-ea"/>
                <a:cs typeface="+mn-cs"/>
              </a:rPr>
              <a:t>Progress</a:t>
            </a:r>
            <a:endParaRPr lang="en-GB" dirty="0">
              <a:solidFill>
                <a:srgbClr val="000000"/>
              </a:solidFill>
              <a:latin typeface="Calibri"/>
              <a:ea typeface="+mn-ea"/>
              <a:cs typeface="+mn-cs"/>
            </a:endParaRPr>
          </a:p>
        </p:txBody>
      </p:sp>
      <p:sp>
        <p:nvSpPr>
          <p:cNvPr id="24" name="TextBox 23"/>
          <p:cNvSpPr txBox="1"/>
          <p:nvPr/>
        </p:nvSpPr>
        <p:spPr>
          <a:xfrm>
            <a:off x="5394213" y="1244269"/>
            <a:ext cx="1628541" cy="646331"/>
          </a:xfrm>
          <a:prstGeom prst="rect">
            <a:avLst/>
          </a:prstGeom>
          <a:noFill/>
        </p:spPr>
        <p:txBody>
          <a:bodyPr wrap="square" rtlCol="0">
            <a:spAutoFit/>
          </a:bodyPr>
          <a:lstStyle/>
          <a:p>
            <a:pPr algn="ctr" defTabSz="914400" fontAlgn="auto">
              <a:spcBef>
                <a:spcPts val="0"/>
              </a:spcBef>
              <a:spcAft>
                <a:spcPts val="0"/>
              </a:spcAft>
            </a:pPr>
            <a:endParaRPr lang="en-GB" dirty="0" smtClean="0">
              <a:solidFill>
                <a:srgbClr val="000000"/>
              </a:solidFill>
              <a:latin typeface="Calibri"/>
              <a:ea typeface="+mn-ea"/>
              <a:cs typeface="+mn-cs"/>
            </a:endParaRPr>
          </a:p>
          <a:p>
            <a:pPr algn="ctr" defTabSz="914400" fontAlgn="auto">
              <a:spcBef>
                <a:spcPts val="0"/>
              </a:spcBef>
              <a:spcAft>
                <a:spcPts val="0"/>
              </a:spcAft>
            </a:pPr>
            <a:r>
              <a:rPr lang="en-GB" dirty="0" smtClean="0">
                <a:solidFill>
                  <a:srgbClr val="000000"/>
                </a:solidFill>
                <a:latin typeface="Calibri"/>
                <a:ea typeface="+mn-ea"/>
                <a:cs typeface="+mn-cs"/>
              </a:rPr>
              <a:t>Testing</a:t>
            </a:r>
            <a:endParaRPr lang="en-GB" dirty="0">
              <a:solidFill>
                <a:srgbClr val="000000"/>
              </a:solidFill>
              <a:latin typeface="Calibri"/>
              <a:ea typeface="+mn-ea"/>
              <a:cs typeface="+mn-cs"/>
            </a:endParaRPr>
          </a:p>
        </p:txBody>
      </p:sp>
      <p:sp>
        <p:nvSpPr>
          <p:cNvPr id="25" name="TextBox 24"/>
          <p:cNvSpPr txBox="1"/>
          <p:nvPr/>
        </p:nvSpPr>
        <p:spPr>
          <a:xfrm>
            <a:off x="7072170" y="1262479"/>
            <a:ext cx="1628541" cy="646331"/>
          </a:xfrm>
          <a:prstGeom prst="rect">
            <a:avLst/>
          </a:prstGeom>
          <a:noFill/>
        </p:spPr>
        <p:txBody>
          <a:bodyPr wrap="square" rtlCol="0">
            <a:spAutoFit/>
          </a:bodyPr>
          <a:lstStyle/>
          <a:p>
            <a:pPr algn="ctr" defTabSz="914400" fontAlgn="auto">
              <a:spcBef>
                <a:spcPts val="0"/>
              </a:spcBef>
              <a:spcAft>
                <a:spcPts val="0"/>
              </a:spcAft>
            </a:pPr>
            <a:endParaRPr lang="en-GB" dirty="0" smtClean="0">
              <a:solidFill>
                <a:srgbClr val="000000"/>
              </a:solidFill>
              <a:latin typeface="Calibri"/>
              <a:ea typeface="+mn-ea"/>
              <a:cs typeface="+mn-cs"/>
            </a:endParaRPr>
          </a:p>
          <a:p>
            <a:pPr algn="ctr" defTabSz="914400" fontAlgn="auto">
              <a:spcBef>
                <a:spcPts val="0"/>
              </a:spcBef>
              <a:spcAft>
                <a:spcPts val="0"/>
              </a:spcAft>
            </a:pPr>
            <a:r>
              <a:rPr lang="en-GB" dirty="0" smtClean="0">
                <a:solidFill>
                  <a:srgbClr val="000000"/>
                </a:solidFill>
                <a:latin typeface="Calibri"/>
                <a:ea typeface="+mn-ea"/>
                <a:cs typeface="+mn-cs"/>
              </a:rPr>
              <a:t>Done</a:t>
            </a:r>
            <a:endParaRPr lang="en-GB" dirty="0">
              <a:solidFill>
                <a:srgbClr val="000000"/>
              </a:solidFill>
              <a:latin typeface="Calibri"/>
              <a:ea typeface="+mn-ea"/>
              <a:cs typeface="+mn-cs"/>
            </a:endParaRPr>
          </a:p>
        </p:txBody>
      </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7257" y="1891395"/>
            <a:ext cx="451399" cy="361084"/>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2835" y="1912888"/>
            <a:ext cx="451399" cy="361084"/>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9605" y="2435964"/>
            <a:ext cx="451399" cy="36108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6440" y="1928664"/>
            <a:ext cx="451399" cy="361084"/>
          </a:xfrm>
          <a:prstGeom prst="rect">
            <a:avLst/>
          </a:prstGeom>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0153" y="1928665"/>
            <a:ext cx="451399" cy="361084"/>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491" y="2334738"/>
            <a:ext cx="451399" cy="361084"/>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0152" y="2444559"/>
            <a:ext cx="451399" cy="361084"/>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57827" y="2625102"/>
            <a:ext cx="451399" cy="361084"/>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87365" y="1917919"/>
            <a:ext cx="451399" cy="361084"/>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1435" y="2279003"/>
            <a:ext cx="451399" cy="361084"/>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547" y="1973654"/>
            <a:ext cx="451399" cy="361084"/>
          </a:xfrm>
          <a:prstGeom prst="rect">
            <a:avLst/>
          </a:prstGeom>
        </p:spPr>
      </p:pic>
      <p:pic>
        <p:nvPicPr>
          <p:cNvPr id="42" name="Pictur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7103" y="1928665"/>
            <a:ext cx="451399" cy="361084"/>
          </a:xfrm>
          <a:prstGeom prst="rect">
            <a:avLst/>
          </a:prstGeom>
        </p:spPr>
      </p:pic>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34110" y="1229179"/>
            <a:ext cx="1138994" cy="1189433"/>
          </a:xfrm>
          <a:prstGeom prst="rect">
            <a:avLst/>
          </a:prstGeom>
        </p:spPr>
      </p:pic>
      <p:pic>
        <p:nvPicPr>
          <p:cNvPr id="6" name="figure_stepping_out_ahead_400_clr_1795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3126761" y="3272492"/>
            <a:ext cx="4500563" cy="2520068"/>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91232" y="3272492"/>
            <a:ext cx="4582390" cy="2520068"/>
          </a:xfrm>
          <a:prstGeom prst="rect">
            <a:avLst/>
          </a:prstGeom>
        </p:spPr>
      </p:pic>
      <p:sp>
        <p:nvSpPr>
          <p:cNvPr id="44" name="Title 1"/>
          <p:cNvSpPr txBox="1">
            <a:spLocks/>
          </p:cNvSpPr>
          <p:nvPr/>
        </p:nvSpPr>
        <p:spPr bwMode="auto">
          <a:xfrm>
            <a:off x="274092" y="5252546"/>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sz="4800" b="1" dirty="0" smtClean="0">
                <a:solidFill>
                  <a:schemeClr val="bg1"/>
                </a:solidFill>
              </a:rPr>
              <a:t>Monitoring Sprint Progress</a:t>
            </a:r>
            <a:endParaRPr lang="en-GB" sz="4800" b="1" dirty="0">
              <a:solidFill>
                <a:schemeClr val="bg1"/>
              </a:solidFill>
            </a:endParaRPr>
          </a:p>
        </p:txBody>
      </p:sp>
    </p:spTree>
    <p:extLst>
      <p:ext uri="{BB962C8B-B14F-4D97-AF65-F5344CB8AC3E}">
        <p14:creationId xmlns:p14="http://schemas.microsoft.com/office/powerpoint/2010/main" val="145988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8" fill="hold"/>
                                        <p:tgtEl>
                                          <p:spTgt spid="6"/>
                                        </p:tgtEl>
                                      </p:cBhvr>
                                    </p:cmd>
                                  </p:childTnLst>
                                </p:cTn>
                              </p:par>
                            </p:childTnLst>
                          </p:cTn>
                        </p:par>
                        <p:par>
                          <p:cTn id="7" fill="hold">
                            <p:stCondLst>
                              <p:cond delay="1778"/>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6"/>
                                        </p:tgtEl>
                                        <p:attrNameLst>
                                          <p:attrName>style.visibility</p:attrName>
                                        </p:attrNameLst>
                                      </p:cBhvr>
                                      <p:to>
                                        <p:strVal val="hidden"/>
                                      </p:to>
                                    </p:set>
                                    <p:cmd type="call" cmd="stop">
                                      <p:cBhvr>
                                        <p:cTn id="12" dur="1">
                                          <p:stCondLst>
                                            <p:cond delay="0"/>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Group 33"/>
          <p:cNvGrpSpPr/>
          <p:nvPr/>
        </p:nvGrpSpPr>
        <p:grpSpPr>
          <a:xfrm>
            <a:off x="3228794" y="1527247"/>
            <a:ext cx="4182712" cy="3315465"/>
            <a:chOff x="2364494" y="740658"/>
            <a:chExt cx="4721226" cy="4678363"/>
          </a:xfrm>
        </p:grpSpPr>
        <p:sp>
          <p:nvSpPr>
            <p:cNvPr id="35" name="Rectangle 34"/>
            <p:cNvSpPr/>
            <p:nvPr/>
          </p:nvSpPr>
          <p:spPr>
            <a:xfrm>
              <a:off x="2443869" y="740658"/>
              <a:ext cx="4641851" cy="4678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6" name="Group 35"/>
            <p:cNvGrpSpPr/>
            <p:nvPr/>
          </p:nvGrpSpPr>
          <p:grpSpPr>
            <a:xfrm>
              <a:off x="2364494" y="1592359"/>
              <a:ext cx="2105026" cy="3738563"/>
              <a:chOff x="2364494" y="1613783"/>
              <a:chExt cx="2105026" cy="3738563"/>
            </a:xfrm>
            <a:solidFill>
              <a:schemeClr val="accent1"/>
            </a:solidFill>
            <a:effectLst>
              <a:outerShdw blurRad="127000" dist="63500" dir="5400000" algn="t" rotWithShape="0">
                <a:prstClr val="black">
                  <a:alpha val="40000"/>
                </a:prstClr>
              </a:outerShdw>
            </a:effectLst>
          </p:grpSpPr>
          <p:sp>
            <p:nvSpPr>
              <p:cNvPr id="37" name="Freeform 36"/>
              <p:cNvSpPr>
                <a:spLocks/>
              </p:cNvSpPr>
              <p:nvPr/>
            </p:nvSpPr>
            <p:spPr bwMode="auto">
              <a:xfrm>
                <a:off x="2524832" y="1613783"/>
                <a:ext cx="1944688" cy="3738563"/>
              </a:xfrm>
              <a:custGeom>
                <a:avLst/>
                <a:gdLst>
                  <a:gd name="T0" fmla="*/ 1225 w 1225"/>
                  <a:gd name="T1" fmla="*/ 1882 h 2355"/>
                  <a:gd name="T2" fmla="*/ 1147 w 1225"/>
                  <a:gd name="T3" fmla="*/ 1860 h 2355"/>
                  <a:gd name="T4" fmla="*/ 1074 w 1225"/>
                  <a:gd name="T5" fmla="*/ 1833 h 2355"/>
                  <a:gd name="T6" fmla="*/ 1003 w 1225"/>
                  <a:gd name="T7" fmla="*/ 1798 h 2355"/>
                  <a:gd name="T8" fmla="*/ 935 w 1225"/>
                  <a:gd name="T9" fmla="*/ 1759 h 2355"/>
                  <a:gd name="T10" fmla="*/ 871 w 1225"/>
                  <a:gd name="T11" fmla="*/ 1714 h 2355"/>
                  <a:gd name="T12" fmla="*/ 811 w 1225"/>
                  <a:gd name="T13" fmla="*/ 1665 h 2355"/>
                  <a:gd name="T14" fmla="*/ 756 w 1225"/>
                  <a:gd name="T15" fmla="*/ 1611 h 2355"/>
                  <a:gd name="T16" fmla="*/ 707 w 1225"/>
                  <a:gd name="T17" fmla="*/ 1553 h 2355"/>
                  <a:gd name="T18" fmla="*/ 660 w 1225"/>
                  <a:gd name="T19" fmla="*/ 1490 h 2355"/>
                  <a:gd name="T20" fmla="*/ 619 w 1225"/>
                  <a:gd name="T21" fmla="*/ 1423 h 2355"/>
                  <a:gd name="T22" fmla="*/ 583 w 1225"/>
                  <a:gd name="T23" fmla="*/ 1354 h 2355"/>
                  <a:gd name="T24" fmla="*/ 554 w 1225"/>
                  <a:gd name="T25" fmla="*/ 1281 h 2355"/>
                  <a:gd name="T26" fmla="*/ 530 w 1225"/>
                  <a:gd name="T27" fmla="*/ 1205 h 2355"/>
                  <a:gd name="T28" fmla="*/ 513 w 1225"/>
                  <a:gd name="T29" fmla="*/ 1126 h 2355"/>
                  <a:gd name="T30" fmla="*/ 503 w 1225"/>
                  <a:gd name="T31" fmla="*/ 1046 h 2355"/>
                  <a:gd name="T32" fmla="*/ 499 w 1225"/>
                  <a:gd name="T33" fmla="*/ 963 h 2355"/>
                  <a:gd name="T34" fmla="*/ 501 w 1225"/>
                  <a:gd name="T35" fmla="*/ 919 h 2355"/>
                  <a:gd name="T36" fmla="*/ 508 w 1225"/>
                  <a:gd name="T37" fmla="*/ 835 h 2355"/>
                  <a:gd name="T38" fmla="*/ 523 w 1225"/>
                  <a:gd name="T39" fmla="*/ 751 h 2355"/>
                  <a:gd name="T40" fmla="*/ 545 w 1225"/>
                  <a:gd name="T41" fmla="*/ 670 h 2355"/>
                  <a:gd name="T42" fmla="*/ 575 w 1225"/>
                  <a:gd name="T43" fmla="*/ 593 h 2355"/>
                  <a:gd name="T44" fmla="*/ 611 w 1225"/>
                  <a:gd name="T45" fmla="*/ 519 h 2355"/>
                  <a:gd name="T46" fmla="*/ 652 w 1225"/>
                  <a:gd name="T47" fmla="*/ 449 h 2355"/>
                  <a:gd name="T48" fmla="*/ 698 w 1225"/>
                  <a:gd name="T49" fmla="*/ 382 h 2355"/>
                  <a:gd name="T50" fmla="*/ 597 w 1225"/>
                  <a:gd name="T51" fmla="*/ 147 h 2355"/>
                  <a:gd name="T52" fmla="*/ 371 w 1225"/>
                  <a:gd name="T53" fmla="*/ 0 h 2355"/>
                  <a:gd name="T54" fmla="*/ 288 w 1225"/>
                  <a:gd name="T55" fmla="*/ 99 h 2355"/>
                  <a:gd name="T56" fmla="*/ 216 w 1225"/>
                  <a:gd name="T57" fmla="*/ 206 h 2355"/>
                  <a:gd name="T58" fmla="*/ 153 w 1225"/>
                  <a:gd name="T59" fmla="*/ 319 h 2355"/>
                  <a:gd name="T60" fmla="*/ 99 w 1225"/>
                  <a:gd name="T61" fmla="*/ 437 h 2355"/>
                  <a:gd name="T62" fmla="*/ 57 w 1225"/>
                  <a:gd name="T63" fmla="*/ 562 h 2355"/>
                  <a:gd name="T64" fmla="*/ 26 w 1225"/>
                  <a:gd name="T65" fmla="*/ 691 h 2355"/>
                  <a:gd name="T66" fmla="*/ 7 w 1225"/>
                  <a:gd name="T67" fmla="*/ 824 h 2355"/>
                  <a:gd name="T68" fmla="*/ 0 w 1225"/>
                  <a:gd name="T69" fmla="*/ 962 h 2355"/>
                  <a:gd name="T70" fmla="*/ 2 w 1225"/>
                  <a:gd name="T71" fmla="*/ 1023 h 2355"/>
                  <a:gd name="T72" fmla="*/ 12 w 1225"/>
                  <a:gd name="T73" fmla="*/ 1149 h 2355"/>
                  <a:gd name="T74" fmla="*/ 33 w 1225"/>
                  <a:gd name="T75" fmla="*/ 1269 h 2355"/>
                  <a:gd name="T76" fmla="*/ 63 w 1225"/>
                  <a:gd name="T77" fmla="*/ 1385 h 2355"/>
                  <a:gd name="T78" fmla="*/ 105 w 1225"/>
                  <a:gd name="T79" fmla="*/ 1498 h 2355"/>
                  <a:gd name="T80" fmla="*/ 153 w 1225"/>
                  <a:gd name="T81" fmla="*/ 1606 h 2355"/>
                  <a:gd name="T82" fmla="*/ 211 w 1225"/>
                  <a:gd name="T83" fmla="*/ 1709 h 2355"/>
                  <a:gd name="T84" fmla="*/ 276 w 1225"/>
                  <a:gd name="T85" fmla="*/ 1807 h 2355"/>
                  <a:gd name="T86" fmla="*/ 350 w 1225"/>
                  <a:gd name="T87" fmla="*/ 1899 h 2355"/>
                  <a:gd name="T88" fmla="*/ 429 w 1225"/>
                  <a:gd name="T89" fmla="*/ 1985 h 2355"/>
                  <a:gd name="T90" fmla="*/ 516 w 1225"/>
                  <a:gd name="T91" fmla="*/ 2064 h 2355"/>
                  <a:gd name="T92" fmla="*/ 609 w 1225"/>
                  <a:gd name="T93" fmla="*/ 2134 h 2355"/>
                  <a:gd name="T94" fmla="*/ 708 w 1225"/>
                  <a:gd name="T95" fmla="*/ 2199 h 2355"/>
                  <a:gd name="T96" fmla="*/ 813 w 1225"/>
                  <a:gd name="T97" fmla="*/ 2254 h 2355"/>
                  <a:gd name="T98" fmla="*/ 923 w 1225"/>
                  <a:gd name="T99" fmla="*/ 2302 h 2355"/>
                  <a:gd name="T100" fmla="*/ 1036 w 1225"/>
                  <a:gd name="T101" fmla="*/ 2340 h 2355"/>
                  <a:gd name="T102" fmla="*/ 1113 w 1225"/>
                  <a:gd name="T103" fmla="*/ 2093 h 2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25" h="2355">
                    <a:moveTo>
                      <a:pt x="1225" y="1882"/>
                    </a:moveTo>
                    <a:lnTo>
                      <a:pt x="1225" y="1882"/>
                    </a:lnTo>
                    <a:lnTo>
                      <a:pt x="1185" y="1872"/>
                    </a:lnTo>
                    <a:lnTo>
                      <a:pt x="1147" y="1860"/>
                    </a:lnTo>
                    <a:lnTo>
                      <a:pt x="1110" y="1846"/>
                    </a:lnTo>
                    <a:lnTo>
                      <a:pt x="1074" y="1833"/>
                    </a:lnTo>
                    <a:lnTo>
                      <a:pt x="1038" y="1815"/>
                    </a:lnTo>
                    <a:lnTo>
                      <a:pt x="1003" y="1798"/>
                    </a:lnTo>
                    <a:lnTo>
                      <a:pt x="969" y="1779"/>
                    </a:lnTo>
                    <a:lnTo>
                      <a:pt x="935" y="1759"/>
                    </a:lnTo>
                    <a:lnTo>
                      <a:pt x="904" y="1738"/>
                    </a:lnTo>
                    <a:lnTo>
                      <a:pt x="871" y="1714"/>
                    </a:lnTo>
                    <a:lnTo>
                      <a:pt x="842" y="1690"/>
                    </a:lnTo>
                    <a:lnTo>
                      <a:pt x="811" y="1665"/>
                    </a:lnTo>
                    <a:lnTo>
                      <a:pt x="784" y="1639"/>
                    </a:lnTo>
                    <a:lnTo>
                      <a:pt x="756" y="1611"/>
                    </a:lnTo>
                    <a:lnTo>
                      <a:pt x="731" y="1582"/>
                    </a:lnTo>
                    <a:lnTo>
                      <a:pt x="707" y="1553"/>
                    </a:lnTo>
                    <a:lnTo>
                      <a:pt x="683" y="1522"/>
                    </a:lnTo>
                    <a:lnTo>
                      <a:pt x="660" y="1490"/>
                    </a:lnTo>
                    <a:lnTo>
                      <a:pt x="638" y="1457"/>
                    </a:lnTo>
                    <a:lnTo>
                      <a:pt x="619" y="1423"/>
                    </a:lnTo>
                    <a:lnTo>
                      <a:pt x="600" y="1389"/>
                    </a:lnTo>
                    <a:lnTo>
                      <a:pt x="583" y="1354"/>
                    </a:lnTo>
                    <a:lnTo>
                      <a:pt x="568" y="1318"/>
                    </a:lnTo>
                    <a:lnTo>
                      <a:pt x="554" y="1281"/>
                    </a:lnTo>
                    <a:lnTo>
                      <a:pt x="542" y="1243"/>
                    </a:lnTo>
                    <a:lnTo>
                      <a:pt x="530" y="1205"/>
                    </a:lnTo>
                    <a:lnTo>
                      <a:pt x="521" y="1166"/>
                    </a:lnTo>
                    <a:lnTo>
                      <a:pt x="513" y="1126"/>
                    </a:lnTo>
                    <a:lnTo>
                      <a:pt x="508" y="1087"/>
                    </a:lnTo>
                    <a:lnTo>
                      <a:pt x="503" y="1046"/>
                    </a:lnTo>
                    <a:lnTo>
                      <a:pt x="501" y="1005"/>
                    </a:lnTo>
                    <a:lnTo>
                      <a:pt x="499" y="963"/>
                    </a:lnTo>
                    <a:lnTo>
                      <a:pt x="499" y="963"/>
                    </a:lnTo>
                    <a:lnTo>
                      <a:pt x="501" y="919"/>
                    </a:lnTo>
                    <a:lnTo>
                      <a:pt x="503" y="876"/>
                    </a:lnTo>
                    <a:lnTo>
                      <a:pt x="508" y="835"/>
                    </a:lnTo>
                    <a:lnTo>
                      <a:pt x="515" y="792"/>
                    </a:lnTo>
                    <a:lnTo>
                      <a:pt x="523" y="751"/>
                    </a:lnTo>
                    <a:lnTo>
                      <a:pt x="533" y="710"/>
                    </a:lnTo>
                    <a:lnTo>
                      <a:pt x="545" y="670"/>
                    </a:lnTo>
                    <a:lnTo>
                      <a:pt x="559" y="631"/>
                    </a:lnTo>
                    <a:lnTo>
                      <a:pt x="575" y="593"/>
                    </a:lnTo>
                    <a:lnTo>
                      <a:pt x="592" y="555"/>
                    </a:lnTo>
                    <a:lnTo>
                      <a:pt x="611" y="519"/>
                    </a:lnTo>
                    <a:lnTo>
                      <a:pt x="630" y="483"/>
                    </a:lnTo>
                    <a:lnTo>
                      <a:pt x="652" y="449"/>
                    </a:lnTo>
                    <a:lnTo>
                      <a:pt x="674" y="415"/>
                    </a:lnTo>
                    <a:lnTo>
                      <a:pt x="698" y="382"/>
                    </a:lnTo>
                    <a:lnTo>
                      <a:pt x="724" y="351"/>
                    </a:lnTo>
                    <a:lnTo>
                      <a:pt x="597" y="147"/>
                    </a:lnTo>
                    <a:lnTo>
                      <a:pt x="371" y="0"/>
                    </a:lnTo>
                    <a:lnTo>
                      <a:pt x="371" y="0"/>
                    </a:lnTo>
                    <a:lnTo>
                      <a:pt x="328" y="48"/>
                    </a:lnTo>
                    <a:lnTo>
                      <a:pt x="288" y="99"/>
                    </a:lnTo>
                    <a:lnTo>
                      <a:pt x="250" y="151"/>
                    </a:lnTo>
                    <a:lnTo>
                      <a:pt x="216" y="206"/>
                    </a:lnTo>
                    <a:lnTo>
                      <a:pt x="184" y="260"/>
                    </a:lnTo>
                    <a:lnTo>
                      <a:pt x="153" y="319"/>
                    </a:lnTo>
                    <a:lnTo>
                      <a:pt x="125" y="377"/>
                    </a:lnTo>
                    <a:lnTo>
                      <a:pt x="99" y="437"/>
                    </a:lnTo>
                    <a:lnTo>
                      <a:pt x="77" y="499"/>
                    </a:lnTo>
                    <a:lnTo>
                      <a:pt x="57" y="562"/>
                    </a:lnTo>
                    <a:lnTo>
                      <a:pt x="39" y="626"/>
                    </a:lnTo>
                    <a:lnTo>
                      <a:pt x="26" y="691"/>
                    </a:lnTo>
                    <a:lnTo>
                      <a:pt x="15" y="758"/>
                    </a:lnTo>
                    <a:lnTo>
                      <a:pt x="7" y="824"/>
                    </a:lnTo>
                    <a:lnTo>
                      <a:pt x="2" y="893"/>
                    </a:lnTo>
                    <a:lnTo>
                      <a:pt x="0" y="962"/>
                    </a:lnTo>
                    <a:lnTo>
                      <a:pt x="0" y="962"/>
                    </a:lnTo>
                    <a:lnTo>
                      <a:pt x="2" y="1023"/>
                    </a:lnTo>
                    <a:lnTo>
                      <a:pt x="5" y="1087"/>
                    </a:lnTo>
                    <a:lnTo>
                      <a:pt x="12" y="1149"/>
                    </a:lnTo>
                    <a:lnTo>
                      <a:pt x="22" y="1209"/>
                    </a:lnTo>
                    <a:lnTo>
                      <a:pt x="33" y="1269"/>
                    </a:lnTo>
                    <a:lnTo>
                      <a:pt x="48" y="1327"/>
                    </a:lnTo>
                    <a:lnTo>
                      <a:pt x="63" y="1385"/>
                    </a:lnTo>
                    <a:lnTo>
                      <a:pt x="82" y="1442"/>
                    </a:lnTo>
                    <a:lnTo>
                      <a:pt x="105" y="1498"/>
                    </a:lnTo>
                    <a:lnTo>
                      <a:pt x="127" y="1553"/>
                    </a:lnTo>
                    <a:lnTo>
                      <a:pt x="153" y="1606"/>
                    </a:lnTo>
                    <a:lnTo>
                      <a:pt x="182" y="1658"/>
                    </a:lnTo>
                    <a:lnTo>
                      <a:pt x="211" y="1709"/>
                    </a:lnTo>
                    <a:lnTo>
                      <a:pt x="242" y="1759"/>
                    </a:lnTo>
                    <a:lnTo>
                      <a:pt x="276" y="1807"/>
                    </a:lnTo>
                    <a:lnTo>
                      <a:pt x="312" y="1853"/>
                    </a:lnTo>
                    <a:lnTo>
                      <a:pt x="350" y="1899"/>
                    </a:lnTo>
                    <a:lnTo>
                      <a:pt x="389" y="1942"/>
                    </a:lnTo>
                    <a:lnTo>
                      <a:pt x="429" y="1985"/>
                    </a:lnTo>
                    <a:lnTo>
                      <a:pt x="472" y="2025"/>
                    </a:lnTo>
                    <a:lnTo>
                      <a:pt x="516" y="2064"/>
                    </a:lnTo>
                    <a:lnTo>
                      <a:pt x="563" y="2100"/>
                    </a:lnTo>
                    <a:lnTo>
                      <a:pt x="609" y="2134"/>
                    </a:lnTo>
                    <a:lnTo>
                      <a:pt x="659" y="2169"/>
                    </a:lnTo>
                    <a:lnTo>
                      <a:pt x="708" y="2199"/>
                    </a:lnTo>
                    <a:lnTo>
                      <a:pt x="760" y="2227"/>
                    </a:lnTo>
                    <a:lnTo>
                      <a:pt x="813" y="2254"/>
                    </a:lnTo>
                    <a:lnTo>
                      <a:pt x="866" y="2280"/>
                    </a:lnTo>
                    <a:lnTo>
                      <a:pt x="923" y="2302"/>
                    </a:lnTo>
                    <a:lnTo>
                      <a:pt x="978" y="2321"/>
                    </a:lnTo>
                    <a:lnTo>
                      <a:pt x="1036" y="2340"/>
                    </a:lnTo>
                    <a:lnTo>
                      <a:pt x="1094" y="2355"/>
                    </a:lnTo>
                    <a:lnTo>
                      <a:pt x="1113" y="2093"/>
                    </a:lnTo>
                    <a:lnTo>
                      <a:pt x="1225" y="18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10"/>
              <p:cNvSpPr>
                <a:spLocks/>
              </p:cNvSpPr>
              <p:nvPr/>
            </p:nvSpPr>
            <p:spPr bwMode="auto">
              <a:xfrm>
                <a:off x="2364494" y="1912233"/>
                <a:ext cx="1260475" cy="1263650"/>
              </a:xfrm>
              <a:custGeom>
                <a:avLst/>
                <a:gdLst>
                  <a:gd name="T0" fmla="*/ 387 w 794"/>
                  <a:gd name="T1" fmla="*/ 0 h 796"/>
                  <a:gd name="T2" fmla="*/ 348 w 794"/>
                  <a:gd name="T3" fmla="*/ 4 h 796"/>
                  <a:gd name="T4" fmla="*/ 271 w 794"/>
                  <a:gd name="T5" fmla="*/ 21 h 796"/>
                  <a:gd name="T6" fmla="*/ 199 w 794"/>
                  <a:gd name="T7" fmla="*/ 54 h 796"/>
                  <a:gd name="T8" fmla="*/ 137 w 794"/>
                  <a:gd name="T9" fmla="*/ 98 h 796"/>
                  <a:gd name="T10" fmla="*/ 84 w 794"/>
                  <a:gd name="T11" fmla="*/ 153 h 796"/>
                  <a:gd name="T12" fmla="*/ 43 w 794"/>
                  <a:gd name="T13" fmla="*/ 216 h 796"/>
                  <a:gd name="T14" fmla="*/ 15 w 794"/>
                  <a:gd name="T15" fmla="*/ 288 h 796"/>
                  <a:gd name="T16" fmla="*/ 2 w 794"/>
                  <a:gd name="T17" fmla="*/ 367 h 796"/>
                  <a:gd name="T18" fmla="*/ 0 w 794"/>
                  <a:gd name="T19" fmla="*/ 407 h 796"/>
                  <a:gd name="T20" fmla="*/ 0 w 794"/>
                  <a:gd name="T21" fmla="*/ 427 h 796"/>
                  <a:gd name="T22" fmla="*/ 10 w 794"/>
                  <a:gd name="T23" fmla="*/ 487 h 796"/>
                  <a:gd name="T24" fmla="*/ 34 w 794"/>
                  <a:gd name="T25" fmla="*/ 561 h 796"/>
                  <a:gd name="T26" fmla="*/ 72 w 794"/>
                  <a:gd name="T27" fmla="*/ 628 h 796"/>
                  <a:gd name="T28" fmla="*/ 122 w 794"/>
                  <a:gd name="T29" fmla="*/ 684 h 796"/>
                  <a:gd name="T30" fmla="*/ 182 w 794"/>
                  <a:gd name="T31" fmla="*/ 732 h 796"/>
                  <a:gd name="T32" fmla="*/ 250 w 794"/>
                  <a:gd name="T33" fmla="*/ 767 h 796"/>
                  <a:gd name="T34" fmla="*/ 326 w 794"/>
                  <a:gd name="T35" fmla="*/ 789 h 796"/>
                  <a:gd name="T36" fmla="*/ 386 w 794"/>
                  <a:gd name="T37" fmla="*/ 796 h 796"/>
                  <a:gd name="T38" fmla="*/ 406 w 794"/>
                  <a:gd name="T39" fmla="*/ 796 h 796"/>
                  <a:gd name="T40" fmla="*/ 446 w 794"/>
                  <a:gd name="T41" fmla="*/ 792 h 796"/>
                  <a:gd name="T42" fmla="*/ 523 w 794"/>
                  <a:gd name="T43" fmla="*/ 775 h 796"/>
                  <a:gd name="T44" fmla="*/ 593 w 794"/>
                  <a:gd name="T45" fmla="*/ 743 h 796"/>
                  <a:gd name="T46" fmla="*/ 657 w 794"/>
                  <a:gd name="T47" fmla="*/ 698 h 796"/>
                  <a:gd name="T48" fmla="*/ 708 w 794"/>
                  <a:gd name="T49" fmla="*/ 643 h 796"/>
                  <a:gd name="T50" fmla="*/ 749 w 794"/>
                  <a:gd name="T51" fmla="*/ 580 h 796"/>
                  <a:gd name="T52" fmla="*/ 779 w 794"/>
                  <a:gd name="T53" fmla="*/ 508 h 796"/>
                  <a:gd name="T54" fmla="*/ 792 w 794"/>
                  <a:gd name="T55" fmla="*/ 431 h 796"/>
                  <a:gd name="T56" fmla="*/ 794 w 794"/>
                  <a:gd name="T57" fmla="*/ 390 h 796"/>
                  <a:gd name="T58" fmla="*/ 792 w 794"/>
                  <a:gd name="T59" fmla="*/ 369 h 796"/>
                  <a:gd name="T60" fmla="*/ 784 w 794"/>
                  <a:gd name="T61" fmla="*/ 309 h 796"/>
                  <a:gd name="T62" fmla="*/ 760 w 794"/>
                  <a:gd name="T63" fmla="*/ 235 h 796"/>
                  <a:gd name="T64" fmla="*/ 722 w 794"/>
                  <a:gd name="T65" fmla="*/ 168 h 796"/>
                  <a:gd name="T66" fmla="*/ 670 w 794"/>
                  <a:gd name="T67" fmla="*/ 112 h 796"/>
                  <a:gd name="T68" fmla="*/ 612 w 794"/>
                  <a:gd name="T69" fmla="*/ 64 h 796"/>
                  <a:gd name="T70" fmla="*/ 544 w 794"/>
                  <a:gd name="T71" fmla="*/ 30 h 796"/>
                  <a:gd name="T72" fmla="*/ 468 w 794"/>
                  <a:gd name="T73" fmla="*/ 7 h 796"/>
                  <a:gd name="T74" fmla="*/ 408 w 794"/>
                  <a:gd name="T75" fmla="*/ 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796">
                    <a:moveTo>
                      <a:pt x="387" y="0"/>
                    </a:moveTo>
                    <a:lnTo>
                      <a:pt x="387" y="0"/>
                    </a:lnTo>
                    <a:lnTo>
                      <a:pt x="367" y="2"/>
                    </a:lnTo>
                    <a:lnTo>
                      <a:pt x="348" y="4"/>
                    </a:lnTo>
                    <a:lnTo>
                      <a:pt x="309" y="11"/>
                    </a:lnTo>
                    <a:lnTo>
                      <a:pt x="271" y="21"/>
                    </a:lnTo>
                    <a:lnTo>
                      <a:pt x="233" y="36"/>
                    </a:lnTo>
                    <a:lnTo>
                      <a:pt x="199" y="54"/>
                    </a:lnTo>
                    <a:lnTo>
                      <a:pt x="168" y="74"/>
                    </a:lnTo>
                    <a:lnTo>
                      <a:pt x="137" y="98"/>
                    </a:lnTo>
                    <a:lnTo>
                      <a:pt x="110" y="124"/>
                    </a:lnTo>
                    <a:lnTo>
                      <a:pt x="84" y="153"/>
                    </a:lnTo>
                    <a:lnTo>
                      <a:pt x="62" y="184"/>
                    </a:lnTo>
                    <a:lnTo>
                      <a:pt x="43" y="216"/>
                    </a:lnTo>
                    <a:lnTo>
                      <a:pt x="27" y="252"/>
                    </a:lnTo>
                    <a:lnTo>
                      <a:pt x="15" y="288"/>
                    </a:lnTo>
                    <a:lnTo>
                      <a:pt x="5" y="326"/>
                    </a:lnTo>
                    <a:lnTo>
                      <a:pt x="2" y="367"/>
                    </a:lnTo>
                    <a:lnTo>
                      <a:pt x="0" y="386"/>
                    </a:lnTo>
                    <a:lnTo>
                      <a:pt x="0" y="407"/>
                    </a:lnTo>
                    <a:lnTo>
                      <a:pt x="0" y="407"/>
                    </a:lnTo>
                    <a:lnTo>
                      <a:pt x="0" y="427"/>
                    </a:lnTo>
                    <a:lnTo>
                      <a:pt x="3" y="448"/>
                    </a:lnTo>
                    <a:lnTo>
                      <a:pt x="10" y="487"/>
                    </a:lnTo>
                    <a:lnTo>
                      <a:pt x="20" y="525"/>
                    </a:lnTo>
                    <a:lnTo>
                      <a:pt x="34" y="561"/>
                    </a:lnTo>
                    <a:lnTo>
                      <a:pt x="51" y="595"/>
                    </a:lnTo>
                    <a:lnTo>
                      <a:pt x="72" y="628"/>
                    </a:lnTo>
                    <a:lnTo>
                      <a:pt x="96" y="657"/>
                    </a:lnTo>
                    <a:lnTo>
                      <a:pt x="122" y="684"/>
                    </a:lnTo>
                    <a:lnTo>
                      <a:pt x="151" y="710"/>
                    </a:lnTo>
                    <a:lnTo>
                      <a:pt x="182" y="732"/>
                    </a:lnTo>
                    <a:lnTo>
                      <a:pt x="216" y="751"/>
                    </a:lnTo>
                    <a:lnTo>
                      <a:pt x="250" y="767"/>
                    </a:lnTo>
                    <a:lnTo>
                      <a:pt x="288" y="780"/>
                    </a:lnTo>
                    <a:lnTo>
                      <a:pt x="326" y="789"/>
                    </a:lnTo>
                    <a:lnTo>
                      <a:pt x="365" y="794"/>
                    </a:lnTo>
                    <a:lnTo>
                      <a:pt x="386" y="796"/>
                    </a:lnTo>
                    <a:lnTo>
                      <a:pt x="406" y="796"/>
                    </a:lnTo>
                    <a:lnTo>
                      <a:pt x="406" y="796"/>
                    </a:lnTo>
                    <a:lnTo>
                      <a:pt x="427" y="794"/>
                    </a:lnTo>
                    <a:lnTo>
                      <a:pt x="446" y="792"/>
                    </a:lnTo>
                    <a:lnTo>
                      <a:pt x="485" y="786"/>
                    </a:lnTo>
                    <a:lnTo>
                      <a:pt x="523" y="775"/>
                    </a:lnTo>
                    <a:lnTo>
                      <a:pt x="559" y="760"/>
                    </a:lnTo>
                    <a:lnTo>
                      <a:pt x="593" y="743"/>
                    </a:lnTo>
                    <a:lnTo>
                      <a:pt x="626" y="722"/>
                    </a:lnTo>
                    <a:lnTo>
                      <a:pt x="657" y="698"/>
                    </a:lnTo>
                    <a:lnTo>
                      <a:pt x="684" y="672"/>
                    </a:lnTo>
                    <a:lnTo>
                      <a:pt x="708" y="643"/>
                    </a:lnTo>
                    <a:lnTo>
                      <a:pt x="731" y="612"/>
                    </a:lnTo>
                    <a:lnTo>
                      <a:pt x="749" y="580"/>
                    </a:lnTo>
                    <a:lnTo>
                      <a:pt x="767" y="544"/>
                    </a:lnTo>
                    <a:lnTo>
                      <a:pt x="779" y="508"/>
                    </a:lnTo>
                    <a:lnTo>
                      <a:pt x="787" y="470"/>
                    </a:lnTo>
                    <a:lnTo>
                      <a:pt x="792" y="431"/>
                    </a:lnTo>
                    <a:lnTo>
                      <a:pt x="794" y="410"/>
                    </a:lnTo>
                    <a:lnTo>
                      <a:pt x="794" y="390"/>
                    </a:lnTo>
                    <a:lnTo>
                      <a:pt x="794" y="390"/>
                    </a:lnTo>
                    <a:lnTo>
                      <a:pt x="792" y="369"/>
                    </a:lnTo>
                    <a:lnTo>
                      <a:pt x="791" y="348"/>
                    </a:lnTo>
                    <a:lnTo>
                      <a:pt x="784" y="309"/>
                    </a:lnTo>
                    <a:lnTo>
                      <a:pt x="773" y="271"/>
                    </a:lnTo>
                    <a:lnTo>
                      <a:pt x="760" y="235"/>
                    </a:lnTo>
                    <a:lnTo>
                      <a:pt x="743" y="201"/>
                    </a:lnTo>
                    <a:lnTo>
                      <a:pt x="722" y="168"/>
                    </a:lnTo>
                    <a:lnTo>
                      <a:pt x="698" y="139"/>
                    </a:lnTo>
                    <a:lnTo>
                      <a:pt x="670" y="112"/>
                    </a:lnTo>
                    <a:lnTo>
                      <a:pt x="643" y="86"/>
                    </a:lnTo>
                    <a:lnTo>
                      <a:pt x="612" y="64"/>
                    </a:lnTo>
                    <a:lnTo>
                      <a:pt x="578" y="45"/>
                    </a:lnTo>
                    <a:lnTo>
                      <a:pt x="544" y="30"/>
                    </a:lnTo>
                    <a:lnTo>
                      <a:pt x="506" y="16"/>
                    </a:lnTo>
                    <a:lnTo>
                      <a:pt x="468" y="7"/>
                    </a:lnTo>
                    <a:lnTo>
                      <a:pt x="429" y="2"/>
                    </a:lnTo>
                    <a:lnTo>
                      <a:pt x="408" y="2"/>
                    </a:lnTo>
                    <a:lnTo>
                      <a:pt x="3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12"/>
              <p:cNvSpPr>
                <a:spLocks/>
              </p:cNvSpPr>
              <p:nvPr/>
            </p:nvSpPr>
            <p:spPr bwMode="auto">
              <a:xfrm>
                <a:off x="2535944" y="2083683"/>
                <a:ext cx="917575" cy="920750"/>
              </a:xfrm>
              <a:custGeom>
                <a:avLst/>
                <a:gdLst>
                  <a:gd name="T0" fmla="*/ 283 w 578"/>
                  <a:gd name="T1" fmla="*/ 0 h 580"/>
                  <a:gd name="T2" fmla="*/ 225 w 578"/>
                  <a:gd name="T3" fmla="*/ 7 h 580"/>
                  <a:gd name="T4" fmla="*/ 170 w 578"/>
                  <a:gd name="T5" fmla="*/ 26 h 580"/>
                  <a:gd name="T6" fmla="*/ 122 w 578"/>
                  <a:gd name="T7" fmla="*/ 54 h 580"/>
                  <a:gd name="T8" fmla="*/ 79 w 578"/>
                  <a:gd name="T9" fmla="*/ 90 h 580"/>
                  <a:gd name="T10" fmla="*/ 44 w 578"/>
                  <a:gd name="T11" fmla="*/ 134 h 580"/>
                  <a:gd name="T12" fmla="*/ 19 w 578"/>
                  <a:gd name="T13" fmla="*/ 184 h 580"/>
                  <a:gd name="T14" fmla="*/ 3 w 578"/>
                  <a:gd name="T15" fmla="*/ 239 h 580"/>
                  <a:gd name="T16" fmla="*/ 0 w 578"/>
                  <a:gd name="T17" fmla="*/ 297 h 580"/>
                  <a:gd name="T18" fmla="*/ 2 w 578"/>
                  <a:gd name="T19" fmla="*/ 326 h 580"/>
                  <a:gd name="T20" fmla="*/ 14 w 578"/>
                  <a:gd name="T21" fmla="*/ 383 h 580"/>
                  <a:gd name="T22" fmla="*/ 38 w 578"/>
                  <a:gd name="T23" fmla="*/ 434 h 580"/>
                  <a:gd name="T24" fmla="*/ 70 w 578"/>
                  <a:gd name="T25" fmla="*/ 479 h 580"/>
                  <a:gd name="T26" fmla="*/ 110 w 578"/>
                  <a:gd name="T27" fmla="*/ 518 h 580"/>
                  <a:gd name="T28" fmla="*/ 156 w 578"/>
                  <a:gd name="T29" fmla="*/ 547 h 580"/>
                  <a:gd name="T30" fmla="*/ 209 w 578"/>
                  <a:gd name="T31" fmla="*/ 568 h 580"/>
                  <a:gd name="T32" fmla="*/ 266 w 578"/>
                  <a:gd name="T33" fmla="*/ 578 h 580"/>
                  <a:gd name="T34" fmla="*/ 295 w 578"/>
                  <a:gd name="T35" fmla="*/ 580 h 580"/>
                  <a:gd name="T36" fmla="*/ 353 w 578"/>
                  <a:gd name="T37" fmla="*/ 573 h 580"/>
                  <a:gd name="T38" fmla="*/ 408 w 578"/>
                  <a:gd name="T39" fmla="*/ 554 h 580"/>
                  <a:gd name="T40" fmla="*/ 456 w 578"/>
                  <a:gd name="T41" fmla="*/ 527 h 580"/>
                  <a:gd name="T42" fmla="*/ 497 w 578"/>
                  <a:gd name="T43" fmla="*/ 491 h 580"/>
                  <a:gd name="T44" fmla="*/ 533 w 578"/>
                  <a:gd name="T45" fmla="*/ 446 h 580"/>
                  <a:gd name="T46" fmla="*/ 557 w 578"/>
                  <a:gd name="T47" fmla="*/ 396 h 580"/>
                  <a:gd name="T48" fmla="*/ 574 w 578"/>
                  <a:gd name="T49" fmla="*/ 342 h 580"/>
                  <a:gd name="T50" fmla="*/ 578 w 578"/>
                  <a:gd name="T51" fmla="*/ 283 h 580"/>
                  <a:gd name="T52" fmla="*/ 576 w 578"/>
                  <a:gd name="T53" fmla="*/ 254 h 580"/>
                  <a:gd name="T54" fmla="*/ 564 w 578"/>
                  <a:gd name="T55" fmla="*/ 198 h 580"/>
                  <a:gd name="T56" fmla="*/ 540 w 578"/>
                  <a:gd name="T57" fmla="*/ 146 h 580"/>
                  <a:gd name="T58" fmla="*/ 508 w 578"/>
                  <a:gd name="T59" fmla="*/ 102 h 580"/>
                  <a:gd name="T60" fmla="*/ 468 w 578"/>
                  <a:gd name="T61" fmla="*/ 62 h 580"/>
                  <a:gd name="T62" fmla="*/ 422 w 578"/>
                  <a:gd name="T63" fmla="*/ 33 h 580"/>
                  <a:gd name="T64" fmla="*/ 369 w 578"/>
                  <a:gd name="T65" fmla="*/ 12 h 580"/>
                  <a:gd name="T66" fmla="*/ 312 w 578"/>
                  <a:gd name="T67" fmla="*/ 2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80">
                    <a:moveTo>
                      <a:pt x="283" y="0"/>
                    </a:moveTo>
                    <a:lnTo>
                      <a:pt x="283" y="0"/>
                    </a:lnTo>
                    <a:lnTo>
                      <a:pt x="252" y="4"/>
                    </a:lnTo>
                    <a:lnTo>
                      <a:pt x="225" y="7"/>
                    </a:lnTo>
                    <a:lnTo>
                      <a:pt x="197" y="16"/>
                    </a:lnTo>
                    <a:lnTo>
                      <a:pt x="170" y="26"/>
                    </a:lnTo>
                    <a:lnTo>
                      <a:pt x="146" y="38"/>
                    </a:lnTo>
                    <a:lnTo>
                      <a:pt x="122" y="54"/>
                    </a:lnTo>
                    <a:lnTo>
                      <a:pt x="99" y="71"/>
                    </a:lnTo>
                    <a:lnTo>
                      <a:pt x="79" y="90"/>
                    </a:lnTo>
                    <a:lnTo>
                      <a:pt x="62" y="112"/>
                    </a:lnTo>
                    <a:lnTo>
                      <a:pt x="44" y="134"/>
                    </a:lnTo>
                    <a:lnTo>
                      <a:pt x="31" y="158"/>
                    </a:lnTo>
                    <a:lnTo>
                      <a:pt x="19" y="184"/>
                    </a:lnTo>
                    <a:lnTo>
                      <a:pt x="10" y="210"/>
                    </a:lnTo>
                    <a:lnTo>
                      <a:pt x="3" y="239"/>
                    </a:lnTo>
                    <a:lnTo>
                      <a:pt x="0" y="268"/>
                    </a:lnTo>
                    <a:lnTo>
                      <a:pt x="0" y="297"/>
                    </a:lnTo>
                    <a:lnTo>
                      <a:pt x="0" y="297"/>
                    </a:lnTo>
                    <a:lnTo>
                      <a:pt x="2" y="326"/>
                    </a:lnTo>
                    <a:lnTo>
                      <a:pt x="7" y="355"/>
                    </a:lnTo>
                    <a:lnTo>
                      <a:pt x="14" y="383"/>
                    </a:lnTo>
                    <a:lnTo>
                      <a:pt x="24" y="408"/>
                    </a:lnTo>
                    <a:lnTo>
                      <a:pt x="38" y="434"/>
                    </a:lnTo>
                    <a:lnTo>
                      <a:pt x="53" y="458"/>
                    </a:lnTo>
                    <a:lnTo>
                      <a:pt x="70" y="479"/>
                    </a:lnTo>
                    <a:lnTo>
                      <a:pt x="89" y="499"/>
                    </a:lnTo>
                    <a:lnTo>
                      <a:pt x="110" y="518"/>
                    </a:lnTo>
                    <a:lnTo>
                      <a:pt x="132" y="534"/>
                    </a:lnTo>
                    <a:lnTo>
                      <a:pt x="156" y="547"/>
                    </a:lnTo>
                    <a:lnTo>
                      <a:pt x="182" y="559"/>
                    </a:lnTo>
                    <a:lnTo>
                      <a:pt x="209" y="568"/>
                    </a:lnTo>
                    <a:lnTo>
                      <a:pt x="237" y="575"/>
                    </a:lnTo>
                    <a:lnTo>
                      <a:pt x="266" y="578"/>
                    </a:lnTo>
                    <a:lnTo>
                      <a:pt x="295" y="580"/>
                    </a:lnTo>
                    <a:lnTo>
                      <a:pt x="295" y="580"/>
                    </a:lnTo>
                    <a:lnTo>
                      <a:pt x="324" y="578"/>
                    </a:lnTo>
                    <a:lnTo>
                      <a:pt x="353" y="573"/>
                    </a:lnTo>
                    <a:lnTo>
                      <a:pt x="381" y="564"/>
                    </a:lnTo>
                    <a:lnTo>
                      <a:pt x="408" y="554"/>
                    </a:lnTo>
                    <a:lnTo>
                      <a:pt x="432" y="542"/>
                    </a:lnTo>
                    <a:lnTo>
                      <a:pt x="456" y="527"/>
                    </a:lnTo>
                    <a:lnTo>
                      <a:pt x="478" y="510"/>
                    </a:lnTo>
                    <a:lnTo>
                      <a:pt x="497" y="491"/>
                    </a:lnTo>
                    <a:lnTo>
                      <a:pt x="516" y="470"/>
                    </a:lnTo>
                    <a:lnTo>
                      <a:pt x="533" y="446"/>
                    </a:lnTo>
                    <a:lnTo>
                      <a:pt x="547" y="422"/>
                    </a:lnTo>
                    <a:lnTo>
                      <a:pt x="557" y="396"/>
                    </a:lnTo>
                    <a:lnTo>
                      <a:pt x="568" y="371"/>
                    </a:lnTo>
                    <a:lnTo>
                      <a:pt x="574" y="342"/>
                    </a:lnTo>
                    <a:lnTo>
                      <a:pt x="578" y="314"/>
                    </a:lnTo>
                    <a:lnTo>
                      <a:pt x="578" y="283"/>
                    </a:lnTo>
                    <a:lnTo>
                      <a:pt x="578" y="283"/>
                    </a:lnTo>
                    <a:lnTo>
                      <a:pt x="576" y="254"/>
                    </a:lnTo>
                    <a:lnTo>
                      <a:pt x="571" y="225"/>
                    </a:lnTo>
                    <a:lnTo>
                      <a:pt x="564" y="198"/>
                    </a:lnTo>
                    <a:lnTo>
                      <a:pt x="552" y="172"/>
                    </a:lnTo>
                    <a:lnTo>
                      <a:pt x="540" y="146"/>
                    </a:lnTo>
                    <a:lnTo>
                      <a:pt x="525" y="124"/>
                    </a:lnTo>
                    <a:lnTo>
                      <a:pt x="508" y="102"/>
                    </a:lnTo>
                    <a:lnTo>
                      <a:pt x="489" y="81"/>
                    </a:lnTo>
                    <a:lnTo>
                      <a:pt x="468" y="62"/>
                    </a:lnTo>
                    <a:lnTo>
                      <a:pt x="446" y="47"/>
                    </a:lnTo>
                    <a:lnTo>
                      <a:pt x="422" y="33"/>
                    </a:lnTo>
                    <a:lnTo>
                      <a:pt x="396" y="21"/>
                    </a:lnTo>
                    <a:lnTo>
                      <a:pt x="369" y="12"/>
                    </a:lnTo>
                    <a:lnTo>
                      <a:pt x="341" y="6"/>
                    </a:lnTo>
                    <a:lnTo>
                      <a:pt x="312" y="2"/>
                    </a:lnTo>
                    <a:lnTo>
                      <a:pt x="2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4050" b="1" dirty="0">
                    <a:solidFill>
                      <a:schemeClr val="tx1">
                        <a:lumMod val="75000"/>
                        <a:lumOff val="25000"/>
                      </a:schemeClr>
                    </a:solidFill>
                  </a:rPr>
                  <a:t>1</a:t>
                </a:r>
              </a:p>
            </p:txBody>
          </p:sp>
        </p:grpSp>
      </p:grpSp>
      <p:grpSp>
        <p:nvGrpSpPr>
          <p:cNvPr id="40" name="Group 39"/>
          <p:cNvGrpSpPr/>
          <p:nvPr/>
        </p:nvGrpSpPr>
        <p:grpSpPr>
          <a:xfrm>
            <a:off x="3299116" y="1527247"/>
            <a:ext cx="4112390" cy="3315465"/>
            <a:chOff x="2443869" y="740657"/>
            <a:chExt cx="4641851" cy="4678363"/>
          </a:xfrm>
        </p:grpSpPr>
        <p:grpSp>
          <p:nvGrpSpPr>
            <p:cNvPr id="41" name="Group 40"/>
            <p:cNvGrpSpPr/>
            <p:nvPr/>
          </p:nvGrpSpPr>
          <p:grpSpPr>
            <a:xfrm>
              <a:off x="3229682" y="859720"/>
              <a:ext cx="3727450" cy="1714500"/>
              <a:chOff x="3229682" y="859720"/>
              <a:chExt cx="3727450" cy="1714500"/>
            </a:xfrm>
            <a:solidFill>
              <a:schemeClr val="accent2"/>
            </a:solidFill>
            <a:effectLst>
              <a:outerShdw blurRad="127000" dist="63500" dir="5400000" algn="t" rotWithShape="0">
                <a:prstClr val="black">
                  <a:alpha val="40000"/>
                </a:prstClr>
              </a:outerShdw>
            </a:effectLst>
          </p:grpSpPr>
          <p:sp>
            <p:nvSpPr>
              <p:cNvPr id="43" name="Freeform 5"/>
              <p:cNvSpPr>
                <a:spLocks/>
              </p:cNvSpPr>
              <p:nvPr/>
            </p:nvSpPr>
            <p:spPr bwMode="auto">
              <a:xfrm>
                <a:off x="3229682" y="859720"/>
                <a:ext cx="3727450" cy="1714500"/>
              </a:xfrm>
              <a:custGeom>
                <a:avLst/>
                <a:gdLst>
                  <a:gd name="T0" fmla="*/ 2348 w 2348"/>
                  <a:gd name="T1" fmla="*/ 962 h 1080"/>
                  <a:gd name="T2" fmla="*/ 2307 w 2348"/>
                  <a:gd name="T3" fmla="*/ 859 h 1080"/>
                  <a:gd name="T4" fmla="*/ 2259 w 2348"/>
                  <a:gd name="T5" fmla="*/ 759 h 1080"/>
                  <a:gd name="T6" fmla="*/ 2204 w 2348"/>
                  <a:gd name="T7" fmla="*/ 665 h 1080"/>
                  <a:gd name="T8" fmla="*/ 2143 w 2348"/>
                  <a:gd name="T9" fmla="*/ 576 h 1080"/>
                  <a:gd name="T10" fmla="*/ 2074 w 2348"/>
                  <a:gd name="T11" fmla="*/ 490 h 1080"/>
                  <a:gd name="T12" fmla="*/ 1998 w 2348"/>
                  <a:gd name="T13" fmla="*/ 411 h 1080"/>
                  <a:gd name="T14" fmla="*/ 1918 w 2348"/>
                  <a:gd name="T15" fmla="*/ 338 h 1080"/>
                  <a:gd name="T16" fmla="*/ 1832 w 2348"/>
                  <a:gd name="T17" fmla="*/ 271 h 1080"/>
                  <a:gd name="T18" fmla="*/ 1741 w 2348"/>
                  <a:gd name="T19" fmla="*/ 211 h 1080"/>
                  <a:gd name="T20" fmla="*/ 1645 w 2348"/>
                  <a:gd name="T21" fmla="*/ 158 h 1080"/>
                  <a:gd name="T22" fmla="*/ 1546 w 2348"/>
                  <a:gd name="T23" fmla="*/ 111 h 1080"/>
                  <a:gd name="T24" fmla="*/ 1441 w 2348"/>
                  <a:gd name="T25" fmla="*/ 72 h 1080"/>
                  <a:gd name="T26" fmla="*/ 1333 w 2348"/>
                  <a:gd name="T27" fmla="*/ 41 h 1080"/>
                  <a:gd name="T28" fmla="*/ 1223 w 2348"/>
                  <a:gd name="T29" fmla="*/ 19 h 1080"/>
                  <a:gd name="T30" fmla="*/ 1108 w 2348"/>
                  <a:gd name="T31" fmla="*/ 5 h 1080"/>
                  <a:gd name="T32" fmla="*/ 993 w 2348"/>
                  <a:gd name="T33" fmla="*/ 0 h 1080"/>
                  <a:gd name="T34" fmla="*/ 921 w 2348"/>
                  <a:gd name="T35" fmla="*/ 2 h 1080"/>
                  <a:gd name="T36" fmla="*/ 781 w 2348"/>
                  <a:gd name="T37" fmla="*/ 17 h 1080"/>
                  <a:gd name="T38" fmla="*/ 643 w 2348"/>
                  <a:gd name="T39" fmla="*/ 43 h 1080"/>
                  <a:gd name="T40" fmla="*/ 511 w 2348"/>
                  <a:gd name="T41" fmla="*/ 82 h 1080"/>
                  <a:gd name="T42" fmla="*/ 386 w 2348"/>
                  <a:gd name="T43" fmla="*/ 135 h 1080"/>
                  <a:gd name="T44" fmla="*/ 266 w 2348"/>
                  <a:gd name="T45" fmla="*/ 197 h 1080"/>
                  <a:gd name="T46" fmla="*/ 155 w 2348"/>
                  <a:gd name="T47" fmla="*/ 271 h 1080"/>
                  <a:gd name="T48" fmla="*/ 48 w 2348"/>
                  <a:gd name="T49" fmla="*/ 355 h 1080"/>
                  <a:gd name="T50" fmla="*/ 225 w 2348"/>
                  <a:gd name="T51" fmla="*/ 554 h 1080"/>
                  <a:gd name="T52" fmla="*/ 350 w 2348"/>
                  <a:gd name="T53" fmla="*/ 753 h 1080"/>
                  <a:gd name="T54" fmla="*/ 415 w 2348"/>
                  <a:gd name="T55" fmla="*/ 696 h 1080"/>
                  <a:gd name="T56" fmla="*/ 487 w 2348"/>
                  <a:gd name="T57" fmla="*/ 645 h 1080"/>
                  <a:gd name="T58" fmla="*/ 565 w 2348"/>
                  <a:gd name="T59" fmla="*/ 600 h 1080"/>
                  <a:gd name="T60" fmla="*/ 643 w 2348"/>
                  <a:gd name="T61" fmla="*/ 562 h 1080"/>
                  <a:gd name="T62" fmla="*/ 729 w 2348"/>
                  <a:gd name="T63" fmla="*/ 533 h 1080"/>
                  <a:gd name="T64" fmla="*/ 817 w 2348"/>
                  <a:gd name="T65" fmla="*/ 511 h 1080"/>
                  <a:gd name="T66" fmla="*/ 908 w 2348"/>
                  <a:gd name="T67" fmla="*/ 497 h 1080"/>
                  <a:gd name="T68" fmla="*/ 1000 w 2348"/>
                  <a:gd name="T69" fmla="*/ 494 h 1080"/>
                  <a:gd name="T70" fmla="*/ 1038 w 2348"/>
                  <a:gd name="T71" fmla="*/ 494 h 1080"/>
                  <a:gd name="T72" fmla="*/ 1110 w 2348"/>
                  <a:gd name="T73" fmla="*/ 499 h 1080"/>
                  <a:gd name="T74" fmla="*/ 1182 w 2348"/>
                  <a:gd name="T75" fmla="*/ 511 h 1080"/>
                  <a:gd name="T76" fmla="*/ 1251 w 2348"/>
                  <a:gd name="T77" fmla="*/ 526 h 1080"/>
                  <a:gd name="T78" fmla="*/ 1318 w 2348"/>
                  <a:gd name="T79" fmla="*/ 547 h 1080"/>
                  <a:gd name="T80" fmla="*/ 1383 w 2348"/>
                  <a:gd name="T81" fmla="*/ 574 h 1080"/>
                  <a:gd name="T82" fmla="*/ 1444 w 2348"/>
                  <a:gd name="T83" fmla="*/ 603 h 1080"/>
                  <a:gd name="T84" fmla="*/ 1504 w 2348"/>
                  <a:gd name="T85" fmla="*/ 639 h 1080"/>
                  <a:gd name="T86" fmla="*/ 1561 w 2348"/>
                  <a:gd name="T87" fmla="*/ 677 h 1080"/>
                  <a:gd name="T88" fmla="*/ 1616 w 2348"/>
                  <a:gd name="T89" fmla="*/ 720 h 1080"/>
                  <a:gd name="T90" fmla="*/ 1666 w 2348"/>
                  <a:gd name="T91" fmla="*/ 766 h 1080"/>
                  <a:gd name="T92" fmla="*/ 1714 w 2348"/>
                  <a:gd name="T93" fmla="*/ 818 h 1080"/>
                  <a:gd name="T94" fmla="*/ 1757 w 2348"/>
                  <a:gd name="T95" fmla="*/ 871 h 1080"/>
                  <a:gd name="T96" fmla="*/ 1796 w 2348"/>
                  <a:gd name="T97" fmla="*/ 927 h 1080"/>
                  <a:gd name="T98" fmla="*/ 1830 w 2348"/>
                  <a:gd name="T99" fmla="*/ 986 h 1080"/>
                  <a:gd name="T100" fmla="*/ 1863 w 2348"/>
                  <a:gd name="T101" fmla="*/ 1049 h 1080"/>
                  <a:gd name="T102" fmla="*/ 2120 w 2348"/>
                  <a:gd name="T103" fmla="*/ 107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8" h="1080">
                    <a:moveTo>
                      <a:pt x="2348" y="962"/>
                    </a:moveTo>
                    <a:lnTo>
                      <a:pt x="2348" y="962"/>
                    </a:lnTo>
                    <a:lnTo>
                      <a:pt x="2330" y="910"/>
                    </a:lnTo>
                    <a:lnTo>
                      <a:pt x="2307" y="859"/>
                    </a:lnTo>
                    <a:lnTo>
                      <a:pt x="2285" y="809"/>
                    </a:lnTo>
                    <a:lnTo>
                      <a:pt x="2259" y="759"/>
                    </a:lnTo>
                    <a:lnTo>
                      <a:pt x="2233" y="711"/>
                    </a:lnTo>
                    <a:lnTo>
                      <a:pt x="2204" y="665"/>
                    </a:lnTo>
                    <a:lnTo>
                      <a:pt x="2173" y="619"/>
                    </a:lnTo>
                    <a:lnTo>
                      <a:pt x="2143" y="576"/>
                    </a:lnTo>
                    <a:lnTo>
                      <a:pt x="2108" y="533"/>
                    </a:lnTo>
                    <a:lnTo>
                      <a:pt x="2074" y="490"/>
                    </a:lnTo>
                    <a:lnTo>
                      <a:pt x="2036" y="451"/>
                    </a:lnTo>
                    <a:lnTo>
                      <a:pt x="1998" y="411"/>
                    </a:lnTo>
                    <a:lnTo>
                      <a:pt x="1959" y="374"/>
                    </a:lnTo>
                    <a:lnTo>
                      <a:pt x="1918" y="338"/>
                    </a:lnTo>
                    <a:lnTo>
                      <a:pt x="1875" y="303"/>
                    </a:lnTo>
                    <a:lnTo>
                      <a:pt x="1832" y="271"/>
                    </a:lnTo>
                    <a:lnTo>
                      <a:pt x="1788" y="240"/>
                    </a:lnTo>
                    <a:lnTo>
                      <a:pt x="1741" y="211"/>
                    </a:lnTo>
                    <a:lnTo>
                      <a:pt x="1693" y="183"/>
                    </a:lnTo>
                    <a:lnTo>
                      <a:pt x="1645" y="158"/>
                    </a:lnTo>
                    <a:lnTo>
                      <a:pt x="1595" y="134"/>
                    </a:lnTo>
                    <a:lnTo>
                      <a:pt x="1546" y="111"/>
                    </a:lnTo>
                    <a:lnTo>
                      <a:pt x="1494" y="91"/>
                    </a:lnTo>
                    <a:lnTo>
                      <a:pt x="1441" y="72"/>
                    </a:lnTo>
                    <a:lnTo>
                      <a:pt x="1388" y="57"/>
                    </a:lnTo>
                    <a:lnTo>
                      <a:pt x="1333" y="41"/>
                    </a:lnTo>
                    <a:lnTo>
                      <a:pt x="1278" y="29"/>
                    </a:lnTo>
                    <a:lnTo>
                      <a:pt x="1223" y="19"/>
                    </a:lnTo>
                    <a:lnTo>
                      <a:pt x="1167" y="10"/>
                    </a:lnTo>
                    <a:lnTo>
                      <a:pt x="1108" y="5"/>
                    </a:lnTo>
                    <a:lnTo>
                      <a:pt x="1052" y="2"/>
                    </a:lnTo>
                    <a:lnTo>
                      <a:pt x="993" y="0"/>
                    </a:lnTo>
                    <a:lnTo>
                      <a:pt x="993" y="0"/>
                    </a:lnTo>
                    <a:lnTo>
                      <a:pt x="921" y="2"/>
                    </a:lnTo>
                    <a:lnTo>
                      <a:pt x="849" y="9"/>
                    </a:lnTo>
                    <a:lnTo>
                      <a:pt x="781" y="17"/>
                    </a:lnTo>
                    <a:lnTo>
                      <a:pt x="712" y="29"/>
                    </a:lnTo>
                    <a:lnTo>
                      <a:pt x="643" y="43"/>
                    </a:lnTo>
                    <a:lnTo>
                      <a:pt x="577" y="62"/>
                    </a:lnTo>
                    <a:lnTo>
                      <a:pt x="511" y="82"/>
                    </a:lnTo>
                    <a:lnTo>
                      <a:pt x="448" y="108"/>
                    </a:lnTo>
                    <a:lnTo>
                      <a:pt x="386" y="135"/>
                    </a:lnTo>
                    <a:lnTo>
                      <a:pt x="326" y="165"/>
                    </a:lnTo>
                    <a:lnTo>
                      <a:pt x="266" y="197"/>
                    </a:lnTo>
                    <a:lnTo>
                      <a:pt x="210" y="233"/>
                    </a:lnTo>
                    <a:lnTo>
                      <a:pt x="155" y="271"/>
                    </a:lnTo>
                    <a:lnTo>
                      <a:pt x="100" y="312"/>
                    </a:lnTo>
                    <a:lnTo>
                      <a:pt x="48" y="355"/>
                    </a:lnTo>
                    <a:lnTo>
                      <a:pt x="0" y="399"/>
                    </a:lnTo>
                    <a:lnTo>
                      <a:pt x="225" y="554"/>
                    </a:lnTo>
                    <a:lnTo>
                      <a:pt x="350" y="753"/>
                    </a:lnTo>
                    <a:lnTo>
                      <a:pt x="350" y="753"/>
                    </a:lnTo>
                    <a:lnTo>
                      <a:pt x="383" y="723"/>
                    </a:lnTo>
                    <a:lnTo>
                      <a:pt x="415" y="696"/>
                    </a:lnTo>
                    <a:lnTo>
                      <a:pt x="451" y="669"/>
                    </a:lnTo>
                    <a:lnTo>
                      <a:pt x="487" y="645"/>
                    </a:lnTo>
                    <a:lnTo>
                      <a:pt x="525" y="621"/>
                    </a:lnTo>
                    <a:lnTo>
                      <a:pt x="565" y="600"/>
                    </a:lnTo>
                    <a:lnTo>
                      <a:pt x="604" y="581"/>
                    </a:lnTo>
                    <a:lnTo>
                      <a:pt x="643" y="562"/>
                    </a:lnTo>
                    <a:lnTo>
                      <a:pt x="686" y="547"/>
                    </a:lnTo>
                    <a:lnTo>
                      <a:pt x="729" y="533"/>
                    </a:lnTo>
                    <a:lnTo>
                      <a:pt x="772" y="521"/>
                    </a:lnTo>
                    <a:lnTo>
                      <a:pt x="817" y="511"/>
                    </a:lnTo>
                    <a:lnTo>
                      <a:pt x="861" y="504"/>
                    </a:lnTo>
                    <a:lnTo>
                      <a:pt x="908" y="497"/>
                    </a:lnTo>
                    <a:lnTo>
                      <a:pt x="954" y="494"/>
                    </a:lnTo>
                    <a:lnTo>
                      <a:pt x="1000" y="494"/>
                    </a:lnTo>
                    <a:lnTo>
                      <a:pt x="1000" y="494"/>
                    </a:lnTo>
                    <a:lnTo>
                      <a:pt x="1038" y="494"/>
                    </a:lnTo>
                    <a:lnTo>
                      <a:pt x="1074" y="495"/>
                    </a:lnTo>
                    <a:lnTo>
                      <a:pt x="1110" y="499"/>
                    </a:lnTo>
                    <a:lnTo>
                      <a:pt x="1146" y="504"/>
                    </a:lnTo>
                    <a:lnTo>
                      <a:pt x="1182" y="511"/>
                    </a:lnTo>
                    <a:lnTo>
                      <a:pt x="1216" y="518"/>
                    </a:lnTo>
                    <a:lnTo>
                      <a:pt x="1251" y="526"/>
                    </a:lnTo>
                    <a:lnTo>
                      <a:pt x="1285" y="537"/>
                    </a:lnTo>
                    <a:lnTo>
                      <a:pt x="1318" y="547"/>
                    </a:lnTo>
                    <a:lnTo>
                      <a:pt x="1350" y="561"/>
                    </a:lnTo>
                    <a:lnTo>
                      <a:pt x="1383" y="574"/>
                    </a:lnTo>
                    <a:lnTo>
                      <a:pt x="1414" y="588"/>
                    </a:lnTo>
                    <a:lnTo>
                      <a:pt x="1444" y="603"/>
                    </a:lnTo>
                    <a:lnTo>
                      <a:pt x="1475" y="621"/>
                    </a:lnTo>
                    <a:lnTo>
                      <a:pt x="1504" y="639"/>
                    </a:lnTo>
                    <a:lnTo>
                      <a:pt x="1534" y="658"/>
                    </a:lnTo>
                    <a:lnTo>
                      <a:pt x="1561" y="677"/>
                    </a:lnTo>
                    <a:lnTo>
                      <a:pt x="1589" y="698"/>
                    </a:lnTo>
                    <a:lnTo>
                      <a:pt x="1616" y="720"/>
                    </a:lnTo>
                    <a:lnTo>
                      <a:pt x="1642" y="744"/>
                    </a:lnTo>
                    <a:lnTo>
                      <a:pt x="1666" y="766"/>
                    </a:lnTo>
                    <a:lnTo>
                      <a:pt x="1690" y="792"/>
                    </a:lnTo>
                    <a:lnTo>
                      <a:pt x="1714" y="818"/>
                    </a:lnTo>
                    <a:lnTo>
                      <a:pt x="1736" y="843"/>
                    </a:lnTo>
                    <a:lnTo>
                      <a:pt x="1757" y="871"/>
                    </a:lnTo>
                    <a:lnTo>
                      <a:pt x="1777" y="898"/>
                    </a:lnTo>
                    <a:lnTo>
                      <a:pt x="1796" y="927"/>
                    </a:lnTo>
                    <a:lnTo>
                      <a:pt x="1813" y="957"/>
                    </a:lnTo>
                    <a:lnTo>
                      <a:pt x="1830" y="986"/>
                    </a:lnTo>
                    <a:lnTo>
                      <a:pt x="1848" y="1017"/>
                    </a:lnTo>
                    <a:lnTo>
                      <a:pt x="1863" y="1049"/>
                    </a:lnTo>
                    <a:lnTo>
                      <a:pt x="1877" y="1080"/>
                    </a:lnTo>
                    <a:lnTo>
                      <a:pt x="2120" y="1075"/>
                    </a:lnTo>
                    <a:lnTo>
                      <a:pt x="2348" y="9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14"/>
              <p:cNvSpPr>
                <a:spLocks/>
              </p:cNvSpPr>
              <p:nvPr/>
            </p:nvSpPr>
            <p:spPr bwMode="auto">
              <a:xfrm>
                <a:off x="5642682" y="1142295"/>
                <a:ext cx="1260475" cy="1260475"/>
              </a:xfrm>
              <a:custGeom>
                <a:avLst/>
                <a:gdLst>
                  <a:gd name="T0" fmla="*/ 388 w 794"/>
                  <a:gd name="T1" fmla="*/ 0 h 794"/>
                  <a:gd name="T2" fmla="*/ 348 w 794"/>
                  <a:gd name="T3" fmla="*/ 2 h 794"/>
                  <a:gd name="T4" fmla="*/ 271 w 794"/>
                  <a:gd name="T5" fmla="*/ 21 h 794"/>
                  <a:gd name="T6" fmla="*/ 199 w 794"/>
                  <a:gd name="T7" fmla="*/ 52 h 794"/>
                  <a:gd name="T8" fmla="*/ 137 w 794"/>
                  <a:gd name="T9" fmla="*/ 96 h 794"/>
                  <a:gd name="T10" fmla="*/ 84 w 794"/>
                  <a:gd name="T11" fmla="*/ 151 h 794"/>
                  <a:gd name="T12" fmla="*/ 43 w 794"/>
                  <a:gd name="T13" fmla="*/ 215 h 794"/>
                  <a:gd name="T14" fmla="*/ 15 w 794"/>
                  <a:gd name="T15" fmla="*/ 287 h 794"/>
                  <a:gd name="T16" fmla="*/ 2 w 794"/>
                  <a:gd name="T17" fmla="*/ 365 h 794"/>
                  <a:gd name="T18" fmla="*/ 0 w 794"/>
                  <a:gd name="T19" fmla="*/ 405 h 794"/>
                  <a:gd name="T20" fmla="*/ 0 w 794"/>
                  <a:gd name="T21" fmla="*/ 425 h 794"/>
                  <a:gd name="T22" fmla="*/ 10 w 794"/>
                  <a:gd name="T23" fmla="*/ 485 h 794"/>
                  <a:gd name="T24" fmla="*/ 34 w 794"/>
                  <a:gd name="T25" fmla="*/ 559 h 794"/>
                  <a:gd name="T26" fmla="*/ 72 w 794"/>
                  <a:gd name="T27" fmla="*/ 626 h 794"/>
                  <a:gd name="T28" fmla="*/ 122 w 794"/>
                  <a:gd name="T29" fmla="*/ 684 h 794"/>
                  <a:gd name="T30" fmla="*/ 182 w 794"/>
                  <a:gd name="T31" fmla="*/ 731 h 794"/>
                  <a:gd name="T32" fmla="*/ 250 w 794"/>
                  <a:gd name="T33" fmla="*/ 767 h 794"/>
                  <a:gd name="T34" fmla="*/ 326 w 794"/>
                  <a:gd name="T35" fmla="*/ 787 h 794"/>
                  <a:gd name="T36" fmla="*/ 386 w 794"/>
                  <a:gd name="T37" fmla="*/ 794 h 794"/>
                  <a:gd name="T38" fmla="*/ 406 w 794"/>
                  <a:gd name="T39" fmla="*/ 794 h 794"/>
                  <a:gd name="T40" fmla="*/ 446 w 794"/>
                  <a:gd name="T41" fmla="*/ 791 h 794"/>
                  <a:gd name="T42" fmla="*/ 523 w 794"/>
                  <a:gd name="T43" fmla="*/ 773 h 794"/>
                  <a:gd name="T44" fmla="*/ 593 w 794"/>
                  <a:gd name="T45" fmla="*/ 741 h 794"/>
                  <a:gd name="T46" fmla="*/ 657 w 794"/>
                  <a:gd name="T47" fmla="*/ 698 h 794"/>
                  <a:gd name="T48" fmla="*/ 708 w 794"/>
                  <a:gd name="T49" fmla="*/ 643 h 794"/>
                  <a:gd name="T50" fmla="*/ 749 w 794"/>
                  <a:gd name="T51" fmla="*/ 578 h 794"/>
                  <a:gd name="T52" fmla="*/ 779 w 794"/>
                  <a:gd name="T53" fmla="*/ 506 h 794"/>
                  <a:gd name="T54" fmla="*/ 792 w 794"/>
                  <a:gd name="T55" fmla="*/ 429 h 794"/>
                  <a:gd name="T56" fmla="*/ 794 w 794"/>
                  <a:gd name="T57" fmla="*/ 388 h 794"/>
                  <a:gd name="T58" fmla="*/ 792 w 794"/>
                  <a:gd name="T59" fmla="*/ 367 h 794"/>
                  <a:gd name="T60" fmla="*/ 784 w 794"/>
                  <a:gd name="T61" fmla="*/ 309 h 794"/>
                  <a:gd name="T62" fmla="*/ 760 w 794"/>
                  <a:gd name="T63" fmla="*/ 233 h 794"/>
                  <a:gd name="T64" fmla="*/ 722 w 794"/>
                  <a:gd name="T65" fmla="*/ 167 h 794"/>
                  <a:gd name="T66" fmla="*/ 671 w 794"/>
                  <a:gd name="T67" fmla="*/ 110 h 794"/>
                  <a:gd name="T68" fmla="*/ 612 w 794"/>
                  <a:gd name="T69" fmla="*/ 62 h 794"/>
                  <a:gd name="T70" fmla="*/ 544 w 794"/>
                  <a:gd name="T71" fmla="*/ 28 h 794"/>
                  <a:gd name="T72" fmla="*/ 468 w 794"/>
                  <a:gd name="T73" fmla="*/ 5 h 794"/>
                  <a:gd name="T74" fmla="*/ 408 w 794"/>
                  <a:gd name="T7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794">
                    <a:moveTo>
                      <a:pt x="388" y="0"/>
                    </a:moveTo>
                    <a:lnTo>
                      <a:pt x="388" y="0"/>
                    </a:lnTo>
                    <a:lnTo>
                      <a:pt x="367" y="0"/>
                    </a:lnTo>
                    <a:lnTo>
                      <a:pt x="348" y="2"/>
                    </a:lnTo>
                    <a:lnTo>
                      <a:pt x="309" y="9"/>
                    </a:lnTo>
                    <a:lnTo>
                      <a:pt x="271" y="21"/>
                    </a:lnTo>
                    <a:lnTo>
                      <a:pt x="233" y="35"/>
                    </a:lnTo>
                    <a:lnTo>
                      <a:pt x="199" y="52"/>
                    </a:lnTo>
                    <a:lnTo>
                      <a:pt x="168" y="72"/>
                    </a:lnTo>
                    <a:lnTo>
                      <a:pt x="137" y="96"/>
                    </a:lnTo>
                    <a:lnTo>
                      <a:pt x="110" y="122"/>
                    </a:lnTo>
                    <a:lnTo>
                      <a:pt x="84" y="151"/>
                    </a:lnTo>
                    <a:lnTo>
                      <a:pt x="62" y="182"/>
                    </a:lnTo>
                    <a:lnTo>
                      <a:pt x="43" y="215"/>
                    </a:lnTo>
                    <a:lnTo>
                      <a:pt x="27" y="251"/>
                    </a:lnTo>
                    <a:lnTo>
                      <a:pt x="15" y="287"/>
                    </a:lnTo>
                    <a:lnTo>
                      <a:pt x="5" y="326"/>
                    </a:lnTo>
                    <a:lnTo>
                      <a:pt x="2" y="365"/>
                    </a:lnTo>
                    <a:lnTo>
                      <a:pt x="0" y="386"/>
                    </a:lnTo>
                    <a:lnTo>
                      <a:pt x="0" y="405"/>
                    </a:lnTo>
                    <a:lnTo>
                      <a:pt x="0" y="405"/>
                    </a:lnTo>
                    <a:lnTo>
                      <a:pt x="0" y="425"/>
                    </a:lnTo>
                    <a:lnTo>
                      <a:pt x="3" y="446"/>
                    </a:lnTo>
                    <a:lnTo>
                      <a:pt x="10" y="485"/>
                    </a:lnTo>
                    <a:lnTo>
                      <a:pt x="21" y="523"/>
                    </a:lnTo>
                    <a:lnTo>
                      <a:pt x="34" y="559"/>
                    </a:lnTo>
                    <a:lnTo>
                      <a:pt x="51" y="593"/>
                    </a:lnTo>
                    <a:lnTo>
                      <a:pt x="72" y="626"/>
                    </a:lnTo>
                    <a:lnTo>
                      <a:pt x="96" y="657"/>
                    </a:lnTo>
                    <a:lnTo>
                      <a:pt x="122" y="684"/>
                    </a:lnTo>
                    <a:lnTo>
                      <a:pt x="151" y="708"/>
                    </a:lnTo>
                    <a:lnTo>
                      <a:pt x="182" y="731"/>
                    </a:lnTo>
                    <a:lnTo>
                      <a:pt x="216" y="749"/>
                    </a:lnTo>
                    <a:lnTo>
                      <a:pt x="250" y="767"/>
                    </a:lnTo>
                    <a:lnTo>
                      <a:pt x="288" y="779"/>
                    </a:lnTo>
                    <a:lnTo>
                      <a:pt x="326" y="787"/>
                    </a:lnTo>
                    <a:lnTo>
                      <a:pt x="365" y="792"/>
                    </a:lnTo>
                    <a:lnTo>
                      <a:pt x="386" y="794"/>
                    </a:lnTo>
                    <a:lnTo>
                      <a:pt x="406" y="794"/>
                    </a:lnTo>
                    <a:lnTo>
                      <a:pt x="406" y="794"/>
                    </a:lnTo>
                    <a:lnTo>
                      <a:pt x="427" y="792"/>
                    </a:lnTo>
                    <a:lnTo>
                      <a:pt x="446" y="791"/>
                    </a:lnTo>
                    <a:lnTo>
                      <a:pt x="485" y="784"/>
                    </a:lnTo>
                    <a:lnTo>
                      <a:pt x="523" y="773"/>
                    </a:lnTo>
                    <a:lnTo>
                      <a:pt x="559" y="760"/>
                    </a:lnTo>
                    <a:lnTo>
                      <a:pt x="593" y="741"/>
                    </a:lnTo>
                    <a:lnTo>
                      <a:pt x="626" y="720"/>
                    </a:lnTo>
                    <a:lnTo>
                      <a:pt x="657" y="698"/>
                    </a:lnTo>
                    <a:lnTo>
                      <a:pt x="684" y="671"/>
                    </a:lnTo>
                    <a:lnTo>
                      <a:pt x="708" y="643"/>
                    </a:lnTo>
                    <a:lnTo>
                      <a:pt x="731" y="611"/>
                    </a:lnTo>
                    <a:lnTo>
                      <a:pt x="749" y="578"/>
                    </a:lnTo>
                    <a:lnTo>
                      <a:pt x="767" y="544"/>
                    </a:lnTo>
                    <a:lnTo>
                      <a:pt x="779" y="506"/>
                    </a:lnTo>
                    <a:lnTo>
                      <a:pt x="787" y="468"/>
                    </a:lnTo>
                    <a:lnTo>
                      <a:pt x="792" y="429"/>
                    </a:lnTo>
                    <a:lnTo>
                      <a:pt x="794" y="408"/>
                    </a:lnTo>
                    <a:lnTo>
                      <a:pt x="794" y="388"/>
                    </a:lnTo>
                    <a:lnTo>
                      <a:pt x="794" y="388"/>
                    </a:lnTo>
                    <a:lnTo>
                      <a:pt x="792" y="367"/>
                    </a:lnTo>
                    <a:lnTo>
                      <a:pt x="791" y="347"/>
                    </a:lnTo>
                    <a:lnTo>
                      <a:pt x="784" y="309"/>
                    </a:lnTo>
                    <a:lnTo>
                      <a:pt x="773" y="269"/>
                    </a:lnTo>
                    <a:lnTo>
                      <a:pt x="760" y="233"/>
                    </a:lnTo>
                    <a:lnTo>
                      <a:pt x="743" y="199"/>
                    </a:lnTo>
                    <a:lnTo>
                      <a:pt x="722" y="167"/>
                    </a:lnTo>
                    <a:lnTo>
                      <a:pt x="698" y="137"/>
                    </a:lnTo>
                    <a:lnTo>
                      <a:pt x="671" y="110"/>
                    </a:lnTo>
                    <a:lnTo>
                      <a:pt x="643" y="84"/>
                    </a:lnTo>
                    <a:lnTo>
                      <a:pt x="612" y="62"/>
                    </a:lnTo>
                    <a:lnTo>
                      <a:pt x="578" y="43"/>
                    </a:lnTo>
                    <a:lnTo>
                      <a:pt x="544" y="28"/>
                    </a:lnTo>
                    <a:lnTo>
                      <a:pt x="506" y="16"/>
                    </a:lnTo>
                    <a:lnTo>
                      <a:pt x="468" y="5"/>
                    </a:lnTo>
                    <a:lnTo>
                      <a:pt x="429" y="0"/>
                    </a:lnTo>
                    <a:lnTo>
                      <a:pt x="408" y="0"/>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16"/>
              <p:cNvSpPr>
                <a:spLocks/>
              </p:cNvSpPr>
              <p:nvPr/>
            </p:nvSpPr>
            <p:spPr bwMode="auto">
              <a:xfrm>
                <a:off x="5814132" y="1312158"/>
                <a:ext cx="917575" cy="919163"/>
              </a:xfrm>
              <a:custGeom>
                <a:avLst/>
                <a:gdLst>
                  <a:gd name="T0" fmla="*/ 283 w 578"/>
                  <a:gd name="T1" fmla="*/ 0 h 579"/>
                  <a:gd name="T2" fmla="*/ 225 w 578"/>
                  <a:gd name="T3" fmla="*/ 8 h 579"/>
                  <a:gd name="T4" fmla="*/ 170 w 578"/>
                  <a:gd name="T5" fmla="*/ 25 h 579"/>
                  <a:gd name="T6" fmla="*/ 122 w 578"/>
                  <a:gd name="T7" fmla="*/ 53 h 579"/>
                  <a:gd name="T8" fmla="*/ 79 w 578"/>
                  <a:gd name="T9" fmla="*/ 90 h 579"/>
                  <a:gd name="T10" fmla="*/ 45 w 578"/>
                  <a:gd name="T11" fmla="*/ 133 h 579"/>
                  <a:gd name="T12" fmla="*/ 19 w 578"/>
                  <a:gd name="T13" fmla="*/ 183 h 579"/>
                  <a:gd name="T14" fmla="*/ 3 w 578"/>
                  <a:gd name="T15" fmla="*/ 238 h 579"/>
                  <a:gd name="T16" fmla="*/ 0 w 578"/>
                  <a:gd name="T17" fmla="*/ 296 h 579"/>
                  <a:gd name="T18" fmla="*/ 2 w 578"/>
                  <a:gd name="T19" fmla="*/ 325 h 579"/>
                  <a:gd name="T20" fmla="*/ 14 w 578"/>
                  <a:gd name="T21" fmla="*/ 382 h 579"/>
                  <a:gd name="T22" fmla="*/ 38 w 578"/>
                  <a:gd name="T23" fmla="*/ 433 h 579"/>
                  <a:gd name="T24" fmla="*/ 70 w 578"/>
                  <a:gd name="T25" fmla="*/ 480 h 579"/>
                  <a:gd name="T26" fmla="*/ 110 w 578"/>
                  <a:gd name="T27" fmla="*/ 517 h 579"/>
                  <a:gd name="T28" fmla="*/ 156 w 578"/>
                  <a:gd name="T29" fmla="*/ 548 h 579"/>
                  <a:gd name="T30" fmla="*/ 209 w 578"/>
                  <a:gd name="T31" fmla="*/ 569 h 579"/>
                  <a:gd name="T32" fmla="*/ 266 w 578"/>
                  <a:gd name="T33" fmla="*/ 579 h 579"/>
                  <a:gd name="T34" fmla="*/ 295 w 578"/>
                  <a:gd name="T35" fmla="*/ 579 h 579"/>
                  <a:gd name="T36" fmla="*/ 353 w 578"/>
                  <a:gd name="T37" fmla="*/ 572 h 579"/>
                  <a:gd name="T38" fmla="*/ 408 w 578"/>
                  <a:gd name="T39" fmla="*/ 553 h 579"/>
                  <a:gd name="T40" fmla="*/ 456 w 578"/>
                  <a:gd name="T41" fmla="*/ 526 h 579"/>
                  <a:gd name="T42" fmla="*/ 497 w 578"/>
                  <a:gd name="T43" fmla="*/ 490 h 579"/>
                  <a:gd name="T44" fmla="*/ 533 w 578"/>
                  <a:gd name="T45" fmla="*/ 447 h 579"/>
                  <a:gd name="T46" fmla="*/ 557 w 578"/>
                  <a:gd name="T47" fmla="*/ 396 h 579"/>
                  <a:gd name="T48" fmla="*/ 575 w 578"/>
                  <a:gd name="T49" fmla="*/ 342 h 579"/>
                  <a:gd name="T50" fmla="*/ 578 w 578"/>
                  <a:gd name="T51" fmla="*/ 282 h 579"/>
                  <a:gd name="T52" fmla="*/ 576 w 578"/>
                  <a:gd name="T53" fmla="*/ 253 h 579"/>
                  <a:gd name="T54" fmla="*/ 564 w 578"/>
                  <a:gd name="T55" fmla="*/ 197 h 579"/>
                  <a:gd name="T56" fmla="*/ 540 w 578"/>
                  <a:gd name="T57" fmla="*/ 145 h 579"/>
                  <a:gd name="T58" fmla="*/ 508 w 578"/>
                  <a:gd name="T59" fmla="*/ 101 h 579"/>
                  <a:gd name="T60" fmla="*/ 468 w 578"/>
                  <a:gd name="T61" fmla="*/ 63 h 579"/>
                  <a:gd name="T62" fmla="*/ 422 w 578"/>
                  <a:gd name="T63" fmla="*/ 32 h 579"/>
                  <a:gd name="T64" fmla="*/ 369 w 578"/>
                  <a:gd name="T65" fmla="*/ 12 h 579"/>
                  <a:gd name="T66" fmla="*/ 312 w 578"/>
                  <a:gd name="T67" fmla="*/ 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79">
                    <a:moveTo>
                      <a:pt x="283" y="0"/>
                    </a:moveTo>
                    <a:lnTo>
                      <a:pt x="283" y="0"/>
                    </a:lnTo>
                    <a:lnTo>
                      <a:pt x="252" y="3"/>
                    </a:lnTo>
                    <a:lnTo>
                      <a:pt x="225" y="8"/>
                    </a:lnTo>
                    <a:lnTo>
                      <a:pt x="197" y="15"/>
                    </a:lnTo>
                    <a:lnTo>
                      <a:pt x="170" y="25"/>
                    </a:lnTo>
                    <a:lnTo>
                      <a:pt x="146" y="39"/>
                    </a:lnTo>
                    <a:lnTo>
                      <a:pt x="122" y="53"/>
                    </a:lnTo>
                    <a:lnTo>
                      <a:pt x="99" y="70"/>
                    </a:lnTo>
                    <a:lnTo>
                      <a:pt x="79" y="90"/>
                    </a:lnTo>
                    <a:lnTo>
                      <a:pt x="62" y="111"/>
                    </a:lnTo>
                    <a:lnTo>
                      <a:pt x="45" y="133"/>
                    </a:lnTo>
                    <a:lnTo>
                      <a:pt x="31" y="157"/>
                    </a:lnTo>
                    <a:lnTo>
                      <a:pt x="19" y="183"/>
                    </a:lnTo>
                    <a:lnTo>
                      <a:pt x="10" y="210"/>
                    </a:lnTo>
                    <a:lnTo>
                      <a:pt x="3" y="238"/>
                    </a:lnTo>
                    <a:lnTo>
                      <a:pt x="0" y="267"/>
                    </a:lnTo>
                    <a:lnTo>
                      <a:pt x="0" y="296"/>
                    </a:lnTo>
                    <a:lnTo>
                      <a:pt x="0" y="296"/>
                    </a:lnTo>
                    <a:lnTo>
                      <a:pt x="2" y="325"/>
                    </a:lnTo>
                    <a:lnTo>
                      <a:pt x="7" y="354"/>
                    </a:lnTo>
                    <a:lnTo>
                      <a:pt x="14" y="382"/>
                    </a:lnTo>
                    <a:lnTo>
                      <a:pt x="24" y="408"/>
                    </a:lnTo>
                    <a:lnTo>
                      <a:pt x="38" y="433"/>
                    </a:lnTo>
                    <a:lnTo>
                      <a:pt x="53" y="457"/>
                    </a:lnTo>
                    <a:lnTo>
                      <a:pt x="70" y="480"/>
                    </a:lnTo>
                    <a:lnTo>
                      <a:pt x="89" y="498"/>
                    </a:lnTo>
                    <a:lnTo>
                      <a:pt x="110" y="517"/>
                    </a:lnTo>
                    <a:lnTo>
                      <a:pt x="132" y="533"/>
                    </a:lnTo>
                    <a:lnTo>
                      <a:pt x="156" y="548"/>
                    </a:lnTo>
                    <a:lnTo>
                      <a:pt x="182" y="558"/>
                    </a:lnTo>
                    <a:lnTo>
                      <a:pt x="209" y="569"/>
                    </a:lnTo>
                    <a:lnTo>
                      <a:pt x="237" y="574"/>
                    </a:lnTo>
                    <a:lnTo>
                      <a:pt x="266" y="579"/>
                    </a:lnTo>
                    <a:lnTo>
                      <a:pt x="295" y="579"/>
                    </a:lnTo>
                    <a:lnTo>
                      <a:pt x="295" y="579"/>
                    </a:lnTo>
                    <a:lnTo>
                      <a:pt x="324" y="577"/>
                    </a:lnTo>
                    <a:lnTo>
                      <a:pt x="353" y="572"/>
                    </a:lnTo>
                    <a:lnTo>
                      <a:pt x="381" y="564"/>
                    </a:lnTo>
                    <a:lnTo>
                      <a:pt x="408" y="553"/>
                    </a:lnTo>
                    <a:lnTo>
                      <a:pt x="432" y="541"/>
                    </a:lnTo>
                    <a:lnTo>
                      <a:pt x="456" y="526"/>
                    </a:lnTo>
                    <a:lnTo>
                      <a:pt x="479" y="509"/>
                    </a:lnTo>
                    <a:lnTo>
                      <a:pt x="497" y="490"/>
                    </a:lnTo>
                    <a:lnTo>
                      <a:pt x="516" y="469"/>
                    </a:lnTo>
                    <a:lnTo>
                      <a:pt x="533" y="447"/>
                    </a:lnTo>
                    <a:lnTo>
                      <a:pt x="547" y="421"/>
                    </a:lnTo>
                    <a:lnTo>
                      <a:pt x="557" y="396"/>
                    </a:lnTo>
                    <a:lnTo>
                      <a:pt x="568" y="370"/>
                    </a:lnTo>
                    <a:lnTo>
                      <a:pt x="575" y="342"/>
                    </a:lnTo>
                    <a:lnTo>
                      <a:pt x="578" y="313"/>
                    </a:lnTo>
                    <a:lnTo>
                      <a:pt x="578" y="282"/>
                    </a:lnTo>
                    <a:lnTo>
                      <a:pt x="578" y="282"/>
                    </a:lnTo>
                    <a:lnTo>
                      <a:pt x="576" y="253"/>
                    </a:lnTo>
                    <a:lnTo>
                      <a:pt x="571" y="226"/>
                    </a:lnTo>
                    <a:lnTo>
                      <a:pt x="564" y="197"/>
                    </a:lnTo>
                    <a:lnTo>
                      <a:pt x="552" y="171"/>
                    </a:lnTo>
                    <a:lnTo>
                      <a:pt x="540" y="145"/>
                    </a:lnTo>
                    <a:lnTo>
                      <a:pt x="525" y="123"/>
                    </a:lnTo>
                    <a:lnTo>
                      <a:pt x="508" y="101"/>
                    </a:lnTo>
                    <a:lnTo>
                      <a:pt x="489" y="80"/>
                    </a:lnTo>
                    <a:lnTo>
                      <a:pt x="468" y="63"/>
                    </a:lnTo>
                    <a:lnTo>
                      <a:pt x="446" y="46"/>
                    </a:lnTo>
                    <a:lnTo>
                      <a:pt x="422" y="32"/>
                    </a:lnTo>
                    <a:lnTo>
                      <a:pt x="396" y="20"/>
                    </a:lnTo>
                    <a:lnTo>
                      <a:pt x="369" y="12"/>
                    </a:lnTo>
                    <a:lnTo>
                      <a:pt x="341" y="5"/>
                    </a:lnTo>
                    <a:lnTo>
                      <a:pt x="312" y="1"/>
                    </a:lnTo>
                    <a:lnTo>
                      <a:pt x="2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4050" b="1" dirty="0">
                    <a:solidFill>
                      <a:schemeClr val="tx1">
                        <a:lumMod val="75000"/>
                        <a:lumOff val="25000"/>
                      </a:schemeClr>
                    </a:solidFill>
                  </a:rPr>
                  <a:t>2</a:t>
                </a:r>
              </a:p>
            </p:txBody>
          </p:sp>
        </p:grpSp>
        <p:sp>
          <p:nvSpPr>
            <p:cNvPr id="42" name="Rectangle 41"/>
            <p:cNvSpPr/>
            <p:nvPr/>
          </p:nvSpPr>
          <p:spPr>
            <a:xfrm>
              <a:off x="2443869" y="740657"/>
              <a:ext cx="4641851" cy="4678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6" name="Group 45"/>
          <p:cNvGrpSpPr/>
          <p:nvPr/>
        </p:nvGrpSpPr>
        <p:grpSpPr>
          <a:xfrm>
            <a:off x="3308239" y="1527246"/>
            <a:ext cx="4112390" cy="3399843"/>
            <a:chOff x="2454167" y="740657"/>
            <a:chExt cx="4641851" cy="4797426"/>
          </a:xfrm>
        </p:grpSpPr>
        <p:grpSp>
          <p:nvGrpSpPr>
            <p:cNvPr id="47" name="Group 46"/>
            <p:cNvGrpSpPr/>
            <p:nvPr/>
          </p:nvGrpSpPr>
          <p:grpSpPr>
            <a:xfrm>
              <a:off x="4423482" y="2544058"/>
              <a:ext cx="2662238" cy="2994025"/>
              <a:chOff x="4423482" y="2544058"/>
              <a:chExt cx="2662238" cy="2994025"/>
            </a:xfrm>
            <a:solidFill>
              <a:schemeClr val="accent4"/>
            </a:solidFill>
            <a:effectLst>
              <a:outerShdw blurRad="127000" dist="63500" dir="5400000" algn="t" rotWithShape="0">
                <a:prstClr val="black">
                  <a:alpha val="40000"/>
                </a:prstClr>
              </a:outerShdw>
            </a:effectLst>
          </p:grpSpPr>
          <p:sp>
            <p:nvSpPr>
              <p:cNvPr id="49" name="Freeform 7"/>
              <p:cNvSpPr>
                <a:spLocks/>
              </p:cNvSpPr>
              <p:nvPr/>
            </p:nvSpPr>
            <p:spPr bwMode="auto">
              <a:xfrm>
                <a:off x="4423482" y="2544058"/>
                <a:ext cx="2662238" cy="2874963"/>
              </a:xfrm>
              <a:custGeom>
                <a:avLst/>
                <a:gdLst>
                  <a:gd name="T0" fmla="*/ 13 w 1677"/>
                  <a:gd name="T1" fmla="*/ 1535 h 1811"/>
                  <a:gd name="T2" fmla="*/ 0 w 1677"/>
                  <a:gd name="T3" fmla="*/ 1790 h 1811"/>
                  <a:gd name="T4" fmla="*/ 120 w 1677"/>
                  <a:gd name="T5" fmla="*/ 1805 h 1811"/>
                  <a:gd name="T6" fmla="*/ 241 w 1677"/>
                  <a:gd name="T7" fmla="*/ 1811 h 1811"/>
                  <a:gd name="T8" fmla="*/ 315 w 1677"/>
                  <a:gd name="T9" fmla="*/ 1809 h 1811"/>
                  <a:gd name="T10" fmla="*/ 459 w 1677"/>
                  <a:gd name="T11" fmla="*/ 1793 h 1811"/>
                  <a:gd name="T12" fmla="*/ 600 w 1677"/>
                  <a:gd name="T13" fmla="*/ 1766 h 1811"/>
                  <a:gd name="T14" fmla="*/ 735 w 1677"/>
                  <a:gd name="T15" fmla="*/ 1723 h 1811"/>
                  <a:gd name="T16" fmla="*/ 864 w 1677"/>
                  <a:gd name="T17" fmla="*/ 1670 h 1811"/>
                  <a:gd name="T18" fmla="*/ 986 w 1677"/>
                  <a:gd name="T19" fmla="*/ 1603 h 1811"/>
                  <a:gd name="T20" fmla="*/ 1101 w 1677"/>
                  <a:gd name="T21" fmla="*/ 1526 h 1811"/>
                  <a:gd name="T22" fmla="*/ 1207 w 1677"/>
                  <a:gd name="T23" fmla="*/ 1439 h 1811"/>
                  <a:gd name="T24" fmla="*/ 1303 w 1677"/>
                  <a:gd name="T25" fmla="*/ 1341 h 1811"/>
                  <a:gd name="T26" fmla="*/ 1392 w 1677"/>
                  <a:gd name="T27" fmla="*/ 1235 h 1811"/>
                  <a:gd name="T28" fmla="*/ 1469 w 1677"/>
                  <a:gd name="T29" fmla="*/ 1120 h 1811"/>
                  <a:gd name="T30" fmla="*/ 1535 w 1677"/>
                  <a:gd name="T31" fmla="*/ 998 h 1811"/>
                  <a:gd name="T32" fmla="*/ 1590 w 1677"/>
                  <a:gd name="T33" fmla="*/ 869 h 1811"/>
                  <a:gd name="T34" fmla="*/ 1632 w 1677"/>
                  <a:gd name="T35" fmla="*/ 734 h 1811"/>
                  <a:gd name="T36" fmla="*/ 1660 w 1677"/>
                  <a:gd name="T37" fmla="*/ 593 h 1811"/>
                  <a:gd name="T38" fmla="*/ 1675 w 1677"/>
                  <a:gd name="T39" fmla="*/ 449 h 1811"/>
                  <a:gd name="T40" fmla="*/ 1677 w 1677"/>
                  <a:gd name="T41" fmla="*/ 376 h 1811"/>
                  <a:gd name="T42" fmla="*/ 1674 w 1677"/>
                  <a:gd name="T43" fmla="*/ 278 h 1811"/>
                  <a:gd name="T44" fmla="*/ 1665 w 1677"/>
                  <a:gd name="T45" fmla="*/ 184 h 1811"/>
                  <a:gd name="T46" fmla="*/ 1648 w 1677"/>
                  <a:gd name="T47" fmla="*/ 91 h 1811"/>
                  <a:gd name="T48" fmla="*/ 1627 w 1677"/>
                  <a:gd name="T49" fmla="*/ 0 h 1811"/>
                  <a:gd name="T50" fmla="*/ 1157 w 1677"/>
                  <a:gd name="T51" fmla="*/ 117 h 1811"/>
                  <a:gd name="T52" fmla="*/ 1166 w 1677"/>
                  <a:gd name="T53" fmla="*/ 148 h 1811"/>
                  <a:gd name="T54" fmla="*/ 1180 w 1677"/>
                  <a:gd name="T55" fmla="*/ 211 h 1811"/>
                  <a:gd name="T56" fmla="*/ 1188 w 1677"/>
                  <a:gd name="T57" fmla="*/ 276 h 1811"/>
                  <a:gd name="T58" fmla="*/ 1193 w 1677"/>
                  <a:gd name="T59" fmla="*/ 343 h 1811"/>
                  <a:gd name="T60" fmla="*/ 1193 w 1677"/>
                  <a:gd name="T61" fmla="*/ 377 h 1811"/>
                  <a:gd name="T62" fmla="*/ 1190 w 1677"/>
                  <a:gd name="T63" fmla="*/ 473 h 1811"/>
                  <a:gd name="T64" fmla="*/ 1174 w 1677"/>
                  <a:gd name="T65" fmla="*/ 568 h 1811"/>
                  <a:gd name="T66" fmla="*/ 1152 w 1677"/>
                  <a:gd name="T67" fmla="*/ 659 h 1811"/>
                  <a:gd name="T68" fmla="*/ 1120 w 1677"/>
                  <a:gd name="T69" fmla="*/ 744 h 1811"/>
                  <a:gd name="T70" fmla="*/ 1080 w 1677"/>
                  <a:gd name="T71" fmla="*/ 828 h 1811"/>
                  <a:gd name="T72" fmla="*/ 1032 w 1677"/>
                  <a:gd name="T73" fmla="*/ 905 h 1811"/>
                  <a:gd name="T74" fmla="*/ 979 w 1677"/>
                  <a:gd name="T75" fmla="*/ 977 h 1811"/>
                  <a:gd name="T76" fmla="*/ 917 w 1677"/>
                  <a:gd name="T77" fmla="*/ 1046 h 1811"/>
                  <a:gd name="T78" fmla="*/ 850 w 1677"/>
                  <a:gd name="T79" fmla="*/ 1106 h 1811"/>
                  <a:gd name="T80" fmla="*/ 777 w 1677"/>
                  <a:gd name="T81" fmla="*/ 1161 h 1811"/>
                  <a:gd name="T82" fmla="*/ 699 w 1677"/>
                  <a:gd name="T83" fmla="*/ 1207 h 1811"/>
                  <a:gd name="T84" fmla="*/ 617 w 1677"/>
                  <a:gd name="T85" fmla="*/ 1248 h 1811"/>
                  <a:gd name="T86" fmla="*/ 530 w 1677"/>
                  <a:gd name="T87" fmla="*/ 1279 h 1811"/>
                  <a:gd name="T88" fmla="*/ 439 w 1677"/>
                  <a:gd name="T89" fmla="*/ 1303 h 1811"/>
                  <a:gd name="T90" fmla="*/ 346 w 1677"/>
                  <a:gd name="T91" fmla="*/ 1317 h 1811"/>
                  <a:gd name="T92" fmla="*/ 248 w 1677"/>
                  <a:gd name="T93" fmla="*/ 132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77" h="1811">
                    <a:moveTo>
                      <a:pt x="126" y="1319"/>
                    </a:moveTo>
                    <a:lnTo>
                      <a:pt x="13" y="1535"/>
                    </a:lnTo>
                    <a:lnTo>
                      <a:pt x="0" y="1790"/>
                    </a:lnTo>
                    <a:lnTo>
                      <a:pt x="0" y="1790"/>
                    </a:lnTo>
                    <a:lnTo>
                      <a:pt x="60" y="1799"/>
                    </a:lnTo>
                    <a:lnTo>
                      <a:pt x="120" y="1805"/>
                    </a:lnTo>
                    <a:lnTo>
                      <a:pt x="180" y="1809"/>
                    </a:lnTo>
                    <a:lnTo>
                      <a:pt x="241" y="1811"/>
                    </a:lnTo>
                    <a:lnTo>
                      <a:pt x="241" y="1811"/>
                    </a:lnTo>
                    <a:lnTo>
                      <a:pt x="315" y="1809"/>
                    </a:lnTo>
                    <a:lnTo>
                      <a:pt x="387" y="1804"/>
                    </a:lnTo>
                    <a:lnTo>
                      <a:pt x="459" y="1793"/>
                    </a:lnTo>
                    <a:lnTo>
                      <a:pt x="530" y="1781"/>
                    </a:lnTo>
                    <a:lnTo>
                      <a:pt x="600" y="1766"/>
                    </a:lnTo>
                    <a:lnTo>
                      <a:pt x="668" y="1745"/>
                    </a:lnTo>
                    <a:lnTo>
                      <a:pt x="735" y="1723"/>
                    </a:lnTo>
                    <a:lnTo>
                      <a:pt x="801" y="1697"/>
                    </a:lnTo>
                    <a:lnTo>
                      <a:pt x="864" y="1670"/>
                    </a:lnTo>
                    <a:lnTo>
                      <a:pt x="926" y="1637"/>
                    </a:lnTo>
                    <a:lnTo>
                      <a:pt x="986" y="1603"/>
                    </a:lnTo>
                    <a:lnTo>
                      <a:pt x="1044" y="1565"/>
                    </a:lnTo>
                    <a:lnTo>
                      <a:pt x="1101" y="1526"/>
                    </a:lnTo>
                    <a:lnTo>
                      <a:pt x="1154" y="1483"/>
                    </a:lnTo>
                    <a:lnTo>
                      <a:pt x="1207" y="1439"/>
                    </a:lnTo>
                    <a:lnTo>
                      <a:pt x="1257" y="1391"/>
                    </a:lnTo>
                    <a:lnTo>
                      <a:pt x="1303" y="1341"/>
                    </a:lnTo>
                    <a:lnTo>
                      <a:pt x="1349" y="1288"/>
                    </a:lnTo>
                    <a:lnTo>
                      <a:pt x="1392" y="1235"/>
                    </a:lnTo>
                    <a:lnTo>
                      <a:pt x="1432" y="1178"/>
                    </a:lnTo>
                    <a:lnTo>
                      <a:pt x="1469" y="1120"/>
                    </a:lnTo>
                    <a:lnTo>
                      <a:pt x="1504" y="1060"/>
                    </a:lnTo>
                    <a:lnTo>
                      <a:pt x="1535" y="998"/>
                    </a:lnTo>
                    <a:lnTo>
                      <a:pt x="1564" y="935"/>
                    </a:lnTo>
                    <a:lnTo>
                      <a:pt x="1590" y="869"/>
                    </a:lnTo>
                    <a:lnTo>
                      <a:pt x="1612" y="803"/>
                    </a:lnTo>
                    <a:lnTo>
                      <a:pt x="1632" y="734"/>
                    </a:lnTo>
                    <a:lnTo>
                      <a:pt x="1648" y="665"/>
                    </a:lnTo>
                    <a:lnTo>
                      <a:pt x="1660" y="593"/>
                    </a:lnTo>
                    <a:lnTo>
                      <a:pt x="1670" y="521"/>
                    </a:lnTo>
                    <a:lnTo>
                      <a:pt x="1675" y="449"/>
                    </a:lnTo>
                    <a:lnTo>
                      <a:pt x="1677" y="376"/>
                    </a:lnTo>
                    <a:lnTo>
                      <a:pt x="1677" y="376"/>
                    </a:lnTo>
                    <a:lnTo>
                      <a:pt x="1675" y="328"/>
                    </a:lnTo>
                    <a:lnTo>
                      <a:pt x="1674" y="278"/>
                    </a:lnTo>
                    <a:lnTo>
                      <a:pt x="1670" y="232"/>
                    </a:lnTo>
                    <a:lnTo>
                      <a:pt x="1665" y="184"/>
                    </a:lnTo>
                    <a:lnTo>
                      <a:pt x="1656" y="137"/>
                    </a:lnTo>
                    <a:lnTo>
                      <a:pt x="1648" y="91"/>
                    </a:lnTo>
                    <a:lnTo>
                      <a:pt x="1639" y="45"/>
                    </a:lnTo>
                    <a:lnTo>
                      <a:pt x="1627" y="0"/>
                    </a:lnTo>
                    <a:lnTo>
                      <a:pt x="1391" y="110"/>
                    </a:lnTo>
                    <a:lnTo>
                      <a:pt x="1157" y="117"/>
                    </a:lnTo>
                    <a:lnTo>
                      <a:pt x="1157" y="117"/>
                    </a:lnTo>
                    <a:lnTo>
                      <a:pt x="1166" y="148"/>
                    </a:lnTo>
                    <a:lnTo>
                      <a:pt x="1173" y="180"/>
                    </a:lnTo>
                    <a:lnTo>
                      <a:pt x="1180" y="211"/>
                    </a:lnTo>
                    <a:lnTo>
                      <a:pt x="1185" y="244"/>
                    </a:lnTo>
                    <a:lnTo>
                      <a:pt x="1188" y="276"/>
                    </a:lnTo>
                    <a:lnTo>
                      <a:pt x="1192" y="310"/>
                    </a:lnTo>
                    <a:lnTo>
                      <a:pt x="1193" y="343"/>
                    </a:lnTo>
                    <a:lnTo>
                      <a:pt x="1193" y="377"/>
                    </a:lnTo>
                    <a:lnTo>
                      <a:pt x="1193" y="377"/>
                    </a:lnTo>
                    <a:lnTo>
                      <a:pt x="1193" y="425"/>
                    </a:lnTo>
                    <a:lnTo>
                      <a:pt x="1190" y="473"/>
                    </a:lnTo>
                    <a:lnTo>
                      <a:pt x="1183" y="521"/>
                    </a:lnTo>
                    <a:lnTo>
                      <a:pt x="1174" y="568"/>
                    </a:lnTo>
                    <a:lnTo>
                      <a:pt x="1164" y="614"/>
                    </a:lnTo>
                    <a:lnTo>
                      <a:pt x="1152" y="659"/>
                    </a:lnTo>
                    <a:lnTo>
                      <a:pt x="1137" y="701"/>
                    </a:lnTo>
                    <a:lnTo>
                      <a:pt x="1120" y="744"/>
                    </a:lnTo>
                    <a:lnTo>
                      <a:pt x="1101" y="787"/>
                    </a:lnTo>
                    <a:lnTo>
                      <a:pt x="1080" y="828"/>
                    </a:lnTo>
                    <a:lnTo>
                      <a:pt x="1058" y="868"/>
                    </a:lnTo>
                    <a:lnTo>
                      <a:pt x="1032" y="905"/>
                    </a:lnTo>
                    <a:lnTo>
                      <a:pt x="1006" y="943"/>
                    </a:lnTo>
                    <a:lnTo>
                      <a:pt x="979" y="977"/>
                    </a:lnTo>
                    <a:lnTo>
                      <a:pt x="948" y="1012"/>
                    </a:lnTo>
                    <a:lnTo>
                      <a:pt x="917" y="1046"/>
                    </a:lnTo>
                    <a:lnTo>
                      <a:pt x="885" y="1077"/>
                    </a:lnTo>
                    <a:lnTo>
                      <a:pt x="850" y="1106"/>
                    </a:lnTo>
                    <a:lnTo>
                      <a:pt x="814" y="1133"/>
                    </a:lnTo>
                    <a:lnTo>
                      <a:pt x="777" y="1161"/>
                    </a:lnTo>
                    <a:lnTo>
                      <a:pt x="739" y="1185"/>
                    </a:lnTo>
                    <a:lnTo>
                      <a:pt x="699" y="1207"/>
                    </a:lnTo>
                    <a:lnTo>
                      <a:pt x="658" y="1229"/>
                    </a:lnTo>
                    <a:lnTo>
                      <a:pt x="617" y="1248"/>
                    </a:lnTo>
                    <a:lnTo>
                      <a:pt x="574" y="1265"/>
                    </a:lnTo>
                    <a:lnTo>
                      <a:pt x="530" y="1279"/>
                    </a:lnTo>
                    <a:lnTo>
                      <a:pt x="485" y="1293"/>
                    </a:lnTo>
                    <a:lnTo>
                      <a:pt x="439" y="1303"/>
                    </a:lnTo>
                    <a:lnTo>
                      <a:pt x="392" y="1312"/>
                    </a:lnTo>
                    <a:lnTo>
                      <a:pt x="346" y="1317"/>
                    </a:lnTo>
                    <a:lnTo>
                      <a:pt x="298" y="1320"/>
                    </a:lnTo>
                    <a:lnTo>
                      <a:pt x="248" y="1322"/>
                    </a:lnTo>
                    <a:lnTo>
                      <a:pt x="126" y="1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18"/>
              <p:cNvSpPr>
                <a:spLocks/>
              </p:cNvSpPr>
              <p:nvPr/>
            </p:nvSpPr>
            <p:spPr bwMode="auto">
              <a:xfrm>
                <a:off x="4702882" y="4277608"/>
                <a:ext cx="1260475" cy="1260475"/>
              </a:xfrm>
              <a:custGeom>
                <a:avLst/>
                <a:gdLst>
                  <a:gd name="T0" fmla="*/ 388 w 794"/>
                  <a:gd name="T1" fmla="*/ 0 h 794"/>
                  <a:gd name="T2" fmla="*/ 348 w 794"/>
                  <a:gd name="T3" fmla="*/ 2 h 794"/>
                  <a:gd name="T4" fmla="*/ 271 w 794"/>
                  <a:gd name="T5" fmla="*/ 19 h 794"/>
                  <a:gd name="T6" fmla="*/ 199 w 794"/>
                  <a:gd name="T7" fmla="*/ 52 h 794"/>
                  <a:gd name="T8" fmla="*/ 137 w 794"/>
                  <a:gd name="T9" fmla="*/ 96 h 794"/>
                  <a:gd name="T10" fmla="*/ 84 w 794"/>
                  <a:gd name="T11" fmla="*/ 151 h 794"/>
                  <a:gd name="T12" fmla="*/ 43 w 794"/>
                  <a:gd name="T13" fmla="*/ 215 h 794"/>
                  <a:gd name="T14" fmla="*/ 16 w 794"/>
                  <a:gd name="T15" fmla="*/ 287 h 794"/>
                  <a:gd name="T16" fmla="*/ 0 w 794"/>
                  <a:gd name="T17" fmla="*/ 365 h 794"/>
                  <a:gd name="T18" fmla="*/ 0 w 794"/>
                  <a:gd name="T19" fmla="*/ 405 h 794"/>
                  <a:gd name="T20" fmla="*/ 0 w 794"/>
                  <a:gd name="T21" fmla="*/ 425 h 794"/>
                  <a:gd name="T22" fmla="*/ 10 w 794"/>
                  <a:gd name="T23" fmla="*/ 485 h 794"/>
                  <a:gd name="T24" fmla="*/ 34 w 794"/>
                  <a:gd name="T25" fmla="*/ 559 h 794"/>
                  <a:gd name="T26" fmla="*/ 72 w 794"/>
                  <a:gd name="T27" fmla="*/ 626 h 794"/>
                  <a:gd name="T28" fmla="*/ 122 w 794"/>
                  <a:gd name="T29" fmla="*/ 684 h 794"/>
                  <a:gd name="T30" fmla="*/ 182 w 794"/>
                  <a:gd name="T31" fmla="*/ 731 h 794"/>
                  <a:gd name="T32" fmla="*/ 251 w 794"/>
                  <a:gd name="T33" fmla="*/ 765 h 794"/>
                  <a:gd name="T34" fmla="*/ 326 w 794"/>
                  <a:gd name="T35" fmla="*/ 787 h 794"/>
                  <a:gd name="T36" fmla="*/ 386 w 794"/>
                  <a:gd name="T37" fmla="*/ 794 h 794"/>
                  <a:gd name="T38" fmla="*/ 407 w 794"/>
                  <a:gd name="T39" fmla="*/ 794 h 794"/>
                  <a:gd name="T40" fmla="*/ 446 w 794"/>
                  <a:gd name="T41" fmla="*/ 791 h 794"/>
                  <a:gd name="T42" fmla="*/ 523 w 794"/>
                  <a:gd name="T43" fmla="*/ 773 h 794"/>
                  <a:gd name="T44" fmla="*/ 594 w 794"/>
                  <a:gd name="T45" fmla="*/ 741 h 794"/>
                  <a:gd name="T46" fmla="*/ 657 w 794"/>
                  <a:gd name="T47" fmla="*/ 696 h 794"/>
                  <a:gd name="T48" fmla="*/ 709 w 794"/>
                  <a:gd name="T49" fmla="*/ 641 h 794"/>
                  <a:gd name="T50" fmla="*/ 750 w 794"/>
                  <a:gd name="T51" fmla="*/ 578 h 794"/>
                  <a:gd name="T52" fmla="*/ 779 w 794"/>
                  <a:gd name="T53" fmla="*/ 506 h 794"/>
                  <a:gd name="T54" fmla="*/ 793 w 794"/>
                  <a:gd name="T55" fmla="*/ 429 h 794"/>
                  <a:gd name="T56" fmla="*/ 794 w 794"/>
                  <a:gd name="T57" fmla="*/ 388 h 794"/>
                  <a:gd name="T58" fmla="*/ 793 w 794"/>
                  <a:gd name="T59" fmla="*/ 367 h 794"/>
                  <a:gd name="T60" fmla="*/ 784 w 794"/>
                  <a:gd name="T61" fmla="*/ 307 h 794"/>
                  <a:gd name="T62" fmla="*/ 760 w 794"/>
                  <a:gd name="T63" fmla="*/ 233 h 794"/>
                  <a:gd name="T64" fmla="*/ 721 w 794"/>
                  <a:gd name="T65" fmla="*/ 167 h 794"/>
                  <a:gd name="T66" fmla="*/ 671 w 794"/>
                  <a:gd name="T67" fmla="*/ 110 h 794"/>
                  <a:gd name="T68" fmla="*/ 613 w 794"/>
                  <a:gd name="T69" fmla="*/ 62 h 794"/>
                  <a:gd name="T70" fmla="*/ 544 w 794"/>
                  <a:gd name="T71" fmla="*/ 28 h 794"/>
                  <a:gd name="T72" fmla="*/ 468 w 794"/>
                  <a:gd name="T73" fmla="*/ 5 h 794"/>
                  <a:gd name="T74" fmla="*/ 408 w 794"/>
                  <a:gd name="T7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794">
                    <a:moveTo>
                      <a:pt x="388" y="0"/>
                    </a:moveTo>
                    <a:lnTo>
                      <a:pt x="388" y="0"/>
                    </a:lnTo>
                    <a:lnTo>
                      <a:pt x="367" y="0"/>
                    </a:lnTo>
                    <a:lnTo>
                      <a:pt x="348" y="2"/>
                    </a:lnTo>
                    <a:lnTo>
                      <a:pt x="309" y="9"/>
                    </a:lnTo>
                    <a:lnTo>
                      <a:pt x="271" y="19"/>
                    </a:lnTo>
                    <a:lnTo>
                      <a:pt x="233" y="35"/>
                    </a:lnTo>
                    <a:lnTo>
                      <a:pt x="199" y="52"/>
                    </a:lnTo>
                    <a:lnTo>
                      <a:pt x="168" y="72"/>
                    </a:lnTo>
                    <a:lnTo>
                      <a:pt x="137" y="96"/>
                    </a:lnTo>
                    <a:lnTo>
                      <a:pt x="110" y="122"/>
                    </a:lnTo>
                    <a:lnTo>
                      <a:pt x="84" y="151"/>
                    </a:lnTo>
                    <a:lnTo>
                      <a:pt x="62" y="182"/>
                    </a:lnTo>
                    <a:lnTo>
                      <a:pt x="43" y="215"/>
                    </a:lnTo>
                    <a:lnTo>
                      <a:pt x="28" y="251"/>
                    </a:lnTo>
                    <a:lnTo>
                      <a:pt x="16" y="287"/>
                    </a:lnTo>
                    <a:lnTo>
                      <a:pt x="5" y="326"/>
                    </a:lnTo>
                    <a:lnTo>
                      <a:pt x="0" y="365"/>
                    </a:lnTo>
                    <a:lnTo>
                      <a:pt x="0" y="384"/>
                    </a:lnTo>
                    <a:lnTo>
                      <a:pt x="0" y="405"/>
                    </a:lnTo>
                    <a:lnTo>
                      <a:pt x="0" y="405"/>
                    </a:lnTo>
                    <a:lnTo>
                      <a:pt x="0" y="425"/>
                    </a:lnTo>
                    <a:lnTo>
                      <a:pt x="4" y="446"/>
                    </a:lnTo>
                    <a:lnTo>
                      <a:pt x="10" y="485"/>
                    </a:lnTo>
                    <a:lnTo>
                      <a:pt x="21" y="523"/>
                    </a:lnTo>
                    <a:lnTo>
                      <a:pt x="34" y="559"/>
                    </a:lnTo>
                    <a:lnTo>
                      <a:pt x="52" y="593"/>
                    </a:lnTo>
                    <a:lnTo>
                      <a:pt x="72" y="626"/>
                    </a:lnTo>
                    <a:lnTo>
                      <a:pt x="96" y="655"/>
                    </a:lnTo>
                    <a:lnTo>
                      <a:pt x="122" y="684"/>
                    </a:lnTo>
                    <a:lnTo>
                      <a:pt x="151" y="708"/>
                    </a:lnTo>
                    <a:lnTo>
                      <a:pt x="182" y="731"/>
                    </a:lnTo>
                    <a:lnTo>
                      <a:pt x="216" y="749"/>
                    </a:lnTo>
                    <a:lnTo>
                      <a:pt x="251" y="765"/>
                    </a:lnTo>
                    <a:lnTo>
                      <a:pt x="288" y="779"/>
                    </a:lnTo>
                    <a:lnTo>
                      <a:pt x="326" y="787"/>
                    </a:lnTo>
                    <a:lnTo>
                      <a:pt x="366" y="792"/>
                    </a:lnTo>
                    <a:lnTo>
                      <a:pt x="386" y="794"/>
                    </a:lnTo>
                    <a:lnTo>
                      <a:pt x="407" y="794"/>
                    </a:lnTo>
                    <a:lnTo>
                      <a:pt x="407" y="794"/>
                    </a:lnTo>
                    <a:lnTo>
                      <a:pt x="427" y="792"/>
                    </a:lnTo>
                    <a:lnTo>
                      <a:pt x="446" y="791"/>
                    </a:lnTo>
                    <a:lnTo>
                      <a:pt x="486" y="784"/>
                    </a:lnTo>
                    <a:lnTo>
                      <a:pt x="523" y="773"/>
                    </a:lnTo>
                    <a:lnTo>
                      <a:pt x="559" y="758"/>
                    </a:lnTo>
                    <a:lnTo>
                      <a:pt x="594" y="741"/>
                    </a:lnTo>
                    <a:lnTo>
                      <a:pt x="626" y="720"/>
                    </a:lnTo>
                    <a:lnTo>
                      <a:pt x="657" y="696"/>
                    </a:lnTo>
                    <a:lnTo>
                      <a:pt x="685" y="671"/>
                    </a:lnTo>
                    <a:lnTo>
                      <a:pt x="709" y="641"/>
                    </a:lnTo>
                    <a:lnTo>
                      <a:pt x="731" y="611"/>
                    </a:lnTo>
                    <a:lnTo>
                      <a:pt x="750" y="578"/>
                    </a:lnTo>
                    <a:lnTo>
                      <a:pt x="767" y="542"/>
                    </a:lnTo>
                    <a:lnTo>
                      <a:pt x="779" y="506"/>
                    </a:lnTo>
                    <a:lnTo>
                      <a:pt x="787" y="468"/>
                    </a:lnTo>
                    <a:lnTo>
                      <a:pt x="793" y="429"/>
                    </a:lnTo>
                    <a:lnTo>
                      <a:pt x="794" y="408"/>
                    </a:lnTo>
                    <a:lnTo>
                      <a:pt x="794" y="388"/>
                    </a:lnTo>
                    <a:lnTo>
                      <a:pt x="794" y="388"/>
                    </a:lnTo>
                    <a:lnTo>
                      <a:pt x="793" y="367"/>
                    </a:lnTo>
                    <a:lnTo>
                      <a:pt x="791" y="347"/>
                    </a:lnTo>
                    <a:lnTo>
                      <a:pt x="784" y="307"/>
                    </a:lnTo>
                    <a:lnTo>
                      <a:pt x="774" y="269"/>
                    </a:lnTo>
                    <a:lnTo>
                      <a:pt x="760" y="233"/>
                    </a:lnTo>
                    <a:lnTo>
                      <a:pt x="743" y="199"/>
                    </a:lnTo>
                    <a:lnTo>
                      <a:pt x="721" y="167"/>
                    </a:lnTo>
                    <a:lnTo>
                      <a:pt x="698" y="137"/>
                    </a:lnTo>
                    <a:lnTo>
                      <a:pt x="671" y="110"/>
                    </a:lnTo>
                    <a:lnTo>
                      <a:pt x="643" y="84"/>
                    </a:lnTo>
                    <a:lnTo>
                      <a:pt x="613" y="62"/>
                    </a:lnTo>
                    <a:lnTo>
                      <a:pt x="578" y="43"/>
                    </a:lnTo>
                    <a:lnTo>
                      <a:pt x="544" y="28"/>
                    </a:lnTo>
                    <a:lnTo>
                      <a:pt x="506" y="14"/>
                    </a:lnTo>
                    <a:lnTo>
                      <a:pt x="468" y="5"/>
                    </a:lnTo>
                    <a:lnTo>
                      <a:pt x="429" y="0"/>
                    </a:lnTo>
                    <a:lnTo>
                      <a:pt x="408" y="0"/>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20"/>
              <p:cNvSpPr>
                <a:spLocks/>
              </p:cNvSpPr>
              <p:nvPr/>
            </p:nvSpPr>
            <p:spPr bwMode="auto">
              <a:xfrm>
                <a:off x="4874332" y="4447470"/>
                <a:ext cx="917575" cy="919163"/>
              </a:xfrm>
              <a:custGeom>
                <a:avLst/>
                <a:gdLst>
                  <a:gd name="T0" fmla="*/ 283 w 578"/>
                  <a:gd name="T1" fmla="*/ 0 h 579"/>
                  <a:gd name="T2" fmla="*/ 225 w 578"/>
                  <a:gd name="T3" fmla="*/ 6 h 579"/>
                  <a:gd name="T4" fmla="*/ 170 w 578"/>
                  <a:gd name="T5" fmla="*/ 25 h 579"/>
                  <a:gd name="T6" fmla="*/ 122 w 578"/>
                  <a:gd name="T7" fmla="*/ 53 h 579"/>
                  <a:gd name="T8" fmla="*/ 79 w 578"/>
                  <a:gd name="T9" fmla="*/ 89 h 579"/>
                  <a:gd name="T10" fmla="*/ 45 w 578"/>
                  <a:gd name="T11" fmla="*/ 133 h 579"/>
                  <a:gd name="T12" fmla="*/ 19 w 578"/>
                  <a:gd name="T13" fmla="*/ 183 h 579"/>
                  <a:gd name="T14" fmla="*/ 4 w 578"/>
                  <a:gd name="T15" fmla="*/ 238 h 579"/>
                  <a:gd name="T16" fmla="*/ 0 w 578"/>
                  <a:gd name="T17" fmla="*/ 296 h 579"/>
                  <a:gd name="T18" fmla="*/ 2 w 578"/>
                  <a:gd name="T19" fmla="*/ 325 h 579"/>
                  <a:gd name="T20" fmla="*/ 14 w 578"/>
                  <a:gd name="T21" fmla="*/ 382 h 579"/>
                  <a:gd name="T22" fmla="*/ 38 w 578"/>
                  <a:gd name="T23" fmla="*/ 433 h 579"/>
                  <a:gd name="T24" fmla="*/ 71 w 578"/>
                  <a:gd name="T25" fmla="*/ 478 h 579"/>
                  <a:gd name="T26" fmla="*/ 110 w 578"/>
                  <a:gd name="T27" fmla="*/ 517 h 579"/>
                  <a:gd name="T28" fmla="*/ 156 w 578"/>
                  <a:gd name="T29" fmla="*/ 546 h 579"/>
                  <a:gd name="T30" fmla="*/ 210 w 578"/>
                  <a:gd name="T31" fmla="*/ 567 h 579"/>
                  <a:gd name="T32" fmla="*/ 266 w 578"/>
                  <a:gd name="T33" fmla="*/ 577 h 579"/>
                  <a:gd name="T34" fmla="*/ 295 w 578"/>
                  <a:gd name="T35" fmla="*/ 579 h 579"/>
                  <a:gd name="T36" fmla="*/ 354 w 578"/>
                  <a:gd name="T37" fmla="*/ 572 h 579"/>
                  <a:gd name="T38" fmla="*/ 408 w 578"/>
                  <a:gd name="T39" fmla="*/ 553 h 579"/>
                  <a:gd name="T40" fmla="*/ 456 w 578"/>
                  <a:gd name="T41" fmla="*/ 526 h 579"/>
                  <a:gd name="T42" fmla="*/ 498 w 578"/>
                  <a:gd name="T43" fmla="*/ 490 h 579"/>
                  <a:gd name="T44" fmla="*/ 532 w 578"/>
                  <a:gd name="T45" fmla="*/ 445 h 579"/>
                  <a:gd name="T46" fmla="*/ 558 w 578"/>
                  <a:gd name="T47" fmla="*/ 396 h 579"/>
                  <a:gd name="T48" fmla="*/ 575 w 578"/>
                  <a:gd name="T49" fmla="*/ 341 h 579"/>
                  <a:gd name="T50" fmla="*/ 578 w 578"/>
                  <a:gd name="T51" fmla="*/ 282 h 579"/>
                  <a:gd name="T52" fmla="*/ 577 w 578"/>
                  <a:gd name="T53" fmla="*/ 253 h 579"/>
                  <a:gd name="T54" fmla="*/ 563 w 578"/>
                  <a:gd name="T55" fmla="*/ 197 h 579"/>
                  <a:gd name="T56" fmla="*/ 541 w 578"/>
                  <a:gd name="T57" fmla="*/ 145 h 579"/>
                  <a:gd name="T58" fmla="*/ 508 w 578"/>
                  <a:gd name="T59" fmla="*/ 101 h 579"/>
                  <a:gd name="T60" fmla="*/ 468 w 578"/>
                  <a:gd name="T61" fmla="*/ 61 h 579"/>
                  <a:gd name="T62" fmla="*/ 422 w 578"/>
                  <a:gd name="T63" fmla="*/ 32 h 579"/>
                  <a:gd name="T64" fmla="*/ 369 w 578"/>
                  <a:gd name="T65" fmla="*/ 12 h 579"/>
                  <a:gd name="T66" fmla="*/ 312 w 578"/>
                  <a:gd name="T67" fmla="*/ 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79">
                    <a:moveTo>
                      <a:pt x="283" y="0"/>
                    </a:moveTo>
                    <a:lnTo>
                      <a:pt x="283" y="0"/>
                    </a:lnTo>
                    <a:lnTo>
                      <a:pt x="252" y="3"/>
                    </a:lnTo>
                    <a:lnTo>
                      <a:pt x="225" y="6"/>
                    </a:lnTo>
                    <a:lnTo>
                      <a:pt x="197" y="15"/>
                    </a:lnTo>
                    <a:lnTo>
                      <a:pt x="170" y="25"/>
                    </a:lnTo>
                    <a:lnTo>
                      <a:pt x="146" y="37"/>
                    </a:lnTo>
                    <a:lnTo>
                      <a:pt x="122" y="53"/>
                    </a:lnTo>
                    <a:lnTo>
                      <a:pt x="100" y="70"/>
                    </a:lnTo>
                    <a:lnTo>
                      <a:pt x="79" y="89"/>
                    </a:lnTo>
                    <a:lnTo>
                      <a:pt x="62" y="111"/>
                    </a:lnTo>
                    <a:lnTo>
                      <a:pt x="45" y="133"/>
                    </a:lnTo>
                    <a:lnTo>
                      <a:pt x="31" y="157"/>
                    </a:lnTo>
                    <a:lnTo>
                      <a:pt x="19" y="183"/>
                    </a:lnTo>
                    <a:lnTo>
                      <a:pt x="11" y="210"/>
                    </a:lnTo>
                    <a:lnTo>
                      <a:pt x="4" y="238"/>
                    </a:lnTo>
                    <a:lnTo>
                      <a:pt x="0" y="267"/>
                    </a:lnTo>
                    <a:lnTo>
                      <a:pt x="0" y="296"/>
                    </a:lnTo>
                    <a:lnTo>
                      <a:pt x="0" y="296"/>
                    </a:lnTo>
                    <a:lnTo>
                      <a:pt x="2" y="325"/>
                    </a:lnTo>
                    <a:lnTo>
                      <a:pt x="7" y="354"/>
                    </a:lnTo>
                    <a:lnTo>
                      <a:pt x="14" y="382"/>
                    </a:lnTo>
                    <a:lnTo>
                      <a:pt x="24" y="408"/>
                    </a:lnTo>
                    <a:lnTo>
                      <a:pt x="38" y="433"/>
                    </a:lnTo>
                    <a:lnTo>
                      <a:pt x="53" y="457"/>
                    </a:lnTo>
                    <a:lnTo>
                      <a:pt x="71" y="478"/>
                    </a:lnTo>
                    <a:lnTo>
                      <a:pt x="89" y="498"/>
                    </a:lnTo>
                    <a:lnTo>
                      <a:pt x="110" y="517"/>
                    </a:lnTo>
                    <a:lnTo>
                      <a:pt x="132" y="533"/>
                    </a:lnTo>
                    <a:lnTo>
                      <a:pt x="156" y="546"/>
                    </a:lnTo>
                    <a:lnTo>
                      <a:pt x="182" y="558"/>
                    </a:lnTo>
                    <a:lnTo>
                      <a:pt x="210" y="567"/>
                    </a:lnTo>
                    <a:lnTo>
                      <a:pt x="237" y="574"/>
                    </a:lnTo>
                    <a:lnTo>
                      <a:pt x="266" y="577"/>
                    </a:lnTo>
                    <a:lnTo>
                      <a:pt x="295" y="579"/>
                    </a:lnTo>
                    <a:lnTo>
                      <a:pt x="295" y="579"/>
                    </a:lnTo>
                    <a:lnTo>
                      <a:pt x="324" y="577"/>
                    </a:lnTo>
                    <a:lnTo>
                      <a:pt x="354" y="572"/>
                    </a:lnTo>
                    <a:lnTo>
                      <a:pt x="381" y="564"/>
                    </a:lnTo>
                    <a:lnTo>
                      <a:pt x="408" y="553"/>
                    </a:lnTo>
                    <a:lnTo>
                      <a:pt x="432" y="541"/>
                    </a:lnTo>
                    <a:lnTo>
                      <a:pt x="456" y="526"/>
                    </a:lnTo>
                    <a:lnTo>
                      <a:pt x="479" y="509"/>
                    </a:lnTo>
                    <a:lnTo>
                      <a:pt x="498" y="490"/>
                    </a:lnTo>
                    <a:lnTo>
                      <a:pt x="517" y="469"/>
                    </a:lnTo>
                    <a:lnTo>
                      <a:pt x="532" y="445"/>
                    </a:lnTo>
                    <a:lnTo>
                      <a:pt x="547" y="421"/>
                    </a:lnTo>
                    <a:lnTo>
                      <a:pt x="558" y="396"/>
                    </a:lnTo>
                    <a:lnTo>
                      <a:pt x="568" y="370"/>
                    </a:lnTo>
                    <a:lnTo>
                      <a:pt x="575" y="341"/>
                    </a:lnTo>
                    <a:lnTo>
                      <a:pt x="578" y="313"/>
                    </a:lnTo>
                    <a:lnTo>
                      <a:pt x="578" y="282"/>
                    </a:lnTo>
                    <a:lnTo>
                      <a:pt x="578" y="282"/>
                    </a:lnTo>
                    <a:lnTo>
                      <a:pt x="577" y="253"/>
                    </a:lnTo>
                    <a:lnTo>
                      <a:pt x="571" y="224"/>
                    </a:lnTo>
                    <a:lnTo>
                      <a:pt x="563" y="197"/>
                    </a:lnTo>
                    <a:lnTo>
                      <a:pt x="553" y="171"/>
                    </a:lnTo>
                    <a:lnTo>
                      <a:pt x="541" y="145"/>
                    </a:lnTo>
                    <a:lnTo>
                      <a:pt x="525" y="123"/>
                    </a:lnTo>
                    <a:lnTo>
                      <a:pt x="508" y="101"/>
                    </a:lnTo>
                    <a:lnTo>
                      <a:pt x="489" y="80"/>
                    </a:lnTo>
                    <a:lnTo>
                      <a:pt x="468" y="61"/>
                    </a:lnTo>
                    <a:lnTo>
                      <a:pt x="446" y="46"/>
                    </a:lnTo>
                    <a:lnTo>
                      <a:pt x="422" y="32"/>
                    </a:lnTo>
                    <a:lnTo>
                      <a:pt x="396" y="20"/>
                    </a:lnTo>
                    <a:lnTo>
                      <a:pt x="369" y="12"/>
                    </a:lnTo>
                    <a:lnTo>
                      <a:pt x="342" y="5"/>
                    </a:lnTo>
                    <a:lnTo>
                      <a:pt x="312" y="1"/>
                    </a:lnTo>
                    <a:lnTo>
                      <a:pt x="2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4050" b="1" dirty="0">
                    <a:solidFill>
                      <a:schemeClr val="tx1">
                        <a:lumMod val="75000"/>
                        <a:lumOff val="25000"/>
                      </a:schemeClr>
                    </a:solidFill>
                  </a:rPr>
                  <a:t>3</a:t>
                </a:r>
              </a:p>
            </p:txBody>
          </p:sp>
        </p:grpSp>
        <p:sp>
          <p:nvSpPr>
            <p:cNvPr id="48" name="Rectangle 47"/>
            <p:cNvSpPr/>
            <p:nvPr/>
          </p:nvSpPr>
          <p:spPr>
            <a:xfrm>
              <a:off x="2454167" y="740657"/>
              <a:ext cx="4641851" cy="4678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p:cNvGrpSpPr/>
          <p:nvPr/>
        </p:nvGrpSpPr>
        <p:grpSpPr>
          <a:xfrm>
            <a:off x="389243" y="1740869"/>
            <a:ext cx="2839551" cy="1597790"/>
            <a:chOff x="509298" y="867060"/>
            <a:chExt cx="3205137" cy="2254597"/>
          </a:xfrm>
        </p:grpSpPr>
        <p:sp>
          <p:nvSpPr>
            <p:cNvPr id="52" name="TextBox 51"/>
            <p:cNvSpPr txBox="1"/>
            <p:nvPr/>
          </p:nvSpPr>
          <p:spPr>
            <a:xfrm>
              <a:off x="972457" y="867060"/>
              <a:ext cx="2705381" cy="521154"/>
            </a:xfrm>
            <a:prstGeom prst="rect">
              <a:avLst/>
            </a:prstGeom>
            <a:noFill/>
          </p:spPr>
          <p:txBody>
            <a:bodyPr wrap="square" rtlCol="0">
              <a:spAutoFit/>
            </a:bodyPr>
            <a:lstStyle/>
            <a:p>
              <a:r>
                <a:rPr lang="en-US" b="1" dirty="0" smtClean="0">
                  <a:solidFill>
                    <a:srgbClr val="173776"/>
                  </a:solidFill>
                  <a:latin typeface="+mj-lt"/>
                </a:rPr>
                <a:t>Question </a:t>
              </a:r>
              <a:r>
                <a:rPr lang="en-US" b="1" dirty="0">
                  <a:solidFill>
                    <a:srgbClr val="173776"/>
                  </a:solidFill>
                  <a:latin typeface="+mj-lt"/>
                </a:rPr>
                <a:t>1</a:t>
              </a:r>
            </a:p>
          </p:txBody>
        </p:sp>
        <p:sp>
          <p:nvSpPr>
            <p:cNvPr id="53" name="TextBox 52"/>
            <p:cNvSpPr txBox="1"/>
            <p:nvPr/>
          </p:nvSpPr>
          <p:spPr>
            <a:xfrm>
              <a:off x="981287" y="1254189"/>
              <a:ext cx="2733148" cy="1867468"/>
            </a:xfrm>
            <a:prstGeom prst="rect">
              <a:avLst/>
            </a:prstGeom>
            <a:noFill/>
          </p:spPr>
          <p:txBody>
            <a:bodyPr wrap="square" rtlCol="0">
              <a:spAutoFit/>
            </a:bodyPr>
            <a:lstStyle/>
            <a:p>
              <a:r>
                <a:rPr lang="en-GB" sz="1600" dirty="0">
                  <a:solidFill>
                    <a:srgbClr val="173776"/>
                  </a:solidFill>
                  <a:latin typeface="+mn-lt"/>
                </a:rPr>
                <a:t>What did I do yesterday that helped the Development Team meet the Sprint Goal?</a:t>
              </a:r>
              <a:endParaRPr lang="en-US" sz="1600" dirty="0">
                <a:solidFill>
                  <a:srgbClr val="173776"/>
                </a:solidFill>
                <a:latin typeface="+mn-lt"/>
              </a:endParaRPr>
            </a:p>
            <a:p>
              <a:endParaRPr lang="en-US" sz="1600" dirty="0">
                <a:solidFill>
                  <a:srgbClr val="173776"/>
                </a:solidFill>
              </a:endParaRPr>
            </a:p>
          </p:txBody>
        </p:sp>
        <p:grpSp>
          <p:nvGrpSpPr>
            <p:cNvPr id="66" name="Check-Box"/>
            <p:cNvGrpSpPr/>
            <p:nvPr/>
          </p:nvGrpSpPr>
          <p:grpSpPr>
            <a:xfrm>
              <a:off x="509298" y="1000835"/>
              <a:ext cx="491173" cy="439643"/>
              <a:chOff x="540393" y="4987303"/>
              <a:chExt cx="654897" cy="586191"/>
            </a:xfrm>
            <a:solidFill>
              <a:schemeClr val="tx1">
                <a:lumMod val="85000"/>
                <a:lumOff val="15000"/>
              </a:schemeClr>
            </a:solidFill>
          </p:grpSpPr>
          <p:sp>
            <p:nvSpPr>
              <p:cNvPr id="67" name="Freeform 194"/>
              <p:cNvSpPr>
                <a:spLocks/>
              </p:cNvSpPr>
              <p:nvPr/>
            </p:nvSpPr>
            <p:spPr bwMode="auto">
              <a:xfrm>
                <a:off x="664648" y="4998997"/>
                <a:ext cx="530642" cy="426852"/>
              </a:xfrm>
              <a:custGeom>
                <a:avLst/>
                <a:gdLst>
                  <a:gd name="T0" fmla="*/ 96 w 363"/>
                  <a:gd name="T1" fmla="*/ 285 h 292"/>
                  <a:gd name="T2" fmla="*/ 6 w 363"/>
                  <a:gd name="T3" fmla="*/ 194 h 292"/>
                  <a:gd name="T4" fmla="*/ 6 w 363"/>
                  <a:gd name="T5" fmla="*/ 194 h 292"/>
                  <a:gd name="T6" fmla="*/ 1 w 363"/>
                  <a:gd name="T7" fmla="*/ 187 h 292"/>
                  <a:gd name="T8" fmla="*/ 0 w 363"/>
                  <a:gd name="T9" fmla="*/ 181 h 292"/>
                  <a:gd name="T10" fmla="*/ 1 w 363"/>
                  <a:gd name="T11" fmla="*/ 173 h 292"/>
                  <a:gd name="T12" fmla="*/ 6 w 363"/>
                  <a:gd name="T13" fmla="*/ 166 h 292"/>
                  <a:gd name="T14" fmla="*/ 26 w 363"/>
                  <a:gd name="T15" fmla="*/ 147 h 292"/>
                  <a:gd name="T16" fmla="*/ 26 w 363"/>
                  <a:gd name="T17" fmla="*/ 147 h 292"/>
                  <a:gd name="T18" fmla="*/ 32 w 363"/>
                  <a:gd name="T19" fmla="*/ 143 h 292"/>
                  <a:gd name="T20" fmla="*/ 39 w 363"/>
                  <a:gd name="T21" fmla="*/ 142 h 292"/>
                  <a:gd name="T22" fmla="*/ 47 w 363"/>
                  <a:gd name="T23" fmla="*/ 143 h 292"/>
                  <a:gd name="T24" fmla="*/ 53 w 363"/>
                  <a:gd name="T25" fmla="*/ 147 h 292"/>
                  <a:gd name="T26" fmla="*/ 96 w 363"/>
                  <a:gd name="T27" fmla="*/ 191 h 292"/>
                  <a:gd name="T28" fmla="*/ 96 w 363"/>
                  <a:gd name="T29" fmla="*/ 191 h 292"/>
                  <a:gd name="T30" fmla="*/ 102 w 363"/>
                  <a:gd name="T31" fmla="*/ 196 h 292"/>
                  <a:gd name="T32" fmla="*/ 110 w 363"/>
                  <a:gd name="T33" fmla="*/ 197 h 292"/>
                  <a:gd name="T34" fmla="*/ 117 w 363"/>
                  <a:gd name="T35" fmla="*/ 196 h 292"/>
                  <a:gd name="T36" fmla="*/ 123 w 363"/>
                  <a:gd name="T37" fmla="*/ 191 h 292"/>
                  <a:gd name="T38" fmla="*/ 309 w 363"/>
                  <a:gd name="T39" fmla="*/ 5 h 292"/>
                  <a:gd name="T40" fmla="*/ 309 w 363"/>
                  <a:gd name="T41" fmla="*/ 5 h 292"/>
                  <a:gd name="T42" fmla="*/ 316 w 363"/>
                  <a:gd name="T43" fmla="*/ 2 h 292"/>
                  <a:gd name="T44" fmla="*/ 324 w 363"/>
                  <a:gd name="T45" fmla="*/ 0 h 292"/>
                  <a:gd name="T46" fmla="*/ 330 w 363"/>
                  <a:gd name="T47" fmla="*/ 2 h 292"/>
                  <a:gd name="T48" fmla="*/ 337 w 363"/>
                  <a:gd name="T49" fmla="*/ 5 h 292"/>
                  <a:gd name="T50" fmla="*/ 357 w 363"/>
                  <a:gd name="T51" fmla="*/ 24 h 292"/>
                  <a:gd name="T52" fmla="*/ 357 w 363"/>
                  <a:gd name="T53" fmla="*/ 24 h 292"/>
                  <a:gd name="T54" fmla="*/ 361 w 363"/>
                  <a:gd name="T55" fmla="*/ 31 h 292"/>
                  <a:gd name="T56" fmla="*/ 363 w 363"/>
                  <a:gd name="T57" fmla="*/ 39 h 292"/>
                  <a:gd name="T58" fmla="*/ 361 w 363"/>
                  <a:gd name="T59" fmla="*/ 46 h 292"/>
                  <a:gd name="T60" fmla="*/ 357 w 363"/>
                  <a:gd name="T61" fmla="*/ 52 h 292"/>
                  <a:gd name="T62" fmla="*/ 123 w 363"/>
                  <a:gd name="T63" fmla="*/ 285 h 292"/>
                  <a:gd name="T64" fmla="*/ 123 w 363"/>
                  <a:gd name="T65" fmla="*/ 285 h 292"/>
                  <a:gd name="T66" fmla="*/ 117 w 363"/>
                  <a:gd name="T67" fmla="*/ 290 h 292"/>
                  <a:gd name="T68" fmla="*/ 110 w 363"/>
                  <a:gd name="T69" fmla="*/ 292 h 292"/>
                  <a:gd name="T70" fmla="*/ 102 w 363"/>
                  <a:gd name="T71" fmla="*/ 290 h 292"/>
                  <a:gd name="T72" fmla="*/ 96 w 363"/>
                  <a:gd name="T73" fmla="*/ 285 h 292"/>
                  <a:gd name="T74" fmla="*/ 96 w 363"/>
                  <a:gd name="T75" fmla="*/ 28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92">
                    <a:moveTo>
                      <a:pt x="96" y="285"/>
                    </a:moveTo>
                    <a:lnTo>
                      <a:pt x="6" y="194"/>
                    </a:lnTo>
                    <a:lnTo>
                      <a:pt x="6" y="194"/>
                    </a:lnTo>
                    <a:lnTo>
                      <a:pt x="1" y="187"/>
                    </a:lnTo>
                    <a:lnTo>
                      <a:pt x="0" y="181"/>
                    </a:lnTo>
                    <a:lnTo>
                      <a:pt x="1" y="173"/>
                    </a:lnTo>
                    <a:lnTo>
                      <a:pt x="6" y="166"/>
                    </a:lnTo>
                    <a:lnTo>
                      <a:pt x="26" y="147"/>
                    </a:lnTo>
                    <a:lnTo>
                      <a:pt x="26" y="147"/>
                    </a:lnTo>
                    <a:lnTo>
                      <a:pt x="32" y="143"/>
                    </a:lnTo>
                    <a:lnTo>
                      <a:pt x="39" y="142"/>
                    </a:lnTo>
                    <a:lnTo>
                      <a:pt x="47" y="143"/>
                    </a:lnTo>
                    <a:lnTo>
                      <a:pt x="53" y="147"/>
                    </a:lnTo>
                    <a:lnTo>
                      <a:pt x="96" y="191"/>
                    </a:lnTo>
                    <a:lnTo>
                      <a:pt x="96" y="191"/>
                    </a:lnTo>
                    <a:lnTo>
                      <a:pt x="102" y="196"/>
                    </a:lnTo>
                    <a:lnTo>
                      <a:pt x="110" y="197"/>
                    </a:lnTo>
                    <a:lnTo>
                      <a:pt x="117" y="196"/>
                    </a:lnTo>
                    <a:lnTo>
                      <a:pt x="123" y="191"/>
                    </a:lnTo>
                    <a:lnTo>
                      <a:pt x="309" y="5"/>
                    </a:lnTo>
                    <a:lnTo>
                      <a:pt x="309" y="5"/>
                    </a:lnTo>
                    <a:lnTo>
                      <a:pt x="316" y="2"/>
                    </a:lnTo>
                    <a:lnTo>
                      <a:pt x="324" y="0"/>
                    </a:lnTo>
                    <a:lnTo>
                      <a:pt x="330" y="2"/>
                    </a:lnTo>
                    <a:lnTo>
                      <a:pt x="337" y="5"/>
                    </a:lnTo>
                    <a:lnTo>
                      <a:pt x="357" y="24"/>
                    </a:lnTo>
                    <a:lnTo>
                      <a:pt x="357" y="24"/>
                    </a:lnTo>
                    <a:lnTo>
                      <a:pt x="361" y="31"/>
                    </a:lnTo>
                    <a:lnTo>
                      <a:pt x="363" y="39"/>
                    </a:lnTo>
                    <a:lnTo>
                      <a:pt x="361" y="46"/>
                    </a:lnTo>
                    <a:lnTo>
                      <a:pt x="357" y="52"/>
                    </a:lnTo>
                    <a:lnTo>
                      <a:pt x="123" y="285"/>
                    </a:lnTo>
                    <a:lnTo>
                      <a:pt x="123" y="285"/>
                    </a:lnTo>
                    <a:lnTo>
                      <a:pt x="117" y="290"/>
                    </a:lnTo>
                    <a:lnTo>
                      <a:pt x="110" y="292"/>
                    </a:lnTo>
                    <a:lnTo>
                      <a:pt x="102" y="290"/>
                    </a:lnTo>
                    <a:lnTo>
                      <a:pt x="96" y="285"/>
                    </a:lnTo>
                    <a:lnTo>
                      <a:pt x="9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1013">
                  <a:solidFill>
                    <a:srgbClr val="173776"/>
                  </a:solidFill>
                </a:endParaRPr>
              </a:p>
            </p:txBody>
          </p:sp>
          <p:sp>
            <p:nvSpPr>
              <p:cNvPr id="68" name="Freeform 195"/>
              <p:cNvSpPr>
                <a:spLocks/>
              </p:cNvSpPr>
              <p:nvPr/>
            </p:nvSpPr>
            <p:spPr bwMode="auto">
              <a:xfrm>
                <a:off x="540393" y="4987303"/>
                <a:ext cx="586191" cy="586191"/>
              </a:xfrm>
              <a:custGeom>
                <a:avLst/>
                <a:gdLst>
                  <a:gd name="T0" fmla="*/ 67 w 401"/>
                  <a:gd name="T1" fmla="*/ 354 h 401"/>
                  <a:gd name="T2" fmla="*/ 59 w 401"/>
                  <a:gd name="T3" fmla="*/ 352 h 401"/>
                  <a:gd name="T4" fmla="*/ 49 w 401"/>
                  <a:gd name="T5" fmla="*/ 342 h 401"/>
                  <a:gd name="T6" fmla="*/ 47 w 401"/>
                  <a:gd name="T7" fmla="*/ 65 h 401"/>
                  <a:gd name="T8" fmla="*/ 49 w 401"/>
                  <a:gd name="T9" fmla="*/ 58 h 401"/>
                  <a:gd name="T10" fmla="*/ 59 w 401"/>
                  <a:gd name="T11" fmla="*/ 47 h 401"/>
                  <a:gd name="T12" fmla="*/ 316 w 401"/>
                  <a:gd name="T13" fmla="*/ 45 h 401"/>
                  <a:gd name="T14" fmla="*/ 323 w 401"/>
                  <a:gd name="T15" fmla="*/ 44 h 401"/>
                  <a:gd name="T16" fmla="*/ 337 w 401"/>
                  <a:gd name="T17" fmla="*/ 32 h 401"/>
                  <a:gd name="T18" fmla="*/ 341 w 401"/>
                  <a:gd name="T19" fmla="*/ 27 h 401"/>
                  <a:gd name="T20" fmla="*/ 344 w 401"/>
                  <a:gd name="T21" fmla="*/ 16 h 401"/>
                  <a:gd name="T22" fmla="*/ 339 w 401"/>
                  <a:gd name="T23" fmla="*/ 6 h 401"/>
                  <a:gd name="T24" fmla="*/ 329 w 401"/>
                  <a:gd name="T25" fmla="*/ 0 h 401"/>
                  <a:gd name="T26" fmla="*/ 19 w 401"/>
                  <a:gd name="T27" fmla="*/ 0 h 401"/>
                  <a:gd name="T28" fmla="*/ 11 w 401"/>
                  <a:gd name="T29" fmla="*/ 0 h 401"/>
                  <a:gd name="T30" fmla="*/ 2 w 401"/>
                  <a:gd name="T31" fmla="*/ 11 h 401"/>
                  <a:gd name="T32" fmla="*/ 0 w 401"/>
                  <a:gd name="T33" fmla="*/ 381 h 401"/>
                  <a:gd name="T34" fmla="*/ 2 w 401"/>
                  <a:gd name="T35" fmla="*/ 389 h 401"/>
                  <a:gd name="T36" fmla="*/ 11 w 401"/>
                  <a:gd name="T37" fmla="*/ 399 h 401"/>
                  <a:gd name="T38" fmla="*/ 381 w 401"/>
                  <a:gd name="T39" fmla="*/ 401 h 401"/>
                  <a:gd name="T40" fmla="*/ 389 w 401"/>
                  <a:gd name="T41" fmla="*/ 399 h 401"/>
                  <a:gd name="T42" fmla="*/ 401 w 401"/>
                  <a:gd name="T43" fmla="*/ 389 h 401"/>
                  <a:gd name="T44" fmla="*/ 401 w 401"/>
                  <a:gd name="T45" fmla="*/ 186 h 401"/>
                  <a:gd name="T46" fmla="*/ 401 w 401"/>
                  <a:gd name="T47" fmla="*/ 181 h 401"/>
                  <a:gd name="T48" fmla="*/ 394 w 401"/>
                  <a:gd name="T49" fmla="*/ 171 h 401"/>
                  <a:gd name="T50" fmla="*/ 385 w 401"/>
                  <a:gd name="T51" fmla="*/ 166 h 401"/>
                  <a:gd name="T52" fmla="*/ 373 w 401"/>
                  <a:gd name="T53" fmla="*/ 169 h 401"/>
                  <a:gd name="T54" fmla="*/ 360 w 401"/>
                  <a:gd name="T55" fmla="*/ 181 h 401"/>
                  <a:gd name="T56" fmla="*/ 357 w 401"/>
                  <a:gd name="T57" fmla="*/ 186 h 401"/>
                  <a:gd name="T58" fmla="*/ 355 w 401"/>
                  <a:gd name="T59" fmla="*/ 334 h 401"/>
                  <a:gd name="T60" fmla="*/ 354 w 401"/>
                  <a:gd name="T61" fmla="*/ 342 h 401"/>
                  <a:gd name="T62" fmla="*/ 342 w 401"/>
                  <a:gd name="T63" fmla="*/ 352 h 401"/>
                  <a:gd name="T64" fmla="*/ 336 w 401"/>
                  <a:gd name="T65" fmla="*/ 35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401">
                    <a:moveTo>
                      <a:pt x="336" y="354"/>
                    </a:moveTo>
                    <a:lnTo>
                      <a:pt x="67" y="354"/>
                    </a:lnTo>
                    <a:lnTo>
                      <a:pt x="67" y="354"/>
                    </a:lnTo>
                    <a:lnTo>
                      <a:pt x="59" y="352"/>
                    </a:lnTo>
                    <a:lnTo>
                      <a:pt x="52" y="349"/>
                    </a:lnTo>
                    <a:lnTo>
                      <a:pt x="49" y="342"/>
                    </a:lnTo>
                    <a:lnTo>
                      <a:pt x="47" y="334"/>
                    </a:lnTo>
                    <a:lnTo>
                      <a:pt x="47" y="65"/>
                    </a:lnTo>
                    <a:lnTo>
                      <a:pt x="47" y="65"/>
                    </a:lnTo>
                    <a:lnTo>
                      <a:pt x="49" y="58"/>
                    </a:lnTo>
                    <a:lnTo>
                      <a:pt x="52" y="52"/>
                    </a:lnTo>
                    <a:lnTo>
                      <a:pt x="59" y="47"/>
                    </a:lnTo>
                    <a:lnTo>
                      <a:pt x="67" y="45"/>
                    </a:lnTo>
                    <a:lnTo>
                      <a:pt x="316" y="45"/>
                    </a:lnTo>
                    <a:lnTo>
                      <a:pt x="316" y="45"/>
                    </a:lnTo>
                    <a:lnTo>
                      <a:pt x="323" y="44"/>
                    </a:lnTo>
                    <a:lnTo>
                      <a:pt x="329" y="41"/>
                    </a:lnTo>
                    <a:lnTo>
                      <a:pt x="337" y="32"/>
                    </a:lnTo>
                    <a:lnTo>
                      <a:pt x="337" y="32"/>
                    </a:lnTo>
                    <a:lnTo>
                      <a:pt x="341" y="27"/>
                    </a:lnTo>
                    <a:lnTo>
                      <a:pt x="344" y="23"/>
                    </a:lnTo>
                    <a:lnTo>
                      <a:pt x="344" y="16"/>
                    </a:lnTo>
                    <a:lnTo>
                      <a:pt x="342" y="11"/>
                    </a:lnTo>
                    <a:lnTo>
                      <a:pt x="339" y="6"/>
                    </a:lnTo>
                    <a:lnTo>
                      <a:pt x="336" y="3"/>
                    </a:lnTo>
                    <a:lnTo>
                      <a:pt x="329" y="0"/>
                    </a:lnTo>
                    <a:lnTo>
                      <a:pt x="324" y="0"/>
                    </a:lnTo>
                    <a:lnTo>
                      <a:pt x="19" y="0"/>
                    </a:lnTo>
                    <a:lnTo>
                      <a:pt x="19" y="0"/>
                    </a:lnTo>
                    <a:lnTo>
                      <a:pt x="11" y="0"/>
                    </a:lnTo>
                    <a:lnTo>
                      <a:pt x="5" y="5"/>
                    </a:lnTo>
                    <a:lnTo>
                      <a:pt x="2" y="11"/>
                    </a:lnTo>
                    <a:lnTo>
                      <a:pt x="0" y="19"/>
                    </a:lnTo>
                    <a:lnTo>
                      <a:pt x="0" y="381"/>
                    </a:lnTo>
                    <a:lnTo>
                      <a:pt x="0" y="381"/>
                    </a:lnTo>
                    <a:lnTo>
                      <a:pt x="2" y="389"/>
                    </a:lnTo>
                    <a:lnTo>
                      <a:pt x="5" y="396"/>
                    </a:lnTo>
                    <a:lnTo>
                      <a:pt x="11" y="399"/>
                    </a:lnTo>
                    <a:lnTo>
                      <a:pt x="19" y="401"/>
                    </a:lnTo>
                    <a:lnTo>
                      <a:pt x="381" y="401"/>
                    </a:lnTo>
                    <a:lnTo>
                      <a:pt x="381" y="401"/>
                    </a:lnTo>
                    <a:lnTo>
                      <a:pt x="389" y="399"/>
                    </a:lnTo>
                    <a:lnTo>
                      <a:pt x="396" y="396"/>
                    </a:lnTo>
                    <a:lnTo>
                      <a:pt x="401" y="389"/>
                    </a:lnTo>
                    <a:lnTo>
                      <a:pt x="401" y="381"/>
                    </a:lnTo>
                    <a:lnTo>
                      <a:pt x="401" y="186"/>
                    </a:lnTo>
                    <a:lnTo>
                      <a:pt x="401" y="186"/>
                    </a:lnTo>
                    <a:lnTo>
                      <a:pt x="401" y="181"/>
                    </a:lnTo>
                    <a:lnTo>
                      <a:pt x="398" y="174"/>
                    </a:lnTo>
                    <a:lnTo>
                      <a:pt x="394" y="171"/>
                    </a:lnTo>
                    <a:lnTo>
                      <a:pt x="389" y="168"/>
                    </a:lnTo>
                    <a:lnTo>
                      <a:pt x="385" y="166"/>
                    </a:lnTo>
                    <a:lnTo>
                      <a:pt x="378" y="166"/>
                    </a:lnTo>
                    <a:lnTo>
                      <a:pt x="373" y="169"/>
                    </a:lnTo>
                    <a:lnTo>
                      <a:pt x="368" y="173"/>
                    </a:lnTo>
                    <a:lnTo>
                      <a:pt x="360" y="181"/>
                    </a:lnTo>
                    <a:lnTo>
                      <a:pt x="360" y="181"/>
                    </a:lnTo>
                    <a:lnTo>
                      <a:pt x="357" y="186"/>
                    </a:lnTo>
                    <a:lnTo>
                      <a:pt x="355" y="194"/>
                    </a:lnTo>
                    <a:lnTo>
                      <a:pt x="355" y="334"/>
                    </a:lnTo>
                    <a:lnTo>
                      <a:pt x="355" y="334"/>
                    </a:lnTo>
                    <a:lnTo>
                      <a:pt x="354" y="342"/>
                    </a:lnTo>
                    <a:lnTo>
                      <a:pt x="349" y="349"/>
                    </a:lnTo>
                    <a:lnTo>
                      <a:pt x="342" y="352"/>
                    </a:lnTo>
                    <a:lnTo>
                      <a:pt x="336" y="354"/>
                    </a:lnTo>
                    <a:lnTo>
                      <a:pt x="336"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1013">
                  <a:solidFill>
                    <a:srgbClr val="173776"/>
                  </a:solidFill>
                </a:endParaRPr>
              </a:p>
            </p:txBody>
          </p:sp>
        </p:grpSp>
      </p:grpSp>
      <p:grpSp>
        <p:nvGrpSpPr>
          <p:cNvPr id="70" name="Group 69"/>
          <p:cNvGrpSpPr/>
          <p:nvPr/>
        </p:nvGrpSpPr>
        <p:grpSpPr>
          <a:xfrm>
            <a:off x="7753999" y="1740869"/>
            <a:ext cx="2807128" cy="1597790"/>
            <a:chOff x="509298" y="867060"/>
            <a:chExt cx="3168540" cy="2254597"/>
          </a:xfrm>
        </p:grpSpPr>
        <p:sp>
          <p:nvSpPr>
            <p:cNvPr id="71" name="TextBox 70"/>
            <p:cNvSpPr txBox="1"/>
            <p:nvPr/>
          </p:nvSpPr>
          <p:spPr>
            <a:xfrm>
              <a:off x="972457" y="867060"/>
              <a:ext cx="2705381" cy="521154"/>
            </a:xfrm>
            <a:prstGeom prst="rect">
              <a:avLst/>
            </a:prstGeom>
            <a:noFill/>
          </p:spPr>
          <p:txBody>
            <a:bodyPr wrap="square" rtlCol="0">
              <a:spAutoFit/>
            </a:bodyPr>
            <a:lstStyle/>
            <a:p>
              <a:r>
                <a:rPr lang="en-US" b="1" dirty="0" smtClean="0">
                  <a:solidFill>
                    <a:srgbClr val="173776"/>
                  </a:solidFill>
                  <a:latin typeface="+mj-lt"/>
                </a:rPr>
                <a:t>Question 2</a:t>
              </a:r>
              <a:endParaRPr lang="en-US" b="1" dirty="0">
                <a:solidFill>
                  <a:srgbClr val="173776"/>
                </a:solidFill>
                <a:latin typeface="+mj-lt"/>
              </a:endParaRPr>
            </a:p>
          </p:txBody>
        </p:sp>
        <p:sp>
          <p:nvSpPr>
            <p:cNvPr id="72" name="TextBox 71"/>
            <p:cNvSpPr txBox="1"/>
            <p:nvPr/>
          </p:nvSpPr>
          <p:spPr>
            <a:xfrm>
              <a:off x="981288" y="1254189"/>
              <a:ext cx="2433301" cy="1867468"/>
            </a:xfrm>
            <a:prstGeom prst="rect">
              <a:avLst/>
            </a:prstGeom>
            <a:noFill/>
          </p:spPr>
          <p:txBody>
            <a:bodyPr wrap="square" rtlCol="0">
              <a:spAutoFit/>
            </a:bodyPr>
            <a:lstStyle/>
            <a:p>
              <a:r>
                <a:rPr lang="en-GB" sz="1600" dirty="0">
                  <a:solidFill>
                    <a:srgbClr val="173776"/>
                  </a:solidFill>
                  <a:latin typeface="+mn-lt"/>
                </a:rPr>
                <a:t>What will I do today to help the Development Team meet the Sprint Goal?</a:t>
              </a:r>
              <a:endParaRPr lang="en-US" sz="1600" dirty="0">
                <a:solidFill>
                  <a:srgbClr val="173776"/>
                </a:solidFill>
                <a:latin typeface="+mn-lt"/>
              </a:endParaRPr>
            </a:p>
            <a:p>
              <a:endParaRPr lang="en-US" sz="1600" dirty="0">
                <a:solidFill>
                  <a:srgbClr val="173776"/>
                </a:solidFill>
                <a:latin typeface="+mn-lt"/>
              </a:endParaRPr>
            </a:p>
          </p:txBody>
        </p:sp>
        <p:grpSp>
          <p:nvGrpSpPr>
            <p:cNvPr id="73" name="Check-Box"/>
            <p:cNvGrpSpPr/>
            <p:nvPr/>
          </p:nvGrpSpPr>
          <p:grpSpPr>
            <a:xfrm>
              <a:off x="509298" y="1000835"/>
              <a:ext cx="491173" cy="439643"/>
              <a:chOff x="540393" y="4987303"/>
              <a:chExt cx="654897" cy="586191"/>
            </a:xfrm>
            <a:solidFill>
              <a:schemeClr val="tx1">
                <a:lumMod val="85000"/>
                <a:lumOff val="15000"/>
              </a:schemeClr>
            </a:solidFill>
          </p:grpSpPr>
          <p:sp>
            <p:nvSpPr>
              <p:cNvPr id="74" name="Freeform 194"/>
              <p:cNvSpPr>
                <a:spLocks/>
              </p:cNvSpPr>
              <p:nvPr/>
            </p:nvSpPr>
            <p:spPr bwMode="auto">
              <a:xfrm>
                <a:off x="664648" y="4998997"/>
                <a:ext cx="530642" cy="426852"/>
              </a:xfrm>
              <a:custGeom>
                <a:avLst/>
                <a:gdLst>
                  <a:gd name="T0" fmla="*/ 96 w 363"/>
                  <a:gd name="T1" fmla="*/ 285 h 292"/>
                  <a:gd name="T2" fmla="*/ 6 w 363"/>
                  <a:gd name="T3" fmla="*/ 194 h 292"/>
                  <a:gd name="T4" fmla="*/ 6 w 363"/>
                  <a:gd name="T5" fmla="*/ 194 h 292"/>
                  <a:gd name="T6" fmla="*/ 1 w 363"/>
                  <a:gd name="T7" fmla="*/ 187 h 292"/>
                  <a:gd name="T8" fmla="*/ 0 w 363"/>
                  <a:gd name="T9" fmla="*/ 181 h 292"/>
                  <a:gd name="T10" fmla="*/ 1 w 363"/>
                  <a:gd name="T11" fmla="*/ 173 h 292"/>
                  <a:gd name="T12" fmla="*/ 6 w 363"/>
                  <a:gd name="T13" fmla="*/ 166 h 292"/>
                  <a:gd name="T14" fmla="*/ 26 w 363"/>
                  <a:gd name="T15" fmla="*/ 147 h 292"/>
                  <a:gd name="T16" fmla="*/ 26 w 363"/>
                  <a:gd name="T17" fmla="*/ 147 h 292"/>
                  <a:gd name="T18" fmla="*/ 32 w 363"/>
                  <a:gd name="T19" fmla="*/ 143 h 292"/>
                  <a:gd name="T20" fmla="*/ 39 w 363"/>
                  <a:gd name="T21" fmla="*/ 142 h 292"/>
                  <a:gd name="T22" fmla="*/ 47 w 363"/>
                  <a:gd name="T23" fmla="*/ 143 h 292"/>
                  <a:gd name="T24" fmla="*/ 53 w 363"/>
                  <a:gd name="T25" fmla="*/ 147 h 292"/>
                  <a:gd name="T26" fmla="*/ 96 w 363"/>
                  <a:gd name="T27" fmla="*/ 191 h 292"/>
                  <a:gd name="T28" fmla="*/ 96 w 363"/>
                  <a:gd name="T29" fmla="*/ 191 h 292"/>
                  <a:gd name="T30" fmla="*/ 102 w 363"/>
                  <a:gd name="T31" fmla="*/ 196 h 292"/>
                  <a:gd name="T32" fmla="*/ 110 w 363"/>
                  <a:gd name="T33" fmla="*/ 197 h 292"/>
                  <a:gd name="T34" fmla="*/ 117 w 363"/>
                  <a:gd name="T35" fmla="*/ 196 h 292"/>
                  <a:gd name="T36" fmla="*/ 123 w 363"/>
                  <a:gd name="T37" fmla="*/ 191 h 292"/>
                  <a:gd name="T38" fmla="*/ 309 w 363"/>
                  <a:gd name="T39" fmla="*/ 5 h 292"/>
                  <a:gd name="T40" fmla="*/ 309 w 363"/>
                  <a:gd name="T41" fmla="*/ 5 h 292"/>
                  <a:gd name="T42" fmla="*/ 316 w 363"/>
                  <a:gd name="T43" fmla="*/ 2 h 292"/>
                  <a:gd name="T44" fmla="*/ 324 w 363"/>
                  <a:gd name="T45" fmla="*/ 0 h 292"/>
                  <a:gd name="T46" fmla="*/ 330 w 363"/>
                  <a:gd name="T47" fmla="*/ 2 h 292"/>
                  <a:gd name="T48" fmla="*/ 337 w 363"/>
                  <a:gd name="T49" fmla="*/ 5 h 292"/>
                  <a:gd name="T50" fmla="*/ 357 w 363"/>
                  <a:gd name="T51" fmla="*/ 24 h 292"/>
                  <a:gd name="T52" fmla="*/ 357 w 363"/>
                  <a:gd name="T53" fmla="*/ 24 h 292"/>
                  <a:gd name="T54" fmla="*/ 361 w 363"/>
                  <a:gd name="T55" fmla="*/ 31 h 292"/>
                  <a:gd name="T56" fmla="*/ 363 w 363"/>
                  <a:gd name="T57" fmla="*/ 39 h 292"/>
                  <a:gd name="T58" fmla="*/ 361 w 363"/>
                  <a:gd name="T59" fmla="*/ 46 h 292"/>
                  <a:gd name="T60" fmla="*/ 357 w 363"/>
                  <a:gd name="T61" fmla="*/ 52 h 292"/>
                  <a:gd name="T62" fmla="*/ 123 w 363"/>
                  <a:gd name="T63" fmla="*/ 285 h 292"/>
                  <a:gd name="T64" fmla="*/ 123 w 363"/>
                  <a:gd name="T65" fmla="*/ 285 h 292"/>
                  <a:gd name="T66" fmla="*/ 117 w 363"/>
                  <a:gd name="T67" fmla="*/ 290 h 292"/>
                  <a:gd name="T68" fmla="*/ 110 w 363"/>
                  <a:gd name="T69" fmla="*/ 292 h 292"/>
                  <a:gd name="T70" fmla="*/ 102 w 363"/>
                  <a:gd name="T71" fmla="*/ 290 h 292"/>
                  <a:gd name="T72" fmla="*/ 96 w 363"/>
                  <a:gd name="T73" fmla="*/ 285 h 292"/>
                  <a:gd name="T74" fmla="*/ 96 w 363"/>
                  <a:gd name="T75" fmla="*/ 28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92">
                    <a:moveTo>
                      <a:pt x="96" y="285"/>
                    </a:moveTo>
                    <a:lnTo>
                      <a:pt x="6" y="194"/>
                    </a:lnTo>
                    <a:lnTo>
                      <a:pt x="6" y="194"/>
                    </a:lnTo>
                    <a:lnTo>
                      <a:pt x="1" y="187"/>
                    </a:lnTo>
                    <a:lnTo>
                      <a:pt x="0" y="181"/>
                    </a:lnTo>
                    <a:lnTo>
                      <a:pt x="1" y="173"/>
                    </a:lnTo>
                    <a:lnTo>
                      <a:pt x="6" y="166"/>
                    </a:lnTo>
                    <a:lnTo>
                      <a:pt x="26" y="147"/>
                    </a:lnTo>
                    <a:lnTo>
                      <a:pt x="26" y="147"/>
                    </a:lnTo>
                    <a:lnTo>
                      <a:pt x="32" y="143"/>
                    </a:lnTo>
                    <a:lnTo>
                      <a:pt x="39" y="142"/>
                    </a:lnTo>
                    <a:lnTo>
                      <a:pt x="47" y="143"/>
                    </a:lnTo>
                    <a:lnTo>
                      <a:pt x="53" y="147"/>
                    </a:lnTo>
                    <a:lnTo>
                      <a:pt x="96" y="191"/>
                    </a:lnTo>
                    <a:lnTo>
                      <a:pt x="96" y="191"/>
                    </a:lnTo>
                    <a:lnTo>
                      <a:pt x="102" y="196"/>
                    </a:lnTo>
                    <a:lnTo>
                      <a:pt x="110" y="197"/>
                    </a:lnTo>
                    <a:lnTo>
                      <a:pt x="117" y="196"/>
                    </a:lnTo>
                    <a:lnTo>
                      <a:pt x="123" y="191"/>
                    </a:lnTo>
                    <a:lnTo>
                      <a:pt x="309" y="5"/>
                    </a:lnTo>
                    <a:lnTo>
                      <a:pt x="309" y="5"/>
                    </a:lnTo>
                    <a:lnTo>
                      <a:pt x="316" y="2"/>
                    </a:lnTo>
                    <a:lnTo>
                      <a:pt x="324" y="0"/>
                    </a:lnTo>
                    <a:lnTo>
                      <a:pt x="330" y="2"/>
                    </a:lnTo>
                    <a:lnTo>
                      <a:pt x="337" y="5"/>
                    </a:lnTo>
                    <a:lnTo>
                      <a:pt x="357" y="24"/>
                    </a:lnTo>
                    <a:lnTo>
                      <a:pt x="357" y="24"/>
                    </a:lnTo>
                    <a:lnTo>
                      <a:pt x="361" y="31"/>
                    </a:lnTo>
                    <a:lnTo>
                      <a:pt x="363" y="39"/>
                    </a:lnTo>
                    <a:lnTo>
                      <a:pt x="361" y="46"/>
                    </a:lnTo>
                    <a:lnTo>
                      <a:pt x="357" y="52"/>
                    </a:lnTo>
                    <a:lnTo>
                      <a:pt x="123" y="285"/>
                    </a:lnTo>
                    <a:lnTo>
                      <a:pt x="123" y="285"/>
                    </a:lnTo>
                    <a:lnTo>
                      <a:pt x="117" y="290"/>
                    </a:lnTo>
                    <a:lnTo>
                      <a:pt x="110" y="292"/>
                    </a:lnTo>
                    <a:lnTo>
                      <a:pt x="102" y="290"/>
                    </a:lnTo>
                    <a:lnTo>
                      <a:pt x="96" y="285"/>
                    </a:lnTo>
                    <a:lnTo>
                      <a:pt x="9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1013">
                  <a:solidFill>
                    <a:srgbClr val="173776"/>
                  </a:solidFill>
                </a:endParaRPr>
              </a:p>
            </p:txBody>
          </p:sp>
          <p:sp>
            <p:nvSpPr>
              <p:cNvPr id="75" name="Freeform 195"/>
              <p:cNvSpPr>
                <a:spLocks/>
              </p:cNvSpPr>
              <p:nvPr/>
            </p:nvSpPr>
            <p:spPr bwMode="auto">
              <a:xfrm>
                <a:off x="540393" y="4987303"/>
                <a:ext cx="586191" cy="586191"/>
              </a:xfrm>
              <a:custGeom>
                <a:avLst/>
                <a:gdLst>
                  <a:gd name="T0" fmla="*/ 67 w 401"/>
                  <a:gd name="T1" fmla="*/ 354 h 401"/>
                  <a:gd name="T2" fmla="*/ 59 w 401"/>
                  <a:gd name="T3" fmla="*/ 352 h 401"/>
                  <a:gd name="T4" fmla="*/ 49 w 401"/>
                  <a:gd name="T5" fmla="*/ 342 h 401"/>
                  <a:gd name="T6" fmla="*/ 47 w 401"/>
                  <a:gd name="T7" fmla="*/ 65 h 401"/>
                  <a:gd name="T8" fmla="*/ 49 w 401"/>
                  <a:gd name="T9" fmla="*/ 58 h 401"/>
                  <a:gd name="T10" fmla="*/ 59 w 401"/>
                  <a:gd name="T11" fmla="*/ 47 h 401"/>
                  <a:gd name="T12" fmla="*/ 316 w 401"/>
                  <a:gd name="T13" fmla="*/ 45 h 401"/>
                  <a:gd name="T14" fmla="*/ 323 w 401"/>
                  <a:gd name="T15" fmla="*/ 44 h 401"/>
                  <a:gd name="T16" fmla="*/ 337 w 401"/>
                  <a:gd name="T17" fmla="*/ 32 h 401"/>
                  <a:gd name="T18" fmla="*/ 341 w 401"/>
                  <a:gd name="T19" fmla="*/ 27 h 401"/>
                  <a:gd name="T20" fmla="*/ 344 w 401"/>
                  <a:gd name="T21" fmla="*/ 16 h 401"/>
                  <a:gd name="T22" fmla="*/ 339 w 401"/>
                  <a:gd name="T23" fmla="*/ 6 h 401"/>
                  <a:gd name="T24" fmla="*/ 329 w 401"/>
                  <a:gd name="T25" fmla="*/ 0 h 401"/>
                  <a:gd name="T26" fmla="*/ 19 w 401"/>
                  <a:gd name="T27" fmla="*/ 0 h 401"/>
                  <a:gd name="T28" fmla="*/ 11 w 401"/>
                  <a:gd name="T29" fmla="*/ 0 h 401"/>
                  <a:gd name="T30" fmla="*/ 2 w 401"/>
                  <a:gd name="T31" fmla="*/ 11 h 401"/>
                  <a:gd name="T32" fmla="*/ 0 w 401"/>
                  <a:gd name="T33" fmla="*/ 381 h 401"/>
                  <a:gd name="T34" fmla="*/ 2 w 401"/>
                  <a:gd name="T35" fmla="*/ 389 h 401"/>
                  <a:gd name="T36" fmla="*/ 11 w 401"/>
                  <a:gd name="T37" fmla="*/ 399 h 401"/>
                  <a:gd name="T38" fmla="*/ 381 w 401"/>
                  <a:gd name="T39" fmla="*/ 401 h 401"/>
                  <a:gd name="T40" fmla="*/ 389 w 401"/>
                  <a:gd name="T41" fmla="*/ 399 h 401"/>
                  <a:gd name="T42" fmla="*/ 401 w 401"/>
                  <a:gd name="T43" fmla="*/ 389 h 401"/>
                  <a:gd name="T44" fmla="*/ 401 w 401"/>
                  <a:gd name="T45" fmla="*/ 186 h 401"/>
                  <a:gd name="T46" fmla="*/ 401 w 401"/>
                  <a:gd name="T47" fmla="*/ 181 h 401"/>
                  <a:gd name="T48" fmla="*/ 394 w 401"/>
                  <a:gd name="T49" fmla="*/ 171 h 401"/>
                  <a:gd name="T50" fmla="*/ 385 w 401"/>
                  <a:gd name="T51" fmla="*/ 166 h 401"/>
                  <a:gd name="T52" fmla="*/ 373 w 401"/>
                  <a:gd name="T53" fmla="*/ 169 h 401"/>
                  <a:gd name="T54" fmla="*/ 360 w 401"/>
                  <a:gd name="T55" fmla="*/ 181 h 401"/>
                  <a:gd name="T56" fmla="*/ 357 w 401"/>
                  <a:gd name="T57" fmla="*/ 186 h 401"/>
                  <a:gd name="T58" fmla="*/ 355 w 401"/>
                  <a:gd name="T59" fmla="*/ 334 h 401"/>
                  <a:gd name="T60" fmla="*/ 354 w 401"/>
                  <a:gd name="T61" fmla="*/ 342 h 401"/>
                  <a:gd name="T62" fmla="*/ 342 w 401"/>
                  <a:gd name="T63" fmla="*/ 352 h 401"/>
                  <a:gd name="T64" fmla="*/ 336 w 401"/>
                  <a:gd name="T65" fmla="*/ 35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401">
                    <a:moveTo>
                      <a:pt x="336" y="354"/>
                    </a:moveTo>
                    <a:lnTo>
                      <a:pt x="67" y="354"/>
                    </a:lnTo>
                    <a:lnTo>
                      <a:pt x="67" y="354"/>
                    </a:lnTo>
                    <a:lnTo>
                      <a:pt x="59" y="352"/>
                    </a:lnTo>
                    <a:lnTo>
                      <a:pt x="52" y="349"/>
                    </a:lnTo>
                    <a:lnTo>
                      <a:pt x="49" y="342"/>
                    </a:lnTo>
                    <a:lnTo>
                      <a:pt x="47" y="334"/>
                    </a:lnTo>
                    <a:lnTo>
                      <a:pt x="47" y="65"/>
                    </a:lnTo>
                    <a:lnTo>
                      <a:pt x="47" y="65"/>
                    </a:lnTo>
                    <a:lnTo>
                      <a:pt x="49" y="58"/>
                    </a:lnTo>
                    <a:lnTo>
                      <a:pt x="52" y="52"/>
                    </a:lnTo>
                    <a:lnTo>
                      <a:pt x="59" y="47"/>
                    </a:lnTo>
                    <a:lnTo>
                      <a:pt x="67" y="45"/>
                    </a:lnTo>
                    <a:lnTo>
                      <a:pt x="316" y="45"/>
                    </a:lnTo>
                    <a:lnTo>
                      <a:pt x="316" y="45"/>
                    </a:lnTo>
                    <a:lnTo>
                      <a:pt x="323" y="44"/>
                    </a:lnTo>
                    <a:lnTo>
                      <a:pt x="329" y="41"/>
                    </a:lnTo>
                    <a:lnTo>
                      <a:pt x="337" y="32"/>
                    </a:lnTo>
                    <a:lnTo>
                      <a:pt x="337" y="32"/>
                    </a:lnTo>
                    <a:lnTo>
                      <a:pt x="341" y="27"/>
                    </a:lnTo>
                    <a:lnTo>
                      <a:pt x="344" y="23"/>
                    </a:lnTo>
                    <a:lnTo>
                      <a:pt x="344" y="16"/>
                    </a:lnTo>
                    <a:lnTo>
                      <a:pt x="342" y="11"/>
                    </a:lnTo>
                    <a:lnTo>
                      <a:pt x="339" y="6"/>
                    </a:lnTo>
                    <a:lnTo>
                      <a:pt x="336" y="3"/>
                    </a:lnTo>
                    <a:lnTo>
                      <a:pt x="329" y="0"/>
                    </a:lnTo>
                    <a:lnTo>
                      <a:pt x="324" y="0"/>
                    </a:lnTo>
                    <a:lnTo>
                      <a:pt x="19" y="0"/>
                    </a:lnTo>
                    <a:lnTo>
                      <a:pt x="19" y="0"/>
                    </a:lnTo>
                    <a:lnTo>
                      <a:pt x="11" y="0"/>
                    </a:lnTo>
                    <a:lnTo>
                      <a:pt x="5" y="5"/>
                    </a:lnTo>
                    <a:lnTo>
                      <a:pt x="2" y="11"/>
                    </a:lnTo>
                    <a:lnTo>
                      <a:pt x="0" y="19"/>
                    </a:lnTo>
                    <a:lnTo>
                      <a:pt x="0" y="381"/>
                    </a:lnTo>
                    <a:lnTo>
                      <a:pt x="0" y="381"/>
                    </a:lnTo>
                    <a:lnTo>
                      <a:pt x="2" y="389"/>
                    </a:lnTo>
                    <a:lnTo>
                      <a:pt x="5" y="396"/>
                    </a:lnTo>
                    <a:lnTo>
                      <a:pt x="11" y="399"/>
                    </a:lnTo>
                    <a:lnTo>
                      <a:pt x="19" y="401"/>
                    </a:lnTo>
                    <a:lnTo>
                      <a:pt x="381" y="401"/>
                    </a:lnTo>
                    <a:lnTo>
                      <a:pt x="381" y="401"/>
                    </a:lnTo>
                    <a:lnTo>
                      <a:pt x="389" y="399"/>
                    </a:lnTo>
                    <a:lnTo>
                      <a:pt x="396" y="396"/>
                    </a:lnTo>
                    <a:lnTo>
                      <a:pt x="401" y="389"/>
                    </a:lnTo>
                    <a:lnTo>
                      <a:pt x="401" y="381"/>
                    </a:lnTo>
                    <a:lnTo>
                      <a:pt x="401" y="186"/>
                    </a:lnTo>
                    <a:lnTo>
                      <a:pt x="401" y="186"/>
                    </a:lnTo>
                    <a:lnTo>
                      <a:pt x="401" y="181"/>
                    </a:lnTo>
                    <a:lnTo>
                      <a:pt x="398" y="174"/>
                    </a:lnTo>
                    <a:lnTo>
                      <a:pt x="394" y="171"/>
                    </a:lnTo>
                    <a:lnTo>
                      <a:pt x="389" y="168"/>
                    </a:lnTo>
                    <a:lnTo>
                      <a:pt x="385" y="166"/>
                    </a:lnTo>
                    <a:lnTo>
                      <a:pt x="378" y="166"/>
                    </a:lnTo>
                    <a:lnTo>
                      <a:pt x="373" y="169"/>
                    </a:lnTo>
                    <a:lnTo>
                      <a:pt x="368" y="173"/>
                    </a:lnTo>
                    <a:lnTo>
                      <a:pt x="360" y="181"/>
                    </a:lnTo>
                    <a:lnTo>
                      <a:pt x="360" y="181"/>
                    </a:lnTo>
                    <a:lnTo>
                      <a:pt x="357" y="186"/>
                    </a:lnTo>
                    <a:lnTo>
                      <a:pt x="355" y="194"/>
                    </a:lnTo>
                    <a:lnTo>
                      <a:pt x="355" y="334"/>
                    </a:lnTo>
                    <a:lnTo>
                      <a:pt x="355" y="334"/>
                    </a:lnTo>
                    <a:lnTo>
                      <a:pt x="354" y="342"/>
                    </a:lnTo>
                    <a:lnTo>
                      <a:pt x="349" y="349"/>
                    </a:lnTo>
                    <a:lnTo>
                      <a:pt x="342" y="352"/>
                    </a:lnTo>
                    <a:lnTo>
                      <a:pt x="336" y="354"/>
                    </a:lnTo>
                    <a:lnTo>
                      <a:pt x="336"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1013">
                  <a:solidFill>
                    <a:srgbClr val="173776"/>
                  </a:solidFill>
                </a:endParaRPr>
              </a:p>
            </p:txBody>
          </p:sp>
        </p:grpSp>
      </p:grpSp>
      <p:grpSp>
        <p:nvGrpSpPr>
          <p:cNvPr id="76" name="Group 75"/>
          <p:cNvGrpSpPr/>
          <p:nvPr/>
        </p:nvGrpSpPr>
        <p:grpSpPr>
          <a:xfrm>
            <a:off x="7749047" y="3622024"/>
            <a:ext cx="2807128" cy="1844011"/>
            <a:chOff x="509298" y="867060"/>
            <a:chExt cx="3168540" cy="2602034"/>
          </a:xfrm>
        </p:grpSpPr>
        <p:sp>
          <p:nvSpPr>
            <p:cNvPr id="77" name="TextBox 76"/>
            <p:cNvSpPr txBox="1"/>
            <p:nvPr/>
          </p:nvSpPr>
          <p:spPr>
            <a:xfrm>
              <a:off x="972457" y="867060"/>
              <a:ext cx="2705381" cy="521154"/>
            </a:xfrm>
            <a:prstGeom prst="rect">
              <a:avLst/>
            </a:prstGeom>
            <a:noFill/>
          </p:spPr>
          <p:txBody>
            <a:bodyPr wrap="square" rtlCol="0">
              <a:spAutoFit/>
            </a:bodyPr>
            <a:lstStyle/>
            <a:p>
              <a:r>
                <a:rPr lang="en-US" b="1" dirty="0" smtClean="0">
                  <a:solidFill>
                    <a:srgbClr val="173776"/>
                  </a:solidFill>
                  <a:latin typeface="+mj-lt"/>
                </a:rPr>
                <a:t>Question 3</a:t>
              </a:r>
              <a:endParaRPr lang="en-US" b="1" dirty="0">
                <a:solidFill>
                  <a:srgbClr val="173776"/>
                </a:solidFill>
                <a:latin typeface="+mj-lt"/>
              </a:endParaRPr>
            </a:p>
          </p:txBody>
        </p:sp>
        <p:sp>
          <p:nvSpPr>
            <p:cNvPr id="78" name="TextBox 77"/>
            <p:cNvSpPr txBox="1"/>
            <p:nvPr/>
          </p:nvSpPr>
          <p:spPr>
            <a:xfrm>
              <a:off x="981288" y="1254189"/>
              <a:ext cx="2438891" cy="2214905"/>
            </a:xfrm>
            <a:prstGeom prst="rect">
              <a:avLst/>
            </a:prstGeom>
            <a:noFill/>
          </p:spPr>
          <p:txBody>
            <a:bodyPr wrap="square" rtlCol="0">
              <a:spAutoFit/>
            </a:bodyPr>
            <a:lstStyle/>
            <a:p>
              <a:r>
                <a:rPr lang="en-GB" sz="1600" dirty="0">
                  <a:solidFill>
                    <a:srgbClr val="173776"/>
                  </a:solidFill>
                  <a:latin typeface="+mn-lt"/>
                </a:rPr>
                <a:t>Do I see any impediment that prevents me or the Development Team from meeting the Sprint Goal?</a:t>
              </a:r>
              <a:endParaRPr lang="en-US" sz="1600" dirty="0">
                <a:solidFill>
                  <a:srgbClr val="173776"/>
                </a:solidFill>
                <a:latin typeface="+mn-lt"/>
              </a:endParaRPr>
            </a:p>
          </p:txBody>
        </p:sp>
        <p:grpSp>
          <p:nvGrpSpPr>
            <p:cNvPr id="79" name="Check-Box"/>
            <p:cNvGrpSpPr/>
            <p:nvPr/>
          </p:nvGrpSpPr>
          <p:grpSpPr>
            <a:xfrm>
              <a:off x="509298" y="1000835"/>
              <a:ext cx="491173" cy="439643"/>
              <a:chOff x="540393" y="4987303"/>
              <a:chExt cx="654897" cy="586191"/>
            </a:xfrm>
            <a:solidFill>
              <a:schemeClr val="tx1">
                <a:lumMod val="85000"/>
                <a:lumOff val="15000"/>
              </a:schemeClr>
            </a:solidFill>
          </p:grpSpPr>
          <p:sp>
            <p:nvSpPr>
              <p:cNvPr id="80" name="Freeform 194"/>
              <p:cNvSpPr>
                <a:spLocks/>
              </p:cNvSpPr>
              <p:nvPr/>
            </p:nvSpPr>
            <p:spPr bwMode="auto">
              <a:xfrm>
                <a:off x="664648" y="4998997"/>
                <a:ext cx="530642" cy="426852"/>
              </a:xfrm>
              <a:custGeom>
                <a:avLst/>
                <a:gdLst>
                  <a:gd name="T0" fmla="*/ 96 w 363"/>
                  <a:gd name="T1" fmla="*/ 285 h 292"/>
                  <a:gd name="T2" fmla="*/ 6 w 363"/>
                  <a:gd name="T3" fmla="*/ 194 h 292"/>
                  <a:gd name="T4" fmla="*/ 6 w 363"/>
                  <a:gd name="T5" fmla="*/ 194 h 292"/>
                  <a:gd name="T6" fmla="*/ 1 w 363"/>
                  <a:gd name="T7" fmla="*/ 187 h 292"/>
                  <a:gd name="T8" fmla="*/ 0 w 363"/>
                  <a:gd name="T9" fmla="*/ 181 h 292"/>
                  <a:gd name="T10" fmla="*/ 1 w 363"/>
                  <a:gd name="T11" fmla="*/ 173 h 292"/>
                  <a:gd name="T12" fmla="*/ 6 w 363"/>
                  <a:gd name="T13" fmla="*/ 166 h 292"/>
                  <a:gd name="T14" fmla="*/ 26 w 363"/>
                  <a:gd name="T15" fmla="*/ 147 h 292"/>
                  <a:gd name="T16" fmla="*/ 26 w 363"/>
                  <a:gd name="T17" fmla="*/ 147 h 292"/>
                  <a:gd name="T18" fmla="*/ 32 w 363"/>
                  <a:gd name="T19" fmla="*/ 143 h 292"/>
                  <a:gd name="T20" fmla="*/ 39 w 363"/>
                  <a:gd name="T21" fmla="*/ 142 h 292"/>
                  <a:gd name="T22" fmla="*/ 47 w 363"/>
                  <a:gd name="T23" fmla="*/ 143 h 292"/>
                  <a:gd name="T24" fmla="*/ 53 w 363"/>
                  <a:gd name="T25" fmla="*/ 147 h 292"/>
                  <a:gd name="T26" fmla="*/ 96 w 363"/>
                  <a:gd name="T27" fmla="*/ 191 h 292"/>
                  <a:gd name="T28" fmla="*/ 96 w 363"/>
                  <a:gd name="T29" fmla="*/ 191 h 292"/>
                  <a:gd name="T30" fmla="*/ 102 w 363"/>
                  <a:gd name="T31" fmla="*/ 196 h 292"/>
                  <a:gd name="T32" fmla="*/ 110 w 363"/>
                  <a:gd name="T33" fmla="*/ 197 h 292"/>
                  <a:gd name="T34" fmla="*/ 117 w 363"/>
                  <a:gd name="T35" fmla="*/ 196 h 292"/>
                  <a:gd name="T36" fmla="*/ 123 w 363"/>
                  <a:gd name="T37" fmla="*/ 191 h 292"/>
                  <a:gd name="T38" fmla="*/ 309 w 363"/>
                  <a:gd name="T39" fmla="*/ 5 h 292"/>
                  <a:gd name="T40" fmla="*/ 309 w 363"/>
                  <a:gd name="T41" fmla="*/ 5 h 292"/>
                  <a:gd name="T42" fmla="*/ 316 w 363"/>
                  <a:gd name="T43" fmla="*/ 2 h 292"/>
                  <a:gd name="T44" fmla="*/ 324 w 363"/>
                  <a:gd name="T45" fmla="*/ 0 h 292"/>
                  <a:gd name="T46" fmla="*/ 330 w 363"/>
                  <a:gd name="T47" fmla="*/ 2 h 292"/>
                  <a:gd name="T48" fmla="*/ 337 w 363"/>
                  <a:gd name="T49" fmla="*/ 5 h 292"/>
                  <a:gd name="T50" fmla="*/ 357 w 363"/>
                  <a:gd name="T51" fmla="*/ 24 h 292"/>
                  <a:gd name="T52" fmla="*/ 357 w 363"/>
                  <a:gd name="T53" fmla="*/ 24 h 292"/>
                  <a:gd name="T54" fmla="*/ 361 w 363"/>
                  <a:gd name="T55" fmla="*/ 31 h 292"/>
                  <a:gd name="T56" fmla="*/ 363 w 363"/>
                  <a:gd name="T57" fmla="*/ 39 h 292"/>
                  <a:gd name="T58" fmla="*/ 361 w 363"/>
                  <a:gd name="T59" fmla="*/ 46 h 292"/>
                  <a:gd name="T60" fmla="*/ 357 w 363"/>
                  <a:gd name="T61" fmla="*/ 52 h 292"/>
                  <a:gd name="T62" fmla="*/ 123 w 363"/>
                  <a:gd name="T63" fmla="*/ 285 h 292"/>
                  <a:gd name="T64" fmla="*/ 123 w 363"/>
                  <a:gd name="T65" fmla="*/ 285 h 292"/>
                  <a:gd name="T66" fmla="*/ 117 w 363"/>
                  <a:gd name="T67" fmla="*/ 290 h 292"/>
                  <a:gd name="T68" fmla="*/ 110 w 363"/>
                  <a:gd name="T69" fmla="*/ 292 h 292"/>
                  <a:gd name="T70" fmla="*/ 102 w 363"/>
                  <a:gd name="T71" fmla="*/ 290 h 292"/>
                  <a:gd name="T72" fmla="*/ 96 w 363"/>
                  <a:gd name="T73" fmla="*/ 285 h 292"/>
                  <a:gd name="T74" fmla="*/ 96 w 363"/>
                  <a:gd name="T75" fmla="*/ 28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92">
                    <a:moveTo>
                      <a:pt x="96" y="285"/>
                    </a:moveTo>
                    <a:lnTo>
                      <a:pt x="6" y="194"/>
                    </a:lnTo>
                    <a:lnTo>
                      <a:pt x="6" y="194"/>
                    </a:lnTo>
                    <a:lnTo>
                      <a:pt x="1" y="187"/>
                    </a:lnTo>
                    <a:lnTo>
                      <a:pt x="0" y="181"/>
                    </a:lnTo>
                    <a:lnTo>
                      <a:pt x="1" y="173"/>
                    </a:lnTo>
                    <a:lnTo>
                      <a:pt x="6" y="166"/>
                    </a:lnTo>
                    <a:lnTo>
                      <a:pt x="26" y="147"/>
                    </a:lnTo>
                    <a:lnTo>
                      <a:pt x="26" y="147"/>
                    </a:lnTo>
                    <a:lnTo>
                      <a:pt x="32" y="143"/>
                    </a:lnTo>
                    <a:lnTo>
                      <a:pt x="39" y="142"/>
                    </a:lnTo>
                    <a:lnTo>
                      <a:pt x="47" y="143"/>
                    </a:lnTo>
                    <a:lnTo>
                      <a:pt x="53" y="147"/>
                    </a:lnTo>
                    <a:lnTo>
                      <a:pt x="96" y="191"/>
                    </a:lnTo>
                    <a:lnTo>
                      <a:pt x="96" y="191"/>
                    </a:lnTo>
                    <a:lnTo>
                      <a:pt x="102" y="196"/>
                    </a:lnTo>
                    <a:lnTo>
                      <a:pt x="110" y="197"/>
                    </a:lnTo>
                    <a:lnTo>
                      <a:pt x="117" y="196"/>
                    </a:lnTo>
                    <a:lnTo>
                      <a:pt x="123" y="191"/>
                    </a:lnTo>
                    <a:lnTo>
                      <a:pt x="309" y="5"/>
                    </a:lnTo>
                    <a:lnTo>
                      <a:pt x="309" y="5"/>
                    </a:lnTo>
                    <a:lnTo>
                      <a:pt x="316" y="2"/>
                    </a:lnTo>
                    <a:lnTo>
                      <a:pt x="324" y="0"/>
                    </a:lnTo>
                    <a:lnTo>
                      <a:pt x="330" y="2"/>
                    </a:lnTo>
                    <a:lnTo>
                      <a:pt x="337" y="5"/>
                    </a:lnTo>
                    <a:lnTo>
                      <a:pt x="357" y="24"/>
                    </a:lnTo>
                    <a:lnTo>
                      <a:pt x="357" y="24"/>
                    </a:lnTo>
                    <a:lnTo>
                      <a:pt x="361" y="31"/>
                    </a:lnTo>
                    <a:lnTo>
                      <a:pt x="363" y="39"/>
                    </a:lnTo>
                    <a:lnTo>
                      <a:pt x="361" y="46"/>
                    </a:lnTo>
                    <a:lnTo>
                      <a:pt x="357" y="52"/>
                    </a:lnTo>
                    <a:lnTo>
                      <a:pt x="123" y="285"/>
                    </a:lnTo>
                    <a:lnTo>
                      <a:pt x="123" y="285"/>
                    </a:lnTo>
                    <a:lnTo>
                      <a:pt x="117" y="290"/>
                    </a:lnTo>
                    <a:lnTo>
                      <a:pt x="110" y="292"/>
                    </a:lnTo>
                    <a:lnTo>
                      <a:pt x="102" y="290"/>
                    </a:lnTo>
                    <a:lnTo>
                      <a:pt x="96" y="285"/>
                    </a:lnTo>
                    <a:lnTo>
                      <a:pt x="9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1013">
                  <a:solidFill>
                    <a:srgbClr val="173776"/>
                  </a:solidFill>
                </a:endParaRPr>
              </a:p>
            </p:txBody>
          </p:sp>
          <p:sp>
            <p:nvSpPr>
              <p:cNvPr id="81" name="Freeform 195"/>
              <p:cNvSpPr>
                <a:spLocks/>
              </p:cNvSpPr>
              <p:nvPr/>
            </p:nvSpPr>
            <p:spPr bwMode="auto">
              <a:xfrm>
                <a:off x="540393" y="4987303"/>
                <a:ext cx="586191" cy="586191"/>
              </a:xfrm>
              <a:custGeom>
                <a:avLst/>
                <a:gdLst>
                  <a:gd name="T0" fmla="*/ 67 w 401"/>
                  <a:gd name="T1" fmla="*/ 354 h 401"/>
                  <a:gd name="T2" fmla="*/ 59 w 401"/>
                  <a:gd name="T3" fmla="*/ 352 h 401"/>
                  <a:gd name="T4" fmla="*/ 49 w 401"/>
                  <a:gd name="T5" fmla="*/ 342 h 401"/>
                  <a:gd name="T6" fmla="*/ 47 w 401"/>
                  <a:gd name="T7" fmla="*/ 65 h 401"/>
                  <a:gd name="T8" fmla="*/ 49 w 401"/>
                  <a:gd name="T9" fmla="*/ 58 h 401"/>
                  <a:gd name="T10" fmla="*/ 59 w 401"/>
                  <a:gd name="T11" fmla="*/ 47 h 401"/>
                  <a:gd name="T12" fmla="*/ 316 w 401"/>
                  <a:gd name="T13" fmla="*/ 45 h 401"/>
                  <a:gd name="T14" fmla="*/ 323 w 401"/>
                  <a:gd name="T15" fmla="*/ 44 h 401"/>
                  <a:gd name="T16" fmla="*/ 337 w 401"/>
                  <a:gd name="T17" fmla="*/ 32 h 401"/>
                  <a:gd name="T18" fmla="*/ 341 w 401"/>
                  <a:gd name="T19" fmla="*/ 27 h 401"/>
                  <a:gd name="T20" fmla="*/ 344 w 401"/>
                  <a:gd name="T21" fmla="*/ 16 h 401"/>
                  <a:gd name="T22" fmla="*/ 339 w 401"/>
                  <a:gd name="T23" fmla="*/ 6 h 401"/>
                  <a:gd name="T24" fmla="*/ 329 w 401"/>
                  <a:gd name="T25" fmla="*/ 0 h 401"/>
                  <a:gd name="T26" fmla="*/ 19 w 401"/>
                  <a:gd name="T27" fmla="*/ 0 h 401"/>
                  <a:gd name="T28" fmla="*/ 11 w 401"/>
                  <a:gd name="T29" fmla="*/ 0 h 401"/>
                  <a:gd name="T30" fmla="*/ 2 w 401"/>
                  <a:gd name="T31" fmla="*/ 11 h 401"/>
                  <a:gd name="T32" fmla="*/ 0 w 401"/>
                  <a:gd name="T33" fmla="*/ 381 h 401"/>
                  <a:gd name="T34" fmla="*/ 2 w 401"/>
                  <a:gd name="T35" fmla="*/ 389 h 401"/>
                  <a:gd name="T36" fmla="*/ 11 w 401"/>
                  <a:gd name="T37" fmla="*/ 399 h 401"/>
                  <a:gd name="T38" fmla="*/ 381 w 401"/>
                  <a:gd name="T39" fmla="*/ 401 h 401"/>
                  <a:gd name="T40" fmla="*/ 389 w 401"/>
                  <a:gd name="T41" fmla="*/ 399 h 401"/>
                  <a:gd name="T42" fmla="*/ 401 w 401"/>
                  <a:gd name="T43" fmla="*/ 389 h 401"/>
                  <a:gd name="T44" fmla="*/ 401 w 401"/>
                  <a:gd name="T45" fmla="*/ 186 h 401"/>
                  <a:gd name="T46" fmla="*/ 401 w 401"/>
                  <a:gd name="T47" fmla="*/ 181 h 401"/>
                  <a:gd name="T48" fmla="*/ 394 w 401"/>
                  <a:gd name="T49" fmla="*/ 171 h 401"/>
                  <a:gd name="T50" fmla="*/ 385 w 401"/>
                  <a:gd name="T51" fmla="*/ 166 h 401"/>
                  <a:gd name="T52" fmla="*/ 373 w 401"/>
                  <a:gd name="T53" fmla="*/ 169 h 401"/>
                  <a:gd name="T54" fmla="*/ 360 w 401"/>
                  <a:gd name="T55" fmla="*/ 181 h 401"/>
                  <a:gd name="T56" fmla="*/ 357 w 401"/>
                  <a:gd name="T57" fmla="*/ 186 h 401"/>
                  <a:gd name="T58" fmla="*/ 355 w 401"/>
                  <a:gd name="T59" fmla="*/ 334 h 401"/>
                  <a:gd name="T60" fmla="*/ 354 w 401"/>
                  <a:gd name="T61" fmla="*/ 342 h 401"/>
                  <a:gd name="T62" fmla="*/ 342 w 401"/>
                  <a:gd name="T63" fmla="*/ 352 h 401"/>
                  <a:gd name="T64" fmla="*/ 336 w 401"/>
                  <a:gd name="T65" fmla="*/ 35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401">
                    <a:moveTo>
                      <a:pt x="336" y="354"/>
                    </a:moveTo>
                    <a:lnTo>
                      <a:pt x="67" y="354"/>
                    </a:lnTo>
                    <a:lnTo>
                      <a:pt x="67" y="354"/>
                    </a:lnTo>
                    <a:lnTo>
                      <a:pt x="59" y="352"/>
                    </a:lnTo>
                    <a:lnTo>
                      <a:pt x="52" y="349"/>
                    </a:lnTo>
                    <a:lnTo>
                      <a:pt x="49" y="342"/>
                    </a:lnTo>
                    <a:lnTo>
                      <a:pt x="47" y="334"/>
                    </a:lnTo>
                    <a:lnTo>
                      <a:pt x="47" y="65"/>
                    </a:lnTo>
                    <a:lnTo>
                      <a:pt x="47" y="65"/>
                    </a:lnTo>
                    <a:lnTo>
                      <a:pt x="49" y="58"/>
                    </a:lnTo>
                    <a:lnTo>
                      <a:pt x="52" y="52"/>
                    </a:lnTo>
                    <a:lnTo>
                      <a:pt x="59" y="47"/>
                    </a:lnTo>
                    <a:lnTo>
                      <a:pt x="67" y="45"/>
                    </a:lnTo>
                    <a:lnTo>
                      <a:pt x="316" y="45"/>
                    </a:lnTo>
                    <a:lnTo>
                      <a:pt x="316" y="45"/>
                    </a:lnTo>
                    <a:lnTo>
                      <a:pt x="323" y="44"/>
                    </a:lnTo>
                    <a:lnTo>
                      <a:pt x="329" y="41"/>
                    </a:lnTo>
                    <a:lnTo>
                      <a:pt x="337" y="32"/>
                    </a:lnTo>
                    <a:lnTo>
                      <a:pt x="337" y="32"/>
                    </a:lnTo>
                    <a:lnTo>
                      <a:pt x="341" y="27"/>
                    </a:lnTo>
                    <a:lnTo>
                      <a:pt x="344" y="23"/>
                    </a:lnTo>
                    <a:lnTo>
                      <a:pt x="344" y="16"/>
                    </a:lnTo>
                    <a:lnTo>
                      <a:pt x="342" y="11"/>
                    </a:lnTo>
                    <a:lnTo>
                      <a:pt x="339" y="6"/>
                    </a:lnTo>
                    <a:lnTo>
                      <a:pt x="336" y="3"/>
                    </a:lnTo>
                    <a:lnTo>
                      <a:pt x="329" y="0"/>
                    </a:lnTo>
                    <a:lnTo>
                      <a:pt x="324" y="0"/>
                    </a:lnTo>
                    <a:lnTo>
                      <a:pt x="19" y="0"/>
                    </a:lnTo>
                    <a:lnTo>
                      <a:pt x="19" y="0"/>
                    </a:lnTo>
                    <a:lnTo>
                      <a:pt x="11" y="0"/>
                    </a:lnTo>
                    <a:lnTo>
                      <a:pt x="5" y="5"/>
                    </a:lnTo>
                    <a:lnTo>
                      <a:pt x="2" y="11"/>
                    </a:lnTo>
                    <a:lnTo>
                      <a:pt x="0" y="19"/>
                    </a:lnTo>
                    <a:lnTo>
                      <a:pt x="0" y="381"/>
                    </a:lnTo>
                    <a:lnTo>
                      <a:pt x="0" y="381"/>
                    </a:lnTo>
                    <a:lnTo>
                      <a:pt x="2" y="389"/>
                    </a:lnTo>
                    <a:lnTo>
                      <a:pt x="5" y="396"/>
                    </a:lnTo>
                    <a:lnTo>
                      <a:pt x="11" y="399"/>
                    </a:lnTo>
                    <a:lnTo>
                      <a:pt x="19" y="401"/>
                    </a:lnTo>
                    <a:lnTo>
                      <a:pt x="381" y="401"/>
                    </a:lnTo>
                    <a:lnTo>
                      <a:pt x="381" y="401"/>
                    </a:lnTo>
                    <a:lnTo>
                      <a:pt x="389" y="399"/>
                    </a:lnTo>
                    <a:lnTo>
                      <a:pt x="396" y="396"/>
                    </a:lnTo>
                    <a:lnTo>
                      <a:pt x="401" y="389"/>
                    </a:lnTo>
                    <a:lnTo>
                      <a:pt x="401" y="381"/>
                    </a:lnTo>
                    <a:lnTo>
                      <a:pt x="401" y="186"/>
                    </a:lnTo>
                    <a:lnTo>
                      <a:pt x="401" y="186"/>
                    </a:lnTo>
                    <a:lnTo>
                      <a:pt x="401" y="181"/>
                    </a:lnTo>
                    <a:lnTo>
                      <a:pt x="398" y="174"/>
                    </a:lnTo>
                    <a:lnTo>
                      <a:pt x="394" y="171"/>
                    </a:lnTo>
                    <a:lnTo>
                      <a:pt x="389" y="168"/>
                    </a:lnTo>
                    <a:lnTo>
                      <a:pt x="385" y="166"/>
                    </a:lnTo>
                    <a:lnTo>
                      <a:pt x="378" y="166"/>
                    </a:lnTo>
                    <a:lnTo>
                      <a:pt x="373" y="169"/>
                    </a:lnTo>
                    <a:lnTo>
                      <a:pt x="368" y="173"/>
                    </a:lnTo>
                    <a:lnTo>
                      <a:pt x="360" y="181"/>
                    </a:lnTo>
                    <a:lnTo>
                      <a:pt x="360" y="181"/>
                    </a:lnTo>
                    <a:lnTo>
                      <a:pt x="357" y="186"/>
                    </a:lnTo>
                    <a:lnTo>
                      <a:pt x="355" y="194"/>
                    </a:lnTo>
                    <a:lnTo>
                      <a:pt x="355" y="334"/>
                    </a:lnTo>
                    <a:lnTo>
                      <a:pt x="355" y="334"/>
                    </a:lnTo>
                    <a:lnTo>
                      <a:pt x="354" y="342"/>
                    </a:lnTo>
                    <a:lnTo>
                      <a:pt x="349" y="349"/>
                    </a:lnTo>
                    <a:lnTo>
                      <a:pt x="342" y="352"/>
                    </a:lnTo>
                    <a:lnTo>
                      <a:pt x="336" y="354"/>
                    </a:lnTo>
                    <a:lnTo>
                      <a:pt x="336"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1013">
                  <a:solidFill>
                    <a:srgbClr val="173776"/>
                  </a:solidFill>
                </a:endParaRPr>
              </a:p>
            </p:txBody>
          </p:sp>
        </p:grpSp>
      </p:grpSp>
      <p:sp>
        <p:nvSpPr>
          <p:cNvPr id="57" name="Title 1"/>
          <p:cNvSpPr txBox="1">
            <a:spLocks/>
          </p:cNvSpPr>
          <p:nvPr/>
        </p:nvSpPr>
        <p:spPr bwMode="auto">
          <a:xfrm>
            <a:off x="280555" y="437388"/>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The Daily Scrum</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415" y="2366252"/>
            <a:ext cx="2629542" cy="1743215"/>
          </a:xfrm>
          <a:prstGeom prst="rect">
            <a:avLst/>
          </a:prstGeom>
        </p:spPr>
      </p:pic>
    </p:spTree>
    <p:extLst>
      <p:ext uri="{BB962C8B-B14F-4D97-AF65-F5344CB8AC3E}">
        <p14:creationId xmlns:p14="http://schemas.microsoft.com/office/powerpoint/2010/main" val="95514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Agile</a:t>
            </a:r>
            <a:endParaRPr lang="en-GB" dirty="0"/>
          </a:p>
        </p:txBody>
      </p:sp>
      <p:sp>
        <p:nvSpPr>
          <p:cNvPr id="4" name="Rectangle 3"/>
          <p:cNvSpPr/>
          <p:nvPr/>
        </p:nvSpPr>
        <p:spPr>
          <a:xfrm>
            <a:off x="1225228" y="1276691"/>
            <a:ext cx="8431501" cy="3108543"/>
          </a:xfrm>
          <a:prstGeom prst="rect">
            <a:avLst/>
          </a:prstGeom>
        </p:spPr>
        <p:txBody>
          <a:bodyPr wrap="square">
            <a:spAutoFit/>
          </a:bodyPr>
          <a:lstStyle/>
          <a:p>
            <a:r>
              <a:rPr lang="en-GB" sz="2800" dirty="0">
                <a:solidFill>
                  <a:srgbClr val="173776"/>
                </a:solidFill>
                <a:latin typeface="+mn-lt"/>
              </a:rPr>
              <a:t>Agile Software Development is an umbrella term for a set of methods and practices based on the values and principles expressed in the Agile Manifesto</a:t>
            </a:r>
            <a:r>
              <a:rPr lang="en-GB" sz="2800" dirty="0" smtClean="0">
                <a:solidFill>
                  <a:srgbClr val="173776"/>
                </a:solidFill>
                <a:latin typeface="+mn-lt"/>
              </a:rPr>
              <a:t>.</a:t>
            </a:r>
          </a:p>
          <a:p>
            <a:endParaRPr lang="en-GB" sz="2800" dirty="0">
              <a:solidFill>
                <a:srgbClr val="173776"/>
              </a:solidFill>
              <a:latin typeface="+mn-lt"/>
            </a:endParaRPr>
          </a:p>
          <a:p>
            <a:r>
              <a:rPr lang="en-GB" sz="2800" dirty="0">
                <a:solidFill>
                  <a:srgbClr val="173776"/>
                </a:solidFill>
                <a:latin typeface="+mn-lt"/>
              </a:rPr>
              <a:t>Solutions evolve through collaboration between self-organizing, cross-functional teams utilizing the appropriate practices for their context.</a:t>
            </a:r>
          </a:p>
        </p:txBody>
      </p:sp>
      <p:sp>
        <p:nvSpPr>
          <p:cNvPr id="5" name="TextBox 4"/>
          <p:cNvSpPr txBox="1"/>
          <p:nvPr/>
        </p:nvSpPr>
        <p:spPr>
          <a:xfrm>
            <a:off x="6722631" y="5590758"/>
            <a:ext cx="4933155" cy="369332"/>
          </a:xfrm>
          <a:prstGeom prst="rect">
            <a:avLst/>
          </a:prstGeom>
          <a:noFill/>
        </p:spPr>
        <p:txBody>
          <a:bodyPr wrap="square" rtlCol="0">
            <a:spAutoFit/>
          </a:bodyPr>
          <a:lstStyle/>
          <a:p>
            <a:r>
              <a:rPr lang="en-GB" dirty="0" smtClean="0"/>
              <a:t>Source: agilealliance.org</a:t>
            </a:r>
            <a:endParaRPr lang="en-GB" dirty="0"/>
          </a:p>
        </p:txBody>
      </p:sp>
    </p:spTree>
    <p:extLst>
      <p:ext uri="{BB962C8B-B14F-4D97-AF65-F5344CB8AC3E}">
        <p14:creationId xmlns:p14="http://schemas.microsoft.com/office/powerpoint/2010/main" val="2179491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wave arrow"/>
          <p:cNvSpPr>
            <a:spLocks/>
          </p:cNvSpPr>
          <p:nvPr/>
        </p:nvSpPr>
        <p:spPr bwMode="auto">
          <a:xfrm rot="3465389">
            <a:off x="1257908" y="1476306"/>
            <a:ext cx="6817416" cy="3716715"/>
          </a:xfrm>
          <a:custGeom>
            <a:avLst/>
            <a:gdLst>
              <a:gd name="T0" fmla="*/ 1187 w 1194"/>
              <a:gd name="T1" fmla="*/ 42 h 673"/>
              <a:gd name="T2" fmla="*/ 1088 w 1194"/>
              <a:gd name="T3" fmla="*/ 2 h 673"/>
              <a:gd name="T4" fmla="*/ 1082 w 1194"/>
              <a:gd name="T5" fmla="*/ 23 h 673"/>
              <a:gd name="T6" fmla="*/ 1143 w 1194"/>
              <a:gd name="T7" fmla="*/ 42 h 673"/>
              <a:gd name="T8" fmla="*/ 634 w 1194"/>
              <a:gd name="T9" fmla="*/ 226 h 673"/>
              <a:gd name="T10" fmla="*/ 400 w 1194"/>
              <a:gd name="T11" fmla="*/ 432 h 673"/>
              <a:gd name="T12" fmla="*/ 94 w 1194"/>
              <a:gd name="T13" fmla="*/ 613 h 673"/>
              <a:gd name="T14" fmla="*/ 13 w 1194"/>
              <a:gd name="T15" fmla="*/ 647 h 673"/>
              <a:gd name="T16" fmla="*/ 19 w 1194"/>
              <a:gd name="T17" fmla="*/ 668 h 673"/>
              <a:gd name="T18" fmla="*/ 311 w 1194"/>
              <a:gd name="T19" fmla="*/ 520 h 673"/>
              <a:gd name="T20" fmla="*/ 578 w 1194"/>
              <a:gd name="T21" fmla="*/ 307 h 673"/>
              <a:gd name="T22" fmla="*/ 681 w 1194"/>
              <a:gd name="T23" fmla="*/ 216 h 673"/>
              <a:gd name="T24" fmla="*/ 821 w 1194"/>
              <a:gd name="T25" fmla="*/ 136 h 673"/>
              <a:gd name="T26" fmla="*/ 1126 w 1194"/>
              <a:gd name="T27" fmla="*/ 65 h 673"/>
              <a:gd name="T28" fmla="*/ 1157 w 1194"/>
              <a:gd name="T29" fmla="*/ 63 h 673"/>
              <a:gd name="T30" fmla="*/ 1106 w 1194"/>
              <a:gd name="T31" fmla="*/ 114 h 673"/>
              <a:gd name="T32" fmla="*/ 1118 w 1194"/>
              <a:gd name="T33" fmla="*/ 125 h 673"/>
              <a:gd name="T34" fmla="*/ 1188 w 1194"/>
              <a:gd name="T35" fmla="*/ 62 h 673"/>
              <a:gd name="T36" fmla="*/ 1192 w 1194"/>
              <a:gd name="T37" fmla="*/ 55 h 673"/>
              <a:gd name="T38" fmla="*/ 1187 w 1194"/>
              <a:gd name="T3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4" h="673">
                <a:moveTo>
                  <a:pt x="1187" y="42"/>
                </a:moveTo>
                <a:cubicBezTo>
                  <a:pt x="1157" y="23"/>
                  <a:pt x="1124" y="7"/>
                  <a:pt x="1088" y="2"/>
                </a:cubicBezTo>
                <a:cubicBezTo>
                  <a:pt x="1075" y="0"/>
                  <a:pt x="1069" y="21"/>
                  <a:pt x="1082" y="23"/>
                </a:cubicBezTo>
                <a:cubicBezTo>
                  <a:pt x="1104" y="26"/>
                  <a:pt x="1124" y="33"/>
                  <a:pt x="1143" y="42"/>
                </a:cubicBezTo>
                <a:cubicBezTo>
                  <a:pt x="960" y="55"/>
                  <a:pt x="777" y="105"/>
                  <a:pt x="634" y="226"/>
                </a:cubicBezTo>
                <a:cubicBezTo>
                  <a:pt x="555" y="294"/>
                  <a:pt x="485" y="370"/>
                  <a:pt x="400" y="432"/>
                </a:cubicBezTo>
                <a:cubicBezTo>
                  <a:pt x="305" y="503"/>
                  <a:pt x="202" y="564"/>
                  <a:pt x="94" y="613"/>
                </a:cubicBezTo>
                <a:cubicBezTo>
                  <a:pt x="67" y="625"/>
                  <a:pt x="40" y="637"/>
                  <a:pt x="13" y="647"/>
                </a:cubicBezTo>
                <a:cubicBezTo>
                  <a:pt x="0" y="652"/>
                  <a:pt x="6" y="673"/>
                  <a:pt x="19" y="668"/>
                </a:cubicBezTo>
                <a:cubicBezTo>
                  <a:pt x="121" y="629"/>
                  <a:pt x="218" y="578"/>
                  <a:pt x="311" y="520"/>
                </a:cubicBezTo>
                <a:cubicBezTo>
                  <a:pt x="408" y="459"/>
                  <a:pt x="495" y="387"/>
                  <a:pt x="578" y="307"/>
                </a:cubicBezTo>
                <a:cubicBezTo>
                  <a:pt x="611" y="276"/>
                  <a:pt x="644" y="244"/>
                  <a:pt x="681" y="216"/>
                </a:cubicBezTo>
                <a:cubicBezTo>
                  <a:pt x="724" y="183"/>
                  <a:pt x="772" y="158"/>
                  <a:pt x="821" y="136"/>
                </a:cubicBezTo>
                <a:cubicBezTo>
                  <a:pt x="917" y="94"/>
                  <a:pt x="1022" y="73"/>
                  <a:pt x="1126" y="65"/>
                </a:cubicBezTo>
                <a:cubicBezTo>
                  <a:pt x="1136" y="64"/>
                  <a:pt x="1147" y="63"/>
                  <a:pt x="1157" y="63"/>
                </a:cubicBezTo>
                <a:cubicBezTo>
                  <a:pt x="1138" y="78"/>
                  <a:pt x="1122" y="94"/>
                  <a:pt x="1106" y="114"/>
                </a:cubicBezTo>
                <a:cubicBezTo>
                  <a:pt x="1099" y="122"/>
                  <a:pt x="1111" y="134"/>
                  <a:pt x="1118" y="125"/>
                </a:cubicBezTo>
                <a:cubicBezTo>
                  <a:pt x="1139" y="100"/>
                  <a:pt x="1160" y="79"/>
                  <a:pt x="1188" y="62"/>
                </a:cubicBezTo>
                <a:cubicBezTo>
                  <a:pt x="1191" y="60"/>
                  <a:pt x="1192" y="57"/>
                  <a:pt x="1192" y="55"/>
                </a:cubicBezTo>
                <a:cubicBezTo>
                  <a:pt x="1194" y="50"/>
                  <a:pt x="1192" y="45"/>
                  <a:pt x="1187"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down arrow"/>
          <p:cNvSpPr>
            <a:spLocks/>
          </p:cNvSpPr>
          <p:nvPr/>
        </p:nvSpPr>
        <p:spPr bwMode="auto">
          <a:xfrm>
            <a:off x="548508" y="1159225"/>
            <a:ext cx="6206367" cy="3264059"/>
          </a:xfrm>
          <a:custGeom>
            <a:avLst/>
            <a:gdLst>
              <a:gd name="T0" fmla="*/ 1184 w 1185"/>
              <a:gd name="T1" fmla="*/ 606 h 620"/>
              <a:gd name="T2" fmla="*/ 1150 w 1185"/>
              <a:gd name="T3" fmla="*/ 505 h 620"/>
              <a:gd name="T4" fmla="*/ 1131 w 1185"/>
              <a:gd name="T5" fmla="*/ 516 h 620"/>
              <a:gd name="T6" fmla="*/ 1155 w 1185"/>
              <a:gd name="T7" fmla="*/ 572 h 620"/>
              <a:gd name="T8" fmla="*/ 909 w 1185"/>
              <a:gd name="T9" fmla="*/ 355 h 620"/>
              <a:gd name="T10" fmla="*/ 433 w 1185"/>
              <a:gd name="T11" fmla="*/ 93 h 620"/>
              <a:gd name="T12" fmla="*/ 14 w 1185"/>
              <a:gd name="T13" fmla="*/ 1 h 620"/>
              <a:gd name="T14" fmla="*/ 14 w 1185"/>
              <a:gd name="T15" fmla="*/ 23 h 620"/>
              <a:gd name="T16" fmla="*/ 1021 w 1185"/>
              <a:gd name="T17" fmla="*/ 473 h 620"/>
              <a:gd name="T18" fmla="*/ 1144 w 1185"/>
              <a:gd name="T19" fmla="*/ 591 h 620"/>
              <a:gd name="T20" fmla="*/ 1084 w 1185"/>
              <a:gd name="T21" fmla="*/ 578 h 620"/>
              <a:gd name="T22" fmla="*/ 1084 w 1185"/>
              <a:gd name="T23" fmla="*/ 595 h 620"/>
              <a:gd name="T24" fmla="*/ 1169 w 1185"/>
              <a:gd name="T25" fmla="*/ 619 h 620"/>
              <a:gd name="T26" fmla="*/ 1173 w 1185"/>
              <a:gd name="T27" fmla="*/ 620 h 620"/>
              <a:gd name="T28" fmla="*/ 1178 w 1185"/>
              <a:gd name="T29" fmla="*/ 619 h 620"/>
              <a:gd name="T30" fmla="*/ 1184 w 1185"/>
              <a:gd name="T31" fmla="*/ 60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5" h="620">
                <a:moveTo>
                  <a:pt x="1184" y="606"/>
                </a:moveTo>
                <a:cubicBezTo>
                  <a:pt x="1179" y="570"/>
                  <a:pt x="1169" y="536"/>
                  <a:pt x="1150" y="505"/>
                </a:cubicBezTo>
                <a:cubicBezTo>
                  <a:pt x="1142" y="493"/>
                  <a:pt x="1124" y="504"/>
                  <a:pt x="1131" y="516"/>
                </a:cubicBezTo>
                <a:cubicBezTo>
                  <a:pt x="1142" y="533"/>
                  <a:pt x="1150" y="552"/>
                  <a:pt x="1155" y="572"/>
                </a:cubicBezTo>
                <a:cubicBezTo>
                  <a:pt x="1081" y="492"/>
                  <a:pt x="997" y="421"/>
                  <a:pt x="909" y="355"/>
                </a:cubicBezTo>
                <a:cubicBezTo>
                  <a:pt x="764" y="246"/>
                  <a:pt x="604" y="157"/>
                  <a:pt x="433" y="93"/>
                </a:cubicBezTo>
                <a:cubicBezTo>
                  <a:pt x="299" y="43"/>
                  <a:pt x="157" y="11"/>
                  <a:pt x="14" y="1"/>
                </a:cubicBezTo>
                <a:cubicBezTo>
                  <a:pt x="0" y="0"/>
                  <a:pt x="0" y="22"/>
                  <a:pt x="14" y="23"/>
                </a:cubicBezTo>
                <a:cubicBezTo>
                  <a:pt x="389" y="49"/>
                  <a:pt x="741" y="228"/>
                  <a:pt x="1021" y="473"/>
                </a:cubicBezTo>
                <a:cubicBezTo>
                  <a:pt x="1063" y="510"/>
                  <a:pt x="1105" y="550"/>
                  <a:pt x="1144" y="591"/>
                </a:cubicBezTo>
                <a:cubicBezTo>
                  <a:pt x="1125" y="584"/>
                  <a:pt x="1106" y="578"/>
                  <a:pt x="1084" y="578"/>
                </a:cubicBezTo>
                <a:cubicBezTo>
                  <a:pt x="1073" y="578"/>
                  <a:pt x="1073" y="595"/>
                  <a:pt x="1084" y="595"/>
                </a:cubicBezTo>
                <a:cubicBezTo>
                  <a:pt x="1116" y="594"/>
                  <a:pt x="1140" y="609"/>
                  <a:pt x="1169" y="619"/>
                </a:cubicBezTo>
                <a:cubicBezTo>
                  <a:pt x="1171" y="620"/>
                  <a:pt x="1172" y="620"/>
                  <a:pt x="1173" y="620"/>
                </a:cubicBezTo>
                <a:cubicBezTo>
                  <a:pt x="1175" y="620"/>
                  <a:pt x="1177" y="620"/>
                  <a:pt x="1178" y="619"/>
                </a:cubicBezTo>
                <a:cubicBezTo>
                  <a:pt x="1182" y="616"/>
                  <a:pt x="1185" y="611"/>
                  <a:pt x="1184" y="60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graph side row"/>
          <p:cNvSpPr>
            <a:spLocks/>
          </p:cNvSpPr>
          <p:nvPr/>
        </p:nvSpPr>
        <p:spPr bwMode="auto">
          <a:xfrm>
            <a:off x="275660" y="940707"/>
            <a:ext cx="545693" cy="4726628"/>
          </a:xfrm>
          <a:custGeom>
            <a:avLst/>
            <a:gdLst>
              <a:gd name="T0" fmla="*/ 88 w 99"/>
              <a:gd name="T1" fmla="*/ 36 h 1070"/>
              <a:gd name="T2" fmla="*/ 52 w 99"/>
              <a:gd name="T3" fmla="*/ 9 h 1070"/>
              <a:gd name="T4" fmla="*/ 33 w 99"/>
              <a:gd name="T5" fmla="*/ 12 h 1070"/>
              <a:gd name="T6" fmla="*/ 33 w 99"/>
              <a:gd name="T7" fmla="*/ 15 h 1070"/>
              <a:gd name="T8" fmla="*/ 7 w 99"/>
              <a:gd name="T9" fmla="*/ 59 h 1070"/>
              <a:gd name="T10" fmla="*/ 23 w 99"/>
              <a:gd name="T11" fmla="*/ 69 h 1070"/>
              <a:gd name="T12" fmla="*/ 33 w 99"/>
              <a:gd name="T13" fmla="*/ 52 h 1070"/>
              <a:gd name="T14" fmla="*/ 33 w 99"/>
              <a:gd name="T15" fmla="*/ 522 h 1070"/>
              <a:gd name="T16" fmla="*/ 33 w 99"/>
              <a:gd name="T17" fmla="*/ 1058 h 1070"/>
              <a:gd name="T18" fmla="*/ 53 w 99"/>
              <a:gd name="T19" fmla="*/ 1058 h 1070"/>
              <a:gd name="T20" fmla="*/ 53 w 99"/>
              <a:gd name="T21" fmla="*/ 513 h 1070"/>
              <a:gd name="T22" fmla="*/ 53 w 99"/>
              <a:gd name="T23" fmla="*/ 35 h 1070"/>
              <a:gd name="T24" fmla="*/ 78 w 99"/>
              <a:gd name="T25" fmla="*/ 52 h 1070"/>
              <a:gd name="T26" fmla="*/ 88 w 99"/>
              <a:gd name="T27" fmla="*/ 3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70">
                <a:moveTo>
                  <a:pt x="88" y="36"/>
                </a:moveTo>
                <a:cubicBezTo>
                  <a:pt x="74" y="30"/>
                  <a:pt x="64" y="18"/>
                  <a:pt x="52" y="9"/>
                </a:cubicBezTo>
                <a:cubicBezTo>
                  <a:pt x="50" y="0"/>
                  <a:pt x="33" y="0"/>
                  <a:pt x="33" y="12"/>
                </a:cubicBezTo>
                <a:cubicBezTo>
                  <a:pt x="33" y="13"/>
                  <a:pt x="33" y="14"/>
                  <a:pt x="33" y="15"/>
                </a:cubicBezTo>
                <a:cubicBezTo>
                  <a:pt x="23" y="29"/>
                  <a:pt x="15" y="44"/>
                  <a:pt x="7" y="59"/>
                </a:cubicBezTo>
                <a:cubicBezTo>
                  <a:pt x="0" y="70"/>
                  <a:pt x="17" y="80"/>
                  <a:pt x="23" y="69"/>
                </a:cubicBezTo>
                <a:cubicBezTo>
                  <a:pt x="27" y="63"/>
                  <a:pt x="30" y="58"/>
                  <a:pt x="33" y="52"/>
                </a:cubicBezTo>
                <a:cubicBezTo>
                  <a:pt x="33" y="209"/>
                  <a:pt x="32" y="365"/>
                  <a:pt x="33" y="522"/>
                </a:cubicBezTo>
                <a:cubicBezTo>
                  <a:pt x="34" y="701"/>
                  <a:pt x="34" y="879"/>
                  <a:pt x="33" y="1058"/>
                </a:cubicBezTo>
                <a:cubicBezTo>
                  <a:pt x="33" y="1070"/>
                  <a:pt x="53" y="1070"/>
                  <a:pt x="53" y="1058"/>
                </a:cubicBezTo>
                <a:cubicBezTo>
                  <a:pt x="54" y="876"/>
                  <a:pt x="54" y="695"/>
                  <a:pt x="53" y="513"/>
                </a:cubicBezTo>
                <a:cubicBezTo>
                  <a:pt x="52" y="354"/>
                  <a:pt x="53" y="194"/>
                  <a:pt x="53" y="35"/>
                </a:cubicBezTo>
                <a:cubicBezTo>
                  <a:pt x="61" y="41"/>
                  <a:pt x="68" y="48"/>
                  <a:pt x="78" y="52"/>
                </a:cubicBezTo>
                <a:cubicBezTo>
                  <a:pt x="90" y="57"/>
                  <a:pt x="99" y="41"/>
                  <a:pt x="8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graph bottom row"/>
          <p:cNvSpPr>
            <a:spLocks/>
          </p:cNvSpPr>
          <p:nvPr/>
        </p:nvSpPr>
        <p:spPr bwMode="auto">
          <a:xfrm>
            <a:off x="358170" y="5406327"/>
            <a:ext cx="9319914" cy="438012"/>
          </a:xfrm>
          <a:custGeom>
            <a:avLst/>
            <a:gdLst>
              <a:gd name="T0" fmla="*/ 1683 w 1690"/>
              <a:gd name="T1" fmla="*/ 33 h 99"/>
              <a:gd name="T2" fmla="*/ 1624 w 1690"/>
              <a:gd name="T3" fmla="*/ 8 h 99"/>
              <a:gd name="T4" fmla="*/ 1614 w 1690"/>
              <a:gd name="T5" fmla="*/ 24 h 99"/>
              <a:gd name="T6" fmla="*/ 1639 w 1690"/>
              <a:gd name="T7" fmla="*/ 37 h 99"/>
              <a:gd name="T8" fmla="*/ 1089 w 1690"/>
              <a:gd name="T9" fmla="*/ 33 h 99"/>
              <a:gd name="T10" fmla="*/ 668 w 1690"/>
              <a:gd name="T11" fmla="*/ 32 h 99"/>
              <a:gd name="T12" fmla="*/ 22 w 1690"/>
              <a:gd name="T13" fmla="*/ 37 h 99"/>
              <a:gd name="T14" fmla="*/ 13 w 1690"/>
              <a:gd name="T15" fmla="*/ 37 h 99"/>
              <a:gd name="T16" fmla="*/ 13 w 1690"/>
              <a:gd name="T17" fmla="*/ 56 h 99"/>
              <a:gd name="T18" fmla="*/ 611 w 1690"/>
              <a:gd name="T19" fmla="*/ 52 h 99"/>
              <a:gd name="T20" fmla="*/ 1017 w 1690"/>
              <a:gd name="T21" fmla="*/ 52 h 99"/>
              <a:gd name="T22" fmla="*/ 1637 w 1690"/>
              <a:gd name="T23" fmla="*/ 56 h 99"/>
              <a:gd name="T24" fmla="*/ 1620 w 1690"/>
              <a:gd name="T25" fmla="*/ 78 h 99"/>
              <a:gd name="T26" fmla="*/ 1636 w 1690"/>
              <a:gd name="T27" fmla="*/ 88 h 99"/>
              <a:gd name="T28" fmla="*/ 1663 w 1690"/>
              <a:gd name="T29" fmla="*/ 62 h 99"/>
              <a:gd name="T30" fmla="*/ 1685 w 1690"/>
              <a:gd name="T31" fmla="*/ 48 h 99"/>
              <a:gd name="T32" fmla="*/ 1683 w 1690"/>
              <a:gd name="T33"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0" h="99">
                <a:moveTo>
                  <a:pt x="1683" y="33"/>
                </a:moveTo>
                <a:cubicBezTo>
                  <a:pt x="1666" y="19"/>
                  <a:pt x="1642" y="20"/>
                  <a:pt x="1624" y="8"/>
                </a:cubicBezTo>
                <a:cubicBezTo>
                  <a:pt x="1614" y="0"/>
                  <a:pt x="1604" y="17"/>
                  <a:pt x="1614" y="24"/>
                </a:cubicBezTo>
                <a:cubicBezTo>
                  <a:pt x="1622" y="30"/>
                  <a:pt x="1630" y="34"/>
                  <a:pt x="1639" y="37"/>
                </a:cubicBezTo>
                <a:cubicBezTo>
                  <a:pt x="1456" y="36"/>
                  <a:pt x="1272" y="34"/>
                  <a:pt x="1089" y="33"/>
                </a:cubicBezTo>
                <a:cubicBezTo>
                  <a:pt x="949" y="32"/>
                  <a:pt x="808" y="31"/>
                  <a:pt x="668" y="32"/>
                </a:cubicBezTo>
                <a:cubicBezTo>
                  <a:pt x="453" y="34"/>
                  <a:pt x="238" y="35"/>
                  <a:pt x="22" y="37"/>
                </a:cubicBezTo>
                <a:cubicBezTo>
                  <a:pt x="19" y="37"/>
                  <a:pt x="16" y="37"/>
                  <a:pt x="13" y="37"/>
                </a:cubicBezTo>
                <a:cubicBezTo>
                  <a:pt x="0" y="37"/>
                  <a:pt x="0" y="57"/>
                  <a:pt x="13" y="56"/>
                </a:cubicBezTo>
                <a:cubicBezTo>
                  <a:pt x="212" y="55"/>
                  <a:pt x="411" y="53"/>
                  <a:pt x="611" y="52"/>
                </a:cubicBezTo>
                <a:cubicBezTo>
                  <a:pt x="746" y="51"/>
                  <a:pt x="882" y="51"/>
                  <a:pt x="1017" y="52"/>
                </a:cubicBezTo>
                <a:cubicBezTo>
                  <a:pt x="1224" y="54"/>
                  <a:pt x="1430" y="55"/>
                  <a:pt x="1637" y="56"/>
                </a:cubicBezTo>
                <a:cubicBezTo>
                  <a:pt x="1630" y="62"/>
                  <a:pt x="1624" y="70"/>
                  <a:pt x="1620" y="78"/>
                </a:cubicBezTo>
                <a:cubicBezTo>
                  <a:pt x="1613" y="89"/>
                  <a:pt x="1630" y="99"/>
                  <a:pt x="1636" y="88"/>
                </a:cubicBezTo>
                <a:cubicBezTo>
                  <a:pt x="1643" y="76"/>
                  <a:pt x="1651" y="69"/>
                  <a:pt x="1663" y="62"/>
                </a:cubicBezTo>
                <a:cubicBezTo>
                  <a:pt x="1671" y="58"/>
                  <a:pt x="1679" y="55"/>
                  <a:pt x="1685" y="48"/>
                </a:cubicBezTo>
                <a:cubicBezTo>
                  <a:pt x="1690" y="43"/>
                  <a:pt x="1688" y="36"/>
                  <a:pt x="1683" y="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stick figure red p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4799" y="4259531"/>
            <a:ext cx="1646666" cy="2543954"/>
          </a:xfrm>
          <a:prstGeom prst="rect">
            <a:avLst/>
          </a:prstGeom>
        </p:spPr>
      </p:pic>
      <p:sp>
        <p:nvSpPr>
          <p:cNvPr id="15" name="Title 1"/>
          <p:cNvSpPr txBox="1">
            <a:spLocks/>
          </p:cNvSpPr>
          <p:nvPr/>
        </p:nvSpPr>
        <p:spPr bwMode="auto">
          <a:xfrm>
            <a:off x="280555" y="437388"/>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Burn-down Chart</a:t>
            </a:r>
            <a:endParaRPr lang="en-GB"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254" y="1517418"/>
            <a:ext cx="2057831" cy="1399188"/>
          </a:xfrm>
          <a:prstGeom prst="rect">
            <a:avLst/>
          </a:prstGeom>
        </p:spPr>
      </p:pic>
    </p:spTree>
    <p:extLst>
      <p:ext uri="{BB962C8B-B14F-4D97-AF65-F5344CB8AC3E}">
        <p14:creationId xmlns:p14="http://schemas.microsoft.com/office/powerpoint/2010/main" val="284461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32"/>
          <p:cNvGrpSpPr/>
          <p:nvPr/>
        </p:nvGrpSpPr>
        <p:grpSpPr>
          <a:xfrm>
            <a:off x="-5737358" y="-4455422"/>
            <a:ext cx="11146574" cy="8748492"/>
            <a:chOff x="2976563" y="368300"/>
            <a:chExt cx="6238875" cy="6121400"/>
          </a:xfrm>
        </p:grpSpPr>
        <p:grpSp>
          <p:nvGrpSpPr>
            <p:cNvPr id="34" name="Group 33"/>
            <p:cNvGrpSpPr/>
            <p:nvPr/>
          </p:nvGrpSpPr>
          <p:grpSpPr>
            <a:xfrm>
              <a:off x="3484563" y="368300"/>
              <a:ext cx="2627313" cy="3021013"/>
              <a:chOff x="3484563" y="368300"/>
              <a:chExt cx="2627313" cy="3021013"/>
            </a:xfrm>
          </p:grpSpPr>
          <p:sp>
            <p:nvSpPr>
              <p:cNvPr id="47"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p:cNvGrpSpPr/>
            <p:nvPr/>
          </p:nvGrpSpPr>
          <p:grpSpPr>
            <a:xfrm>
              <a:off x="6203951" y="800100"/>
              <a:ext cx="3011487" cy="2608263"/>
              <a:chOff x="6203951" y="800100"/>
              <a:chExt cx="3011487" cy="2608263"/>
            </a:xfrm>
          </p:grpSpPr>
          <p:sp>
            <p:nvSpPr>
              <p:cNvPr id="44"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36" name="Group 35"/>
            <p:cNvGrpSpPr/>
            <p:nvPr/>
          </p:nvGrpSpPr>
          <p:grpSpPr>
            <a:xfrm>
              <a:off x="6248401" y="3503613"/>
              <a:ext cx="2554288" cy="2986087"/>
              <a:chOff x="6248401" y="3503613"/>
              <a:chExt cx="2554288" cy="2986087"/>
            </a:xfrm>
          </p:grpSpPr>
          <p:sp>
            <p:nvSpPr>
              <p:cNvPr id="41"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7200" b="1" dirty="0" smtClean="0"/>
                  <a:t>2</a:t>
                </a:r>
                <a:endParaRPr lang="en-US" sz="7200" b="1" dirty="0"/>
              </a:p>
            </p:txBody>
          </p:sp>
        </p:grpSp>
        <p:grpSp>
          <p:nvGrpSpPr>
            <p:cNvPr id="37" name="Group 36"/>
            <p:cNvGrpSpPr/>
            <p:nvPr/>
          </p:nvGrpSpPr>
          <p:grpSpPr>
            <a:xfrm>
              <a:off x="2976563" y="3484563"/>
              <a:ext cx="3176588" cy="2630488"/>
              <a:chOff x="2976563" y="3484563"/>
              <a:chExt cx="3176588" cy="2630488"/>
            </a:xfrm>
          </p:grpSpPr>
          <p:sp>
            <p:nvSpPr>
              <p:cNvPr id="38"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21" name="TextBox 20"/>
          <p:cNvSpPr txBox="1"/>
          <p:nvPr/>
        </p:nvSpPr>
        <p:spPr>
          <a:xfrm>
            <a:off x="5840517" y="1178586"/>
            <a:ext cx="4398329" cy="523220"/>
          </a:xfrm>
          <a:prstGeom prst="rect">
            <a:avLst/>
          </a:prstGeom>
          <a:noFill/>
        </p:spPr>
        <p:txBody>
          <a:bodyPr wrap="square" rtlCol="0">
            <a:spAutoFit/>
          </a:bodyPr>
          <a:lstStyle/>
          <a:p>
            <a:r>
              <a:rPr lang="en-US" sz="2800" b="1" dirty="0" smtClean="0">
                <a:solidFill>
                  <a:srgbClr val="173776"/>
                </a:solidFill>
                <a:latin typeface="+mj-lt"/>
              </a:rPr>
              <a:t>The development work</a:t>
            </a:r>
            <a:endParaRPr lang="en-US" sz="2800" b="1" dirty="0">
              <a:solidFill>
                <a:srgbClr val="173776"/>
              </a:solidFill>
              <a:latin typeface="+mj-lt"/>
            </a:endParaRPr>
          </a:p>
        </p:txBody>
      </p:sp>
      <p:sp>
        <p:nvSpPr>
          <p:cNvPr id="22" name="TextBox 21"/>
          <p:cNvSpPr txBox="1"/>
          <p:nvPr/>
        </p:nvSpPr>
        <p:spPr>
          <a:xfrm>
            <a:off x="6014510" y="1892185"/>
            <a:ext cx="4398326" cy="3139321"/>
          </a:xfrm>
          <a:prstGeom prst="rect">
            <a:avLst/>
          </a:prstGeom>
          <a:noFill/>
        </p:spPr>
        <p:txBody>
          <a:bodyPr wrap="square" rtlCol="0">
            <a:spAutoFit/>
          </a:bodyPr>
          <a:lstStyle/>
          <a:p>
            <a:r>
              <a:rPr lang="en-GB" dirty="0" smtClean="0">
                <a:solidFill>
                  <a:srgbClr val="173776"/>
                </a:solidFill>
                <a:latin typeface="+mn-lt"/>
              </a:rPr>
              <a:t>Nobody </a:t>
            </a:r>
            <a:r>
              <a:rPr lang="en-GB" dirty="0">
                <a:solidFill>
                  <a:srgbClr val="173776"/>
                </a:solidFill>
                <a:latin typeface="+mn-lt"/>
              </a:rPr>
              <a:t>is allowed to tell the Development Team to work from a different set of </a:t>
            </a:r>
            <a:r>
              <a:rPr lang="en-GB" dirty="0" smtClean="0">
                <a:solidFill>
                  <a:srgbClr val="173776"/>
                </a:solidFill>
                <a:latin typeface="+mn-lt"/>
              </a:rPr>
              <a:t>requirements.</a:t>
            </a:r>
          </a:p>
          <a:p>
            <a:endParaRPr lang="en-US" dirty="0">
              <a:solidFill>
                <a:srgbClr val="173776"/>
              </a:solidFill>
              <a:latin typeface="+mn-lt"/>
            </a:endParaRPr>
          </a:p>
          <a:p>
            <a:r>
              <a:rPr lang="en-US" dirty="0" smtClean="0">
                <a:solidFill>
                  <a:srgbClr val="173776"/>
                </a:solidFill>
                <a:latin typeface="+mn-lt"/>
              </a:rPr>
              <a:t>The team should be protected from outside noise.</a:t>
            </a:r>
          </a:p>
          <a:p>
            <a:endParaRPr lang="en-US" dirty="0">
              <a:solidFill>
                <a:srgbClr val="173776"/>
              </a:solidFill>
              <a:latin typeface="+mn-lt"/>
            </a:endParaRPr>
          </a:p>
          <a:p>
            <a:r>
              <a:rPr lang="en-US" dirty="0">
                <a:solidFill>
                  <a:srgbClr val="173776"/>
                </a:solidFill>
                <a:latin typeface="+mn-lt"/>
              </a:rPr>
              <a:t>Any Team member can add to, delete from or change the Sprint Backlog.</a:t>
            </a:r>
          </a:p>
          <a:p>
            <a:endParaRPr lang="en-US" dirty="0">
              <a:latin typeface="+mn-lt"/>
            </a:endParaRPr>
          </a:p>
          <a:p>
            <a:endParaRPr lang="en-US" dirty="0">
              <a:latin typeface="+mn-l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97" y="1425784"/>
            <a:ext cx="5295612" cy="2118037"/>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5148" y="3511955"/>
            <a:ext cx="2230453" cy="2154491"/>
          </a:xfrm>
          <a:prstGeom prst="rect">
            <a:avLst/>
          </a:prstGeom>
        </p:spPr>
      </p:pic>
    </p:spTree>
    <p:extLst>
      <p:ext uri="{BB962C8B-B14F-4D97-AF65-F5344CB8AC3E}">
        <p14:creationId xmlns:p14="http://schemas.microsoft.com/office/powerpoint/2010/main" val="182973238"/>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extBox 20"/>
          <p:cNvSpPr txBox="1"/>
          <p:nvPr/>
        </p:nvSpPr>
        <p:spPr>
          <a:xfrm>
            <a:off x="650457" y="532294"/>
            <a:ext cx="4398329" cy="507831"/>
          </a:xfrm>
          <a:prstGeom prst="rect">
            <a:avLst/>
          </a:prstGeom>
          <a:noFill/>
        </p:spPr>
        <p:txBody>
          <a:bodyPr wrap="square" rtlCol="0">
            <a:spAutoFit/>
          </a:bodyPr>
          <a:lstStyle/>
          <a:p>
            <a:r>
              <a:rPr lang="en-US" sz="2700" b="1" dirty="0" smtClean="0">
                <a:solidFill>
                  <a:srgbClr val="173776"/>
                </a:solidFill>
                <a:latin typeface="+mj-lt"/>
              </a:rPr>
              <a:t>Sprint Review</a:t>
            </a:r>
            <a:endParaRPr lang="en-US" sz="2700" b="1" dirty="0">
              <a:solidFill>
                <a:srgbClr val="173776"/>
              </a:solidFill>
              <a:latin typeface="+mj-lt"/>
            </a:endParaRPr>
          </a:p>
        </p:txBody>
      </p:sp>
      <p:sp>
        <p:nvSpPr>
          <p:cNvPr id="22" name="TextBox 21"/>
          <p:cNvSpPr txBox="1"/>
          <p:nvPr/>
        </p:nvSpPr>
        <p:spPr>
          <a:xfrm>
            <a:off x="650456" y="1210418"/>
            <a:ext cx="4831738" cy="4275059"/>
          </a:xfrm>
          <a:prstGeom prst="rect">
            <a:avLst/>
          </a:prstGeom>
          <a:noFill/>
        </p:spPr>
        <p:txBody>
          <a:bodyPr wrap="square" rtlCol="0">
            <a:spAutoFit/>
          </a:bodyPr>
          <a:lstStyle/>
          <a:p>
            <a:r>
              <a:rPr lang="en-GB" dirty="0">
                <a:solidFill>
                  <a:srgbClr val="173776"/>
                </a:solidFill>
                <a:latin typeface="+mn-lt"/>
              </a:rPr>
              <a:t>F</a:t>
            </a:r>
            <a:r>
              <a:rPr lang="en-GB" dirty="0" smtClean="0">
                <a:solidFill>
                  <a:srgbClr val="173776"/>
                </a:solidFill>
                <a:latin typeface="+mn-lt"/>
              </a:rPr>
              <a:t>our-hour </a:t>
            </a:r>
            <a:r>
              <a:rPr lang="en-GB" dirty="0">
                <a:solidFill>
                  <a:srgbClr val="173776"/>
                </a:solidFill>
                <a:latin typeface="+mn-lt"/>
              </a:rPr>
              <a:t>time-boxed meeting for one-month Sprints. </a:t>
            </a:r>
            <a:endParaRPr lang="en-GB" dirty="0" smtClean="0">
              <a:solidFill>
                <a:srgbClr val="173776"/>
              </a:solidFill>
              <a:latin typeface="+mn-lt"/>
            </a:endParaRPr>
          </a:p>
          <a:p>
            <a:endParaRPr lang="en-GB" dirty="0">
              <a:solidFill>
                <a:srgbClr val="173776"/>
              </a:solidFill>
              <a:latin typeface="+mn-lt"/>
            </a:endParaRPr>
          </a:p>
          <a:p>
            <a:r>
              <a:rPr lang="en-GB" dirty="0" smtClean="0">
                <a:solidFill>
                  <a:srgbClr val="173776"/>
                </a:solidFill>
                <a:latin typeface="+mn-lt"/>
              </a:rPr>
              <a:t>Attendees </a:t>
            </a:r>
            <a:r>
              <a:rPr lang="en-GB" dirty="0">
                <a:solidFill>
                  <a:srgbClr val="173776"/>
                </a:solidFill>
                <a:latin typeface="+mn-lt"/>
              </a:rPr>
              <a:t>include the Scrum Team and key stakeholders invited by the Product </a:t>
            </a:r>
            <a:r>
              <a:rPr lang="en-GB" dirty="0" smtClean="0">
                <a:solidFill>
                  <a:srgbClr val="173776"/>
                </a:solidFill>
                <a:latin typeface="+mn-lt"/>
              </a:rPr>
              <a:t>Owner.</a:t>
            </a:r>
          </a:p>
          <a:p>
            <a:endParaRPr lang="en-US" dirty="0">
              <a:solidFill>
                <a:srgbClr val="173776"/>
              </a:solidFill>
              <a:latin typeface="+mn-lt"/>
            </a:endParaRPr>
          </a:p>
          <a:p>
            <a:r>
              <a:rPr lang="en-GB" dirty="0">
                <a:solidFill>
                  <a:srgbClr val="173776"/>
                </a:solidFill>
                <a:latin typeface="+mn-lt"/>
              </a:rPr>
              <a:t>The Product Owner explains what Product Backlog items have been “Done” and what has not been “Done</a:t>
            </a:r>
            <a:r>
              <a:rPr lang="en-GB" dirty="0" smtClean="0">
                <a:solidFill>
                  <a:srgbClr val="173776"/>
                </a:solidFill>
                <a:latin typeface="+mn-lt"/>
              </a:rPr>
              <a:t>”.</a:t>
            </a:r>
          </a:p>
          <a:p>
            <a:endParaRPr lang="en-US" dirty="0">
              <a:solidFill>
                <a:srgbClr val="173776"/>
              </a:solidFill>
              <a:latin typeface="+mn-lt"/>
            </a:endParaRPr>
          </a:p>
          <a:p>
            <a:r>
              <a:rPr lang="en-GB" dirty="0">
                <a:solidFill>
                  <a:srgbClr val="173776"/>
                </a:solidFill>
                <a:latin typeface="+mn-lt"/>
              </a:rPr>
              <a:t>The Development Team demonstrates the work that it has “Done” and answers questions about the Increment</a:t>
            </a:r>
            <a:r>
              <a:rPr lang="en-US" dirty="0" smtClean="0">
                <a:solidFill>
                  <a:srgbClr val="173776"/>
                </a:solidFill>
                <a:latin typeface="+mn-lt"/>
              </a:rPr>
              <a:t>.</a:t>
            </a:r>
          </a:p>
          <a:p>
            <a:endParaRPr lang="en-US" dirty="0">
              <a:solidFill>
                <a:srgbClr val="173776"/>
              </a:solidFill>
              <a:latin typeface="+mn-lt"/>
            </a:endParaRPr>
          </a:p>
          <a:p>
            <a:endParaRPr lang="en-US" dirty="0">
              <a:solidFill>
                <a:srgbClr val="173776"/>
              </a:solidFill>
              <a:latin typeface="+mn-lt"/>
            </a:endParaRPr>
          </a:p>
        </p:txBody>
      </p:sp>
      <p:grpSp>
        <p:nvGrpSpPr>
          <p:cNvPr id="26" name="Group 25"/>
          <p:cNvGrpSpPr/>
          <p:nvPr/>
        </p:nvGrpSpPr>
        <p:grpSpPr>
          <a:xfrm>
            <a:off x="5048786" y="-4374246"/>
            <a:ext cx="11146574" cy="8748492"/>
            <a:chOff x="2976563" y="368300"/>
            <a:chExt cx="6238875" cy="6121400"/>
          </a:xfrm>
        </p:grpSpPr>
        <p:grpSp>
          <p:nvGrpSpPr>
            <p:cNvPr id="27" name="Group 26"/>
            <p:cNvGrpSpPr/>
            <p:nvPr/>
          </p:nvGrpSpPr>
          <p:grpSpPr>
            <a:xfrm>
              <a:off x="3484563" y="368300"/>
              <a:ext cx="2627313" cy="3021013"/>
              <a:chOff x="3484563" y="368300"/>
              <a:chExt cx="2627313" cy="3021013"/>
            </a:xfrm>
          </p:grpSpPr>
          <p:sp>
            <p:nvSpPr>
              <p:cNvPr id="40"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8" name="Group 27"/>
            <p:cNvGrpSpPr/>
            <p:nvPr/>
          </p:nvGrpSpPr>
          <p:grpSpPr>
            <a:xfrm>
              <a:off x="6203951" y="800100"/>
              <a:ext cx="3011487" cy="2608263"/>
              <a:chOff x="6203951" y="800100"/>
              <a:chExt cx="3011487" cy="2608263"/>
            </a:xfrm>
          </p:grpSpPr>
          <p:sp>
            <p:nvSpPr>
              <p:cNvPr id="37"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29" name="Group 28"/>
            <p:cNvGrpSpPr/>
            <p:nvPr/>
          </p:nvGrpSpPr>
          <p:grpSpPr>
            <a:xfrm>
              <a:off x="6248401" y="3503613"/>
              <a:ext cx="2554288" cy="2986087"/>
              <a:chOff x="6248401" y="3503613"/>
              <a:chExt cx="2554288" cy="2986087"/>
            </a:xfrm>
          </p:grpSpPr>
          <p:sp>
            <p:nvSpPr>
              <p:cNvPr id="34"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0" name="Group 29"/>
            <p:cNvGrpSpPr/>
            <p:nvPr/>
          </p:nvGrpSpPr>
          <p:grpSpPr>
            <a:xfrm>
              <a:off x="2976563" y="3484563"/>
              <a:ext cx="3176588" cy="2630488"/>
              <a:chOff x="2976563" y="3484563"/>
              <a:chExt cx="3176588" cy="2630488"/>
            </a:xfrm>
          </p:grpSpPr>
          <p:sp>
            <p:nvSpPr>
              <p:cNvPr id="31"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7200" b="1" dirty="0" smtClean="0"/>
                  <a:t>3</a:t>
                </a:r>
                <a:endParaRPr lang="en-US" sz="7200" b="1" dirty="0"/>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120" y="1418587"/>
            <a:ext cx="3375422" cy="4500122"/>
          </a:xfrm>
          <a:prstGeom prst="rect">
            <a:avLst/>
          </a:prstGeom>
        </p:spPr>
      </p:pic>
    </p:spTree>
    <p:extLst>
      <p:ext uri="{BB962C8B-B14F-4D97-AF65-F5344CB8AC3E}">
        <p14:creationId xmlns:p14="http://schemas.microsoft.com/office/powerpoint/2010/main" val="4072620751"/>
      </p:ext>
    </p:extLst>
  </p:cSld>
  <p:clrMapOvr>
    <a:masterClrMapping/>
  </p:clrMapOvr>
  <p:transition spd="slow">
    <p:push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5054423" y="2095347"/>
            <a:ext cx="11172024" cy="8768468"/>
            <a:chOff x="2976563" y="368300"/>
            <a:chExt cx="6238875" cy="6121400"/>
          </a:xfrm>
        </p:grpSpPr>
        <p:grpSp>
          <p:nvGrpSpPr>
            <p:cNvPr id="5" name="Group 4"/>
            <p:cNvGrpSpPr/>
            <p:nvPr/>
          </p:nvGrpSpPr>
          <p:grpSpPr>
            <a:xfrm>
              <a:off x="3484563" y="368300"/>
              <a:ext cx="2627313" cy="3021013"/>
              <a:chOff x="3484563" y="368300"/>
              <a:chExt cx="2627313" cy="3021013"/>
            </a:xfrm>
          </p:grpSpPr>
          <p:sp>
            <p:nvSpPr>
              <p:cNvPr id="18"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4</a:t>
                </a:r>
              </a:p>
            </p:txBody>
          </p:sp>
        </p:grpSp>
        <p:grpSp>
          <p:nvGrpSpPr>
            <p:cNvPr id="6" name="Group 5"/>
            <p:cNvGrpSpPr/>
            <p:nvPr/>
          </p:nvGrpSpPr>
          <p:grpSpPr>
            <a:xfrm>
              <a:off x="6203951" y="800100"/>
              <a:ext cx="3011487" cy="2608263"/>
              <a:chOff x="6203951" y="800100"/>
              <a:chExt cx="3011487" cy="2608263"/>
            </a:xfrm>
          </p:grpSpPr>
          <p:sp>
            <p:nvSpPr>
              <p:cNvPr id="15"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1</a:t>
                </a:r>
              </a:p>
            </p:txBody>
          </p:sp>
        </p:grpSp>
        <p:grpSp>
          <p:nvGrpSpPr>
            <p:cNvPr id="7" name="Group 6"/>
            <p:cNvGrpSpPr/>
            <p:nvPr/>
          </p:nvGrpSpPr>
          <p:grpSpPr>
            <a:xfrm>
              <a:off x="6248401" y="3503613"/>
              <a:ext cx="2554288" cy="2986087"/>
              <a:chOff x="6248401" y="3503613"/>
              <a:chExt cx="2554288" cy="2986087"/>
            </a:xfrm>
          </p:grpSpPr>
          <p:sp>
            <p:nvSpPr>
              <p:cNvPr id="12"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2</a:t>
                </a:r>
              </a:p>
            </p:txBody>
          </p:sp>
        </p:grpSp>
        <p:grpSp>
          <p:nvGrpSpPr>
            <p:cNvPr id="8" name="Group 7"/>
            <p:cNvGrpSpPr/>
            <p:nvPr/>
          </p:nvGrpSpPr>
          <p:grpSpPr>
            <a:xfrm>
              <a:off x="2976563" y="3484563"/>
              <a:ext cx="3176588" cy="2630488"/>
              <a:chOff x="2976563" y="3484563"/>
              <a:chExt cx="3176588" cy="2630488"/>
            </a:xfrm>
          </p:grpSpPr>
          <p:sp>
            <p:nvSpPr>
              <p:cNvPr id="9"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5400" b="1" dirty="0"/>
                  <a:t>3</a:t>
                </a:r>
              </a:p>
            </p:txBody>
          </p:sp>
        </p:grpSp>
      </p:grpSp>
      <p:sp>
        <p:nvSpPr>
          <p:cNvPr id="21" name="TextBox 20"/>
          <p:cNvSpPr txBox="1"/>
          <p:nvPr/>
        </p:nvSpPr>
        <p:spPr>
          <a:xfrm>
            <a:off x="656095" y="545500"/>
            <a:ext cx="4398329" cy="507831"/>
          </a:xfrm>
          <a:prstGeom prst="rect">
            <a:avLst/>
          </a:prstGeom>
          <a:noFill/>
        </p:spPr>
        <p:txBody>
          <a:bodyPr wrap="square" rtlCol="0">
            <a:spAutoFit/>
          </a:bodyPr>
          <a:lstStyle/>
          <a:p>
            <a:r>
              <a:rPr lang="en-US" sz="2700" b="1" dirty="0" smtClean="0">
                <a:solidFill>
                  <a:srgbClr val="173776"/>
                </a:solidFill>
                <a:latin typeface="+mj-lt"/>
              </a:rPr>
              <a:t>Sprint Retrospective</a:t>
            </a:r>
            <a:endParaRPr lang="en-US" sz="2700" b="1" dirty="0">
              <a:solidFill>
                <a:srgbClr val="173776"/>
              </a:solidFill>
              <a:latin typeface="+mj-lt"/>
            </a:endParaRPr>
          </a:p>
        </p:txBody>
      </p:sp>
      <p:sp>
        <p:nvSpPr>
          <p:cNvPr id="22" name="TextBox 21"/>
          <p:cNvSpPr txBox="1"/>
          <p:nvPr/>
        </p:nvSpPr>
        <p:spPr>
          <a:xfrm>
            <a:off x="656094" y="1207322"/>
            <a:ext cx="4118868" cy="3489844"/>
          </a:xfrm>
          <a:prstGeom prst="rect">
            <a:avLst/>
          </a:prstGeom>
          <a:noFill/>
        </p:spPr>
        <p:txBody>
          <a:bodyPr wrap="square" rtlCol="0">
            <a:spAutoFit/>
          </a:bodyPr>
          <a:lstStyle/>
          <a:p>
            <a:r>
              <a:rPr lang="en-GB" dirty="0">
                <a:solidFill>
                  <a:srgbClr val="173776"/>
                </a:solidFill>
                <a:latin typeface="+mn-lt"/>
              </a:rPr>
              <a:t>T</a:t>
            </a:r>
            <a:r>
              <a:rPr lang="en-GB" dirty="0" smtClean="0">
                <a:solidFill>
                  <a:srgbClr val="173776"/>
                </a:solidFill>
                <a:latin typeface="+mn-lt"/>
              </a:rPr>
              <a:t>hree-hour </a:t>
            </a:r>
            <a:r>
              <a:rPr lang="en-GB" dirty="0">
                <a:solidFill>
                  <a:srgbClr val="173776"/>
                </a:solidFill>
                <a:latin typeface="+mn-lt"/>
              </a:rPr>
              <a:t>time-boxed meeting for one-month Sprint</a:t>
            </a:r>
            <a:r>
              <a:rPr lang="en-US" dirty="0" smtClean="0">
                <a:solidFill>
                  <a:srgbClr val="173776"/>
                </a:solidFill>
                <a:latin typeface="+mn-lt"/>
              </a:rPr>
              <a:t>.</a:t>
            </a:r>
            <a:endParaRPr lang="en-US" dirty="0">
              <a:solidFill>
                <a:srgbClr val="173776"/>
              </a:solidFill>
              <a:latin typeface="+mn-lt"/>
            </a:endParaRPr>
          </a:p>
          <a:p>
            <a:endParaRPr lang="en-US" dirty="0">
              <a:solidFill>
                <a:srgbClr val="173776"/>
              </a:solidFill>
              <a:latin typeface="+mn-lt"/>
            </a:endParaRPr>
          </a:p>
          <a:p>
            <a:r>
              <a:rPr lang="en-GB" dirty="0">
                <a:solidFill>
                  <a:srgbClr val="173776"/>
                </a:solidFill>
                <a:latin typeface="+mn-lt"/>
              </a:rPr>
              <a:t>Inspect how the last Sprint went with regards to people, relationships, process, and tools</a:t>
            </a:r>
            <a:r>
              <a:rPr lang="en-US" dirty="0" smtClean="0">
                <a:solidFill>
                  <a:srgbClr val="173776"/>
                </a:solidFill>
                <a:latin typeface="+mn-lt"/>
              </a:rPr>
              <a:t>.</a:t>
            </a:r>
            <a:endParaRPr lang="en-US" dirty="0">
              <a:solidFill>
                <a:srgbClr val="173776"/>
              </a:solidFill>
              <a:latin typeface="+mn-lt"/>
            </a:endParaRPr>
          </a:p>
          <a:p>
            <a:endParaRPr lang="en-US" dirty="0">
              <a:solidFill>
                <a:srgbClr val="173776"/>
              </a:solidFill>
              <a:latin typeface="+mn-lt"/>
            </a:endParaRPr>
          </a:p>
          <a:p>
            <a:r>
              <a:rPr lang="en-GB" dirty="0">
                <a:solidFill>
                  <a:srgbClr val="173776"/>
                </a:solidFill>
                <a:latin typeface="+mn-lt"/>
              </a:rPr>
              <a:t>Identify and order the major items that went well and potential improvements</a:t>
            </a:r>
            <a:r>
              <a:rPr lang="en-US" dirty="0" smtClean="0">
                <a:solidFill>
                  <a:srgbClr val="173776"/>
                </a:solidFill>
                <a:latin typeface="+mn-lt"/>
              </a:rPr>
              <a:t>.</a:t>
            </a:r>
          </a:p>
          <a:p>
            <a:endParaRPr lang="en-GB" dirty="0">
              <a:solidFill>
                <a:srgbClr val="173776"/>
              </a:solidFill>
              <a:latin typeface="+mn-lt"/>
            </a:endParaRPr>
          </a:p>
          <a:p>
            <a:r>
              <a:rPr lang="en-GB" dirty="0" smtClean="0">
                <a:solidFill>
                  <a:srgbClr val="173776"/>
                </a:solidFill>
                <a:latin typeface="+mn-lt"/>
              </a:rPr>
              <a:t>Start/Stop/Continue. </a:t>
            </a:r>
            <a:endParaRPr lang="en-US" dirty="0">
              <a:solidFill>
                <a:srgbClr val="173776"/>
              </a:solidFill>
              <a:latin typeface="+mn-lt"/>
            </a:endParaRPr>
          </a:p>
          <a:p>
            <a:endParaRPr lang="en-US" dirty="0">
              <a:solidFill>
                <a:srgbClr val="173776"/>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494" y="932364"/>
            <a:ext cx="4675318" cy="5983822"/>
          </a:xfrm>
          <a:prstGeom prst="rect">
            <a:avLst/>
          </a:prstGeom>
        </p:spPr>
      </p:pic>
    </p:spTree>
    <p:extLst>
      <p:ext uri="{BB962C8B-B14F-4D97-AF65-F5344CB8AC3E}">
        <p14:creationId xmlns:p14="http://schemas.microsoft.com/office/powerpoint/2010/main" val="4202057258"/>
      </p:ext>
    </p:extLst>
  </p:cSld>
  <p:clrMapOvr>
    <a:masterClrMapping/>
  </p:clrMapOvr>
  <p:transition spd="slow">
    <p:push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automated_factory_custom_1662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22" y="1157875"/>
            <a:ext cx="10801350" cy="4860131"/>
          </a:xfrm>
          <a:prstGeom prst="rect">
            <a:avLst/>
          </a:prstGeom>
        </p:spPr>
      </p:pic>
      <p:sp>
        <p:nvSpPr>
          <p:cNvPr id="3" name="Title 1"/>
          <p:cNvSpPr txBox="1">
            <a:spLocks/>
          </p:cNvSpPr>
          <p:nvPr/>
        </p:nvSpPr>
        <p:spPr bwMode="auto">
          <a:xfrm>
            <a:off x="280555" y="189823"/>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Potentially shippable product</a:t>
            </a:r>
            <a:endParaRPr lang="en-GB" dirty="0"/>
          </a:p>
        </p:txBody>
      </p:sp>
    </p:spTree>
    <p:extLst>
      <p:ext uri="{BB962C8B-B14F-4D97-AF65-F5344CB8AC3E}">
        <p14:creationId xmlns:p14="http://schemas.microsoft.com/office/powerpoint/2010/main" val="306166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2847854" y="807778"/>
            <a:ext cx="5897639" cy="4628817"/>
            <a:chOff x="2976563" y="368300"/>
            <a:chExt cx="6238875" cy="6121400"/>
          </a:xfrm>
        </p:grpSpPr>
        <p:grpSp>
          <p:nvGrpSpPr>
            <p:cNvPr id="5" name="Group 4"/>
            <p:cNvGrpSpPr/>
            <p:nvPr/>
          </p:nvGrpSpPr>
          <p:grpSpPr>
            <a:xfrm>
              <a:off x="3484563" y="368300"/>
              <a:ext cx="2627313" cy="3021013"/>
              <a:chOff x="3484563" y="368300"/>
              <a:chExt cx="2627313" cy="3021013"/>
            </a:xfrm>
          </p:grpSpPr>
          <p:sp>
            <p:nvSpPr>
              <p:cNvPr id="18"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3300" b="1" dirty="0"/>
                  <a:t>4</a:t>
                </a:r>
              </a:p>
            </p:txBody>
          </p:sp>
        </p:grpSp>
        <p:grpSp>
          <p:nvGrpSpPr>
            <p:cNvPr id="6" name="Group 5"/>
            <p:cNvGrpSpPr/>
            <p:nvPr/>
          </p:nvGrpSpPr>
          <p:grpSpPr>
            <a:xfrm>
              <a:off x="6203951" y="800100"/>
              <a:ext cx="3011487" cy="2608263"/>
              <a:chOff x="6203951" y="800100"/>
              <a:chExt cx="3011487" cy="2608263"/>
            </a:xfrm>
          </p:grpSpPr>
          <p:sp>
            <p:nvSpPr>
              <p:cNvPr id="15"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3300" b="1" dirty="0"/>
                  <a:t>1</a:t>
                </a:r>
              </a:p>
            </p:txBody>
          </p:sp>
        </p:grpSp>
        <p:grpSp>
          <p:nvGrpSpPr>
            <p:cNvPr id="7" name="Group 6"/>
            <p:cNvGrpSpPr/>
            <p:nvPr/>
          </p:nvGrpSpPr>
          <p:grpSpPr>
            <a:xfrm>
              <a:off x="6248401" y="3503613"/>
              <a:ext cx="2554288" cy="2986087"/>
              <a:chOff x="6248401" y="3503613"/>
              <a:chExt cx="2554288" cy="2986087"/>
            </a:xfrm>
          </p:grpSpPr>
          <p:sp>
            <p:nvSpPr>
              <p:cNvPr id="12"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3300" b="1" dirty="0"/>
                  <a:t>2</a:t>
                </a:r>
              </a:p>
            </p:txBody>
          </p:sp>
        </p:grpSp>
        <p:grpSp>
          <p:nvGrpSpPr>
            <p:cNvPr id="8" name="Group 7"/>
            <p:cNvGrpSpPr/>
            <p:nvPr/>
          </p:nvGrpSpPr>
          <p:grpSpPr>
            <a:xfrm>
              <a:off x="2976563" y="3484563"/>
              <a:ext cx="3176588" cy="2630488"/>
              <a:chOff x="2976563" y="3484563"/>
              <a:chExt cx="3176588" cy="2630488"/>
            </a:xfrm>
          </p:grpSpPr>
          <p:sp>
            <p:nvSpPr>
              <p:cNvPr id="9"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F79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3300" b="1" dirty="0"/>
                  <a:t>3</a:t>
                </a:r>
              </a:p>
            </p:txBody>
          </p:sp>
        </p:grpSp>
      </p:grpSp>
      <p:sp>
        <p:nvSpPr>
          <p:cNvPr id="2" name="TextBox 1"/>
          <p:cNvSpPr txBox="1"/>
          <p:nvPr/>
        </p:nvSpPr>
        <p:spPr>
          <a:xfrm>
            <a:off x="1602272" y="1006615"/>
            <a:ext cx="2743276" cy="369332"/>
          </a:xfrm>
          <a:prstGeom prst="rect">
            <a:avLst/>
          </a:prstGeom>
          <a:noFill/>
        </p:spPr>
        <p:txBody>
          <a:bodyPr wrap="square" rtlCol="0">
            <a:spAutoFit/>
          </a:bodyPr>
          <a:lstStyle/>
          <a:p>
            <a:r>
              <a:rPr lang="en-US" b="1" dirty="0" smtClean="0">
                <a:solidFill>
                  <a:srgbClr val="173776"/>
                </a:solidFill>
                <a:latin typeface="+mn-lt"/>
              </a:rPr>
              <a:t>Sprint Retrospective</a:t>
            </a:r>
            <a:endParaRPr lang="en-US" dirty="0">
              <a:solidFill>
                <a:srgbClr val="173776"/>
              </a:solidFill>
              <a:latin typeface="+mn-lt"/>
            </a:endParaRPr>
          </a:p>
        </p:txBody>
      </p:sp>
      <p:sp>
        <p:nvSpPr>
          <p:cNvPr id="21" name="TextBox 20"/>
          <p:cNvSpPr txBox="1"/>
          <p:nvPr/>
        </p:nvSpPr>
        <p:spPr>
          <a:xfrm>
            <a:off x="760610" y="3538300"/>
            <a:ext cx="1963880" cy="369332"/>
          </a:xfrm>
          <a:prstGeom prst="rect">
            <a:avLst/>
          </a:prstGeom>
          <a:noFill/>
        </p:spPr>
        <p:txBody>
          <a:bodyPr wrap="square" rtlCol="0">
            <a:spAutoFit/>
          </a:bodyPr>
          <a:lstStyle/>
          <a:p>
            <a:r>
              <a:rPr lang="en-US" b="1" dirty="0" smtClean="0">
                <a:solidFill>
                  <a:srgbClr val="173776"/>
                </a:solidFill>
                <a:latin typeface="+mn-lt"/>
              </a:rPr>
              <a:t>Sprint Review</a:t>
            </a:r>
            <a:endParaRPr lang="en-US" dirty="0">
              <a:solidFill>
                <a:srgbClr val="173776"/>
              </a:solidFill>
              <a:latin typeface="+mn-lt"/>
            </a:endParaRPr>
          </a:p>
        </p:txBody>
      </p:sp>
      <p:sp>
        <p:nvSpPr>
          <p:cNvPr id="22" name="TextBox 21"/>
          <p:cNvSpPr txBox="1"/>
          <p:nvPr/>
        </p:nvSpPr>
        <p:spPr>
          <a:xfrm>
            <a:off x="7247799" y="4757902"/>
            <a:ext cx="3194150" cy="369332"/>
          </a:xfrm>
          <a:prstGeom prst="rect">
            <a:avLst/>
          </a:prstGeom>
          <a:noFill/>
        </p:spPr>
        <p:txBody>
          <a:bodyPr wrap="square" rtlCol="0">
            <a:spAutoFit/>
          </a:bodyPr>
          <a:lstStyle/>
          <a:p>
            <a:r>
              <a:rPr lang="en-US" b="1" dirty="0" smtClean="0">
                <a:solidFill>
                  <a:srgbClr val="173776"/>
                </a:solidFill>
                <a:latin typeface="+mn-lt"/>
              </a:rPr>
              <a:t>The </a:t>
            </a:r>
            <a:r>
              <a:rPr lang="en-US" b="1" dirty="0">
                <a:solidFill>
                  <a:srgbClr val="173776"/>
                </a:solidFill>
                <a:latin typeface="+mn-lt"/>
              </a:rPr>
              <a:t>d</a:t>
            </a:r>
            <a:r>
              <a:rPr lang="en-US" b="1" dirty="0" smtClean="0">
                <a:solidFill>
                  <a:srgbClr val="173776"/>
                </a:solidFill>
                <a:latin typeface="+mn-lt"/>
              </a:rPr>
              <a:t>evelopment work</a:t>
            </a:r>
            <a:endParaRPr lang="en-US" dirty="0">
              <a:solidFill>
                <a:srgbClr val="173776"/>
              </a:solidFill>
              <a:latin typeface="+mn-lt"/>
            </a:endParaRPr>
          </a:p>
        </p:txBody>
      </p:sp>
      <p:sp>
        <p:nvSpPr>
          <p:cNvPr id="23" name="TextBox 22"/>
          <p:cNvSpPr txBox="1"/>
          <p:nvPr/>
        </p:nvSpPr>
        <p:spPr>
          <a:xfrm>
            <a:off x="8844874" y="2373893"/>
            <a:ext cx="2517839" cy="369332"/>
          </a:xfrm>
          <a:prstGeom prst="rect">
            <a:avLst/>
          </a:prstGeom>
          <a:noFill/>
        </p:spPr>
        <p:txBody>
          <a:bodyPr wrap="square" rtlCol="0">
            <a:spAutoFit/>
          </a:bodyPr>
          <a:lstStyle/>
          <a:p>
            <a:r>
              <a:rPr lang="en-US" b="1" dirty="0" smtClean="0">
                <a:solidFill>
                  <a:srgbClr val="173776"/>
                </a:solidFill>
                <a:latin typeface="+mn-lt"/>
              </a:rPr>
              <a:t>Sprint Planning</a:t>
            </a:r>
            <a:endParaRPr lang="en-US" dirty="0">
              <a:solidFill>
                <a:srgbClr val="173776"/>
              </a:solidFill>
              <a:latin typeface="+mn-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785" y="2059235"/>
            <a:ext cx="3259790" cy="260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09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854896724"/>
              </p:ext>
            </p:extLst>
          </p:nvPr>
        </p:nvGraphicFramePr>
        <p:xfrm>
          <a:off x="2370687" y="1095616"/>
          <a:ext cx="4862945" cy="3168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029028954"/>
              </p:ext>
            </p:extLst>
          </p:nvPr>
        </p:nvGraphicFramePr>
        <p:xfrm>
          <a:off x="6303126" y="2610461"/>
          <a:ext cx="4161559" cy="3202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22174536"/>
              </p:ext>
            </p:extLst>
          </p:nvPr>
        </p:nvGraphicFramePr>
        <p:xfrm>
          <a:off x="-350692" y="3557083"/>
          <a:ext cx="4278457" cy="24334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itle 1"/>
          <p:cNvSpPr txBox="1">
            <a:spLocks/>
          </p:cNvSpPr>
          <p:nvPr/>
        </p:nvSpPr>
        <p:spPr bwMode="auto">
          <a:xfrm>
            <a:off x="280555" y="189823"/>
            <a:ext cx="10240240" cy="10800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b="0" kern="1200">
                <a:solidFill>
                  <a:srgbClr val="173776"/>
                </a:solidFill>
                <a:latin typeface="+mj-lt"/>
                <a:ea typeface="Geneva" pitchFamily="-106" charset="-128"/>
                <a:cs typeface="Helvetica"/>
              </a:defRPr>
            </a:lvl1pPr>
            <a:lvl2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2pPr>
            <a:lvl3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3pPr>
            <a:lvl4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4pPr>
            <a:lvl5pPr algn="l" defTabSz="457200" rtl="0" eaLnBrk="0" fontAlgn="base" hangingPunct="0">
              <a:spcBef>
                <a:spcPct val="0"/>
              </a:spcBef>
              <a:spcAft>
                <a:spcPct val="0"/>
              </a:spcAft>
              <a:defRPr sz="3600" b="1">
                <a:solidFill>
                  <a:schemeClr val="tx1"/>
                </a:solidFill>
                <a:latin typeface="Helvetica" pitchFamily="-106" charset="0"/>
                <a:ea typeface="Geneva" pitchFamily="-106" charset="-128"/>
                <a:cs typeface="Helvetica" pitchFamily="34" charset="0"/>
              </a:defRPr>
            </a:lvl5pPr>
            <a:lvl6pPr marL="457200" algn="l" defTabSz="457200" rtl="0" fontAlgn="base">
              <a:spcBef>
                <a:spcPct val="0"/>
              </a:spcBef>
              <a:spcAft>
                <a:spcPct val="0"/>
              </a:spcAft>
              <a:defRPr sz="3600" b="1">
                <a:solidFill>
                  <a:schemeClr val="tx1"/>
                </a:solidFill>
                <a:latin typeface="Helvetica" pitchFamily="-106" charset="0"/>
                <a:ea typeface="Geneva" pitchFamily="-106" charset="-128"/>
              </a:defRPr>
            </a:lvl6pPr>
            <a:lvl7pPr marL="914400" algn="l" defTabSz="457200" rtl="0" fontAlgn="base">
              <a:spcBef>
                <a:spcPct val="0"/>
              </a:spcBef>
              <a:spcAft>
                <a:spcPct val="0"/>
              </a:spcAft>
              <a:defRPr sz="3600" b="1">
                <a:solidFill>
                  <a:schemeClr val="tx1"/>
                </a:solidFill>
                <a:latin typeface="Helvetica" pitchFamily="-106" charset="0"/>
                <a:ea typeface="Geneva" pitchFamily="-106" charset="-128"/>
              </a:defRPr>
            </a:lvl7pPr>
            <a:lvl8pPr marL="1371600" algn="l" defTabSz="457200" rtl="0" fontAlgn="base">
              <a:spcBef>
                <a:spcPct val="0"/>
              </a:spcBef>
              <a:spcAft>
                <a:spcPct val="0"/>
              </a:spcAft>
              <a:defRPr sz="3600" b="1">
                <a:solidFill>
                  <a:schemeClr val="tx1"/>
                </a:solidFill>
                <a:latin typeface="Helvetica" pitchFamily="-106" charset="0"/>
                <a:ea typeface="Geneva" pitchFamily="-106" charset="-128"/>
              </a:defRPr>
            </a:lvl8pPr>
            <a:lvl9pPr marL="1828800" algn="l" defTabSz="457200" rtl="0" fontAlgn="base">
              <a:spcBef>
                <a:spcPct val="0"/>
              </a:spcBef>
              <a:spcAft>
                <a:spcPct val="0"/>
              </a:spcAft>
              <a:defRPr sz="3600" b="1">
                <a:solidFill>
                  <a:schemeClr val="tx1"/>
                </a:solidFill>
                <a:latin typeface="Helvetica" pitchFamily="-106" charset="0"/>
                <a:ea typeface="Geneva" pitchFamily="-106" charset="-128"/>
              </a:defRPr>
            </a:lvl9pPr>
          </a:lstStyle>
          <a:p>
            <a:r>
              <a:rPr lang="en-GB" dirty="0" smtClean="0"/>
              <a:t>Scrum on a page</a:t>
            </a:r>
            <a:endParaRPr lang="en-GB" dirty="0"/>
          </a:p>
        </p:txBody>
      </p:sp>
    </p:spTree>
    <p:extLst>
      <p:ext uri="{BB962C8B-B14F-4D97-AF65-F5344CB8AC3E}">
        <p14:creationId xmlns:p14="http://schemas.microsoft.com/office/powerpoint/2010/main" val="1445480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dirty="0" smtClean="0">
                <a:latin typeface="Helvetica" pitchFamily="34" charset="0"/>
                <a:ea typeface="Geneva"/>
                <a:cs typeface="Helvetica" pitchFamily="34" charset="0"/>
              </a:rPr>
              <a:t>The Agile Manifesto</a:t>
            </a:r>
          </a:p>
        </p:txBody>
      </p:sp>
      <p:sp>
        <p:nvSpPr>
          <p:cNvPr id="22531" name="Rectangle 1028"/>
          <p:cNvSpPr>
            <a:spLocks noGrp="1"/>
          </p:cNvSpPr>
          <p:nvPr>
            <p:ph idx="1"/>
          </p:nvPr>
        </p:nvSpPr>
        <p:spPr>
          <a:xfrm>
            <a:off x="112514" y="1056117"/>
            <a:ext cx="10418802" cy="1215033"/>
          </a:xfrm>
        </p:spPr>
        <p:txBody>
          <a:bodyPr/>
          <a:lstStyle/>
          <a:p>
            <a:pPr marL="0" indent="0" algn="ctr">
              <a:buFont typeface="Arial" pitchFamily="34" charset="0"/>
              <a:buNone/>
            </a:pPr>
            <a:r>
              <a:rPr lang="en-US" sz="3200" dirty="0" smtClean="0">
                <a:ea typeface="Geneva"/>
                <a:cs typeface="Helvetica" pitchFamily="34" charset="0"/>
              </a:rPr>
              <a:t>We are uncovering better ways of developing software by doing it and helping others do it. Through this work we have come to value: </a:t>
            </a:r>
          </a:p>
        </p:txBody>
      </p:sp>
      <p:pic>
        <p:nvPicPr>
          <p:cNvPr id="22532" name="Picture 4" descr="AgileAllianceLogo"/>
          <p:cNvPicPr>
            <a:picLocks noChangeAspect="1" noChangeArrowheads="1"/>
          </p:cNvPicPr>
          <p:nvPr/>
        </p:nvPicPr>
        <p:blipFill>
          <a:blip r:embed="rId3"/>
          <a:srcRect/>
          <a:stretch>
            <a:fillRect/>
          </a:stretch>
        </p:blipFill>
        <p:spPr bwMode="auto">
          <a:xfrm>
            <a:off x="68179" y="0"/>
            <a:ext cx="1350169" cy="1089029"/>
          </a:xfrm>
          <a:prstGeom prst="rect">
            <a:avLst/>
          </a:prstGeom>
          <a:noFill/>
          <a:ln w="9525">
            <a:noFill/>
            <a:miter lim="800000"/>
            <a:headEnd/>
            <a:tailEnd/>
          </a:ln>
        </p:spPr>
      </p:pic>
      <p:sp>
        <p:nvSpPr>
          <p:cNvPr id="22533" name="Rectangle 1028"/>
          <p:cNvSpPr txBox="1">
            <a:spLocks/>
          </p:cNvSpPr>
          <p:nvPr/>
        </p:nvSpPr>
        <p:spPr bwMode="auto">
          <a:xfrm>
            <a:off x="540068" y="3114084"/>
            <a:ext cx="9721215" cy="1215033"/>
          </a:xfrm>
          <a:prstGeom prst="rect">
            <a:avLst/>
          </a:prstGeom>
          <a:noFill/>
          <a:ln w="9525">
            <a:noFill/>
            <a:miter lim="800000"/>
            <a:headEnd/>
            <a:tailEnd/>
          </a:ln>
        </p:spPr>
        <p:txBody>
          <a:bodyPr/>
          <a:lstStyle/>
          <a:p>
            <a:pPr marL="342900" indent="-342900" eaLnBrk="0" hangingPunct="0">
              <a:spcBef>
                <a:spcPct val="20000"/>
              </a:spcBef>
              <a:buClr>
                <a:srgbClr val="0091C8"/>
              </a:buClr>
              <a:buFont typeface="Arial" pitchFamily="34" charset="0"/>
              <a:buNone/>
            </a:pPr>
            <a:endParaRPr lang="en-US" sz="2400" dirty="0">
              <a:latin typeface="Helvetica" pitchFamily="34" charset="0"/>
              <a:cs typeface="Helvetica"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267056688"/>
              </p:ext>
            </p:extLst>
          </p:nvPr>
        </p:nvGraphicFramePr>
        <p:xfrm>
          <a:off x="504439" y="2520068"/>
          <a:ext cx="9811226" cy="2662088"/>
        </p:xfrm>
        <a:graphic>
          <a:graphicData uri="http://schemas.openxmlformats.org/drawingml/2006/table">
            <a:tbl>
              <a:tblPr/>
              <a:tblGrid>
                <a:gridCol w="4086135">
                  <a:extLst>
                    <a:ext uri="{9D8B030D-6E8A-4147-A177-3AD203B41FA5}">
                      <a16:colId xmlns:a16="http://schemas.microsoft.com/office/drawing/2014/main" val="20000"/>
                    </a:ext>
                  </a:extLst>
                </a:gridCol>
                <a:gridCol w="1170146">
                  <a:extLst>
                    <a:ext uri="{9D8B030D-6E8A-4147-A177-3AD203B41FA5}">
                      <a16:colId xmlns:a16="http://schemas.microsoft.com/office/drawing/2014/main" val="20001"/>
                    </a:ext>
                  </a:extLst>
                </a:gridCol>
                <a:gridCol w="4554945">
                  <a:extLst>
                    <a:ext uri="{9D8B030D-6E8A-4147-A177-3AD203B41FA5}">
                      <a16:colId xmlns:a16="http://schemas.microsoft.com/office/drawing/2014/main" val="20002"/>
                    </a:ext>
                  </a:extLst>
                </a:gridCol>
              </a:tblGrid>
              <a:tr h="6624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173776"/>
                          </a:solidFill>
                          <a:effectLst/>
                          <a:latin typeface="+mn-lt"/>
                          <a:ea typeface="ＭＳ Ｐゴシック" charset="-128"/>
                          <a:cs typeface="Helvetica" pitchFamily="34" charset="0"/>
                        </a:rPr>
                        <a:t>Individuals and Interactions</a:t>
                      </a:r>
                    </a:p>
                  </a:txBody>
                  <a:tcPr marL="108013" marR="108013" marT="43201" marB="43201" horzOverflow="overflow">
                    <a:lnL>
                      <a:noFill/>
                    </a:lnL>
                    <a:lnR>
                      <a:noFill/>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t>over</a:t>
                      </a:r>
                      <a:b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br>
                      <a:endPar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endParaRPr>
                    </a:p>
                  </a:txBody>
                  <a:tcPr marL="108013" marR="108013" marT="43201" marB="43201" horzOverflow="overflow">
                    <a:lnL>
                      <a:noFill/>
                    </a:lnL>
                    <a:lnR>
                      <a:noFill/>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Processes and Tools</a:t>
                      </a:r>
                    </a:p>
                  </a:txBody>
                  <a:tcPr marL="108013" marR="108013" marT="43201" marB="43201"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6624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Working Software</a:t>
                      </a:r>
                    </a:p>
                  </a:txBody>
                  <a:tcPr marL="108013" marR="108013" marT="43201" marB="43201" horzOverflow="overflow">
                    <a:lnL>
                      <a:noFill/>
                    </a:lnL>
                    <a:lnR>
                      <a:noFill/>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t>over</a:t>
                      </a:r>
                      <a:b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br>
                      <a:endPar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endParaRPr>
                    </a:p>
                  </a:txBody>
                  <a:tcPr marL="108013" marR="108013" marT="43201" marB="43201" horzOverflow="overflow">
                    <a:lnL>
                      <a:noFill/>
                    </a:lnL>
                    <a:lnR>
                      <a:noFill/>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Comprehensive Documentation</a:t>
                      </a:r>
                    </a:p>
                  </a:txBody>
                  <a:tcPr marL="108013" marR="108013" marT="43201" marB="43201"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6624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Customer Collaboration</a:t>
                      </a:r>
                    </a:p>
                  </a:txBody>
                  <a:tcPr marL="108013" marR="108013" marT="43201" marB="43201"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t>over</a:t>
                      </a:r>
                      <a:b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br>
                      <a:endPar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endParaRPr>
                    </a:p>
                  </a:txBody>
                  <a:tcPr marL="108013" marR="108013" marT="43201" marB="43201"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Contract Negotiation</a:t>
                      </a:r>
                    </a:p>
                  </a:txBody>
                  <a:tcPr marL="108013" marR="108013" marT="43201" marB="4320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6624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Responding to Change</a:t>
                      </a:r>
                    </a:p>
                  </a:txBody>
                  <a:tcPr marL="108013" marR="108013" marT="43201" marB="43201" horzOverflow="overflow">
                    <a:lnL>
                      <a:noFill/>
                    </a:lnL>
                    <a:lnR>
                      <a:noFill/>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t>over</a:t>
                      </a:r>
                      <a:br>
                        <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rPr>
                      </a:br>
                      <a:endParaRPr kumimoji="0" lang="en-US" sz="1900" b="0" i="0" u="none" strike="noStrike" cap="none" normalizeH="0" baseline="0" dirty="0" smtClean="0">
                        <a:ln>
                          <a:noFill/>
                        </a:ln>
                        <a:solidFill>
                          <a:srgbClr val="173776"/>
                        </a:solidFill>
                        <a:effectLst/>
                        <a:latin typeface="+mn-lt"/>
                        <a:ea typeface="ＭＳ Ｐゴシック" charset="-128"/>
                        <a:cs typeface="ＭＳ Ｐゴシック" charset="-128"/>
                      </a:endParaRPr>
                    </a:p>
                  </a:txBody>
                  <a:tcPr marL="108013" marR="108013" marT="43201" marB="43201" horzOverflow="overflow">
                    <a:lnL>
                      <a:noFill/>
                    </a:lnL>
                    <a:lnR>
                      <a:noFill/>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kern="1200" cap="none" normalizeH="0" baseline="0" dirty="0" smtClean="0">
                          <a:ln>
                            <a:noFill/>
                          </a:ln>
                          <a:solidFill>
                            <a:srgbClr val="173776"/>
                          </a:solidFill>
                          <a:effectLst/>
                          <a:latin typeface="+mn-lt"/>
                          <a:ea typeface="ＭＳ Ｐゴシック" charset="-128"/>
                          <a:cs typeface="Helvetica" pitchFamily="34" charset="0"/>
                        </a:rPr>
                        <a:t>Following a Plan</a:t>
                      </a:r>
                    </a:p>
                  </a:txBody>
                  <a:tcPr marL="108013" marR="108013" marT="43201" marB="43201"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
        <p:nvSpPr>
          <p:cNvPr id="22547" name="TextBox 7"/>
          <p:cNvSpPr txBox="1">
            <a:spLocks noChangeArrowheads="1"/>
          </p:cNvSpPr>
          <p:nvPr/>
        </p:nvSpPr>
        <p:spPr bwMode="auto">
          <a:xfrm>
            <a:off x="112514" y="5213492"/>
            <a:ext cx="10418802" cy="830997"/>
          </a:xfrm>
          <a:prstGeom prst="rect">
            <a:avLst/>
          </a:prstGeom>
          <a:noFill/>
          <a:ln w="9525">
            <a:noFill/>
            <a:miter lim="800000"/>
            <a:headEnd/>
            <a:tailEnd/>
          </a:ln>
        </p:spPr>
        <p:txBody>
          <a:bodyPr wrap="square">
            <a:spAutoFit/>
          </a:bodyPr>
          <a:lstStyle/>
          <a:p>
            <a:pPr algn="ctr"/>
            <a:r>
              <a:rPr lang="en-GB" sz="2400" dirty="0">
                <a:solidFill>
                  <a:srgbClr val="173776"/>
                </a:solidFill>
                <a:latin typeface="+mn-lt"/>
                <a:cs typeface="Helvetica" pitchFamily="34" charset="0"/>
              </a:rPr>
              <a:t>That is; while there is value in the items on the right; </a:t>
            </a:r>
            <a:endParaRPr lang="en-GB" sz="2400" dirty="0" smtClean="0">
              <a:solidFill>
                <a:srgbClr val="173776"/>
              </a:solidFill>
              <a:latin typeface="+mn-lt"/>
              <a:cs typeface="Helvetica" pitchFamily="34" charset="0"/>
            </a:endParaRPr>
          </a:p>
          <a:p>
            <a:pPr algn="ctr"/>
            <a:r>
              <a:rPr lang="en-GB" sz="2400" dirty="0" smtClean="0">
                <a:solidFill>
                  <a:srgbClr val="173776"/>
                </a:solidFill>
                <a:latin typeface="+mn-lt"/>
                <a:cs typeface="Helvetica" pitchFamily="34" charset="0"/>
              </a:rPr>
              <a:t>we value the </a:t>
            </a:r>
            <a:r>
              <a:rPr lang="en-GB" sz="2400" dirty="0">
                <a:solidFill>
                  <a:srgbClr val="173776"/>
                </a:solidFill>
                <a:latin typeface="+mn-lt"/>
                <a:cs typeface="Helvetica" pitchFamily="34" charset="0"/>
              </a:rPr>
              <a:t>items on the left more</a:t>
            </a:r>
            <a:r>
              <a:rPr lang="en-GB" sz="2400" dirty="0" smtClean="0">
                <a:solidFill>
                  <a:srgbClr val="173776"/>
                </a:solidFill>
                <a:latin typeface="+mn-lt"/>
                <a:cs typeface="Geneva"/>
              </a:rPr>
              <a:t>.</a:t>
            </a:r>
            <a:endParaRPr lang="en-GB" sz="2400" dirty="0">
              <a:solidFill>
                <a:srgbClr val="173776"/>
              </a:solidFill>
              <a:latin typeface="+mn-lt"/>
              <a:cs typeface="Genev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32567" y="589570"/>
            <a:ext cx="7867073" cy="584775"/>
          </a:xfrm>
        </p:spPr>
        <p:txBody>
          <a:bodyPr/>
          <a:lstStyle/>
          <a:p>
            <a:r>
              <a:rPr lang="en-GB" sz="3200" dirty="0">
                <a:solidFill>
                  <a:srgbClr val="173776"/>
                </a:solidFill>
                <a:latin typeface="+mj-lt"/>
              </a:rPr>
              <a:t>Agile </a:t>
            </a:r>
            <a:r>
              <a:rPr lang="en-GB" sz="3200" dirty="0" smtClean="0">
                <a:solidFill>
                  <a:srgbClr val="173776"/>
                </a:solidFill>
                <a:latin typeface="+mj-lt"/>
              </a:rPr>
              <a:t>frameworks</a:t>
            </a:r>
            <a:endParaRPr lang="en-GB" sz="3200" dirty="0">
              <a:solidFill>
                <a:srgbClr val="173776"/>
              </a:solidFill>
              <a:latin typeface="+mj-lt"/>
            </a:endParaRPr>
          </a:p>
        </p:txBody>
      </p:sp>
      <p:sp>
        <p:nvSpPr>
          <p:cNvPr id="3" name="Content Placeholder 2"/>
          <p:cNvSpPr>
            <a:spLocks noGrp="1"/>
          </p:cNvSpPr>
          <p:nvPr>
            <p:ph type="body" sz="quarter" idx="10"/>
          </p:nvPr>
        </p:nvSpPr>
        <p:spPr>
          <a:xfrm>
            <a:off x="541944" y="1824052"/>
            <a:ext cx="7857697" cy="3808955"/>
          </a:xfrm>
        </p:spPr>
        <p:txBody>
          <a:bodyPr/>
          <a:lstStyle/>
          <a:p>
            <a:pPr>
              <a:lnSpc>
                <a:spcPct val="150000"/>
              </a:lnSpc>
              <a:buSzPct val="150000"/>
            </a:pPr>
            <a:r>
              <a:rPr lang="en-GB" sz="2000" dirty="0">
                <a:solidFill>
                  <a:srgbClr val="173776"/>
                </a:solidFill>
              </a:rPr>
              <a:t>Many frameworks are recognised as being </a:t>
            </a:r>
            <a:r>
              <a:rPr lang="en-GB" sz="2000" dirty="0" smtClean="0">
                <a:solidFill>
                  <a:srgbClr val="173776"/>
                </a:solidFill>
              </a:rPr>
              <a:t>agile</a:t>
            </a:r>
            <a:endParaRPr lang="en-GB" sz="2000" dirty="0">
              <a:solidFill>
                <a:srgbClr val="173776"/>
              </a:solidFill>
            </a:endParaRPr>
          </a:p>
          <a:p>
            <a:pPr>
              <a:lnSpc>
                <a:spcPct val="150000"/>
              </a:lnSpc>
              <a:buSzPct val="150000"/>
            </a:pPr>
            <a:r>
              <a:rPr lang="en-GB" sz="2000" dirty="0">
                <a:solidFill>
                  <a:srgbClr val="173776"/>
                </a:solidFill>
              </a:rPr>
              <a:t>Some are more common than others</a:t>
            </a:r>
          </a:p>
          <a:p>
            <a:pPr>
              <a:lnSpc>
                <a:spcPct val="150000"/>
              </a:lnSpc>
              <a:buSzPct val="150000"/>
            </a:pPr>
            <a:r>
              <a:rPr lang="en-GB" sz="2000" dirty="0">
                <a:solidFill>
                  <a:srgbClr val="173776"/>
                </a:solidFill>
              </a:rPr>
              <a:t>Some are only applicable to </a:t>
            </a:r>
            <a:r>
              <a:rPr lang="en-GB" sz="2000" dirty="0" smtClean="0">
                <a:solidFill>
                  <a:srgbClr val="173776"/>
                </a:solidFill>
              </a:rPr>
              <a:t>IT</a:t>
            </a:r>
            <a:endParaRPr lang="en-GB" sz="2000" dirty="0">
              <a:solidFill>
                <a:srgbClr val="173776"/>
              </a:solidFill>
            </a:endParaRPr>
          </a:p>
          <a:p>
            <a:endParaRPr lang="en-GB" sz="2000" dirty="0">
              <a:solidFill>
                <a:srgbClr val="173776"/>
              </a:solidFill>
            </a:endParaRPr>
          </a:p>
        </p:txBody>
      </p:sp>
      <p:sp>
        <p:nvSpPr>
          <p:cNvPr id="4" name="TextBox 3"/>
          <p:cNvSpPr txBox="1"/>
          <p:nvPr/>
        </p:nvSpPr>
        <p:spPr>
          <a:xfrm>
            <a:off x="4385027" y="3615325"/>
            <a:ext cx="5925294" cy="2308324"/>
          </a:xfrm>
          <a:prstGeom prst="rect">
            <a:avLst/>
          </a:prstGeom>
          <a:noFill/>
          <a:ln>
            <a:solidFill>
              <a:schemeClr val="tx1"/>
            </a:solidFill>
          </a:ln>
        </p:spPr>
        <p:txBody>
          <a:bodyPr wrap="square" rtlCol="0">
            <a:spAutoFit/>
          </a:bodyPr>
          <a:lstStyle/>
          <a:p>
            <a:pPr algn="ctr"/>
            <a:r>
              <a:rPr lang="en-GB" sz="2400" dirty="0" smtClean="0">
                <a:solidFill>
                  <a:srgbClr val="173776"/>
                </a:solidFill>
                <a:latin typeface="Century Gothic" panose="020B0502020202020204" pitchFamily="34" charset="0"/>
              </a:rPr>
              <a:t>Scrum,  </a:t>
            </a:r>
            <a:r>
              <a:rPr lang="en-GB" sz="2400" dirty="0" err="1" smtClean="0">
                <a:solidFill>
                  <a:srgbClr val="173776"/>
                </a:solidFill>
                <a:latin typeface="Century Gothic" panose="020B0502020202020204" pitchFamily="34" charset="0"/>
              </a:rPr>
              <a:t>Kanban</a:t>
            </a:r>
            <a:r>
              <a:rPr lang="en-GB" sz="2400" dirty="0" smtClean="0">
                <a:solidFill>
                  <a:srgbClr val="173776"/>
                </a:solidFill>
                <a:latin typeface="Century Gothic" panose="020B0502020202020204" pitchFamily="34" charset="0"/>
              </a:rPr>
              <a:t>,</a:t>
            </a:r>
            <a:endParaRPr lang="en-GB" sz="2400" dirty="0">
              <a:solidFill>
                <a:srgbClr val="173776"/>
              </a:solidFill>
              <a:latin typeface="Century Gothic" panose="020B0502020202020204" pitchFamily="34" charset="0"/>
            </a:endParaRPr>
          </a:p>
          <a:p>
            <a:pPr algn="ctr"/>
            <a:r>
              <a:rPr lang="en-GB" sz="2400" dirty="0" smtClean="0">
                <a:solidFill>
                  <a:srgbClr val="173776"/>
                </a:solidFill>
                <a:latin typeface="Century Gothic" panose="020B0502020202020204" pitchFamily="34" charset="0"/>
              </a:rPr>
              <a:t>Lean, </a:t>
            </a:r>
            <a:r>
              <a:rPr lang="en-GB" sz="2400" dirty="0">
                <a:solidFill>
                  <a:srgbClr val="173776"/>
                </a:solidFill>
                <a:latin typeface="Century Gothic" panose="020B0502020202020204" pitchFamily="34" charset="0"/>
              </a:rPr>
              <a:t>DSDM/</a:t>
            </a:r>
            <a:r>
              <a:rPr lang="en-GB" sz="2400" dirty="0" err="1">
                <a:solidFill>
                  <a:srgbClr val="173776"/>
                </a:solidFill>
                <a:latin typeface="Century Gothic" panose="020B0502020202020204" pitchFamily="34" charset="0"/>
              </a:rPr>
              <a:t>AgilePM</a:t>
            </a:r>
            <a:endParaRPr lang="en-GB" sz="2400" dirty="0">
              <a:solidFill>
                <a:srgbClr val="173776"/>
              </a:solidFill>
              <a:latin typeface="Century Gothic" panose="020B0502020202020204" pitchFamily="34" charset="0"/>
            </a:endParaRPr>
          </a:p>
          <a:p>
            <a:pPr algn="ctr"/>
            <a:r>
              <a:rPr lang="en-GB" sz="2400" dirty="0" smtClean="0">
                <a:solidFill>
                  <a:srgbClr val="173776"/>
                </a:solidFill>
                <a:latin typeface="Century Gothic" panose="020B0502020202020204" pitchFamily="34" charset="0"/>
              </a:rPr>
              <a:t>XP,  </a:t>
            </a:r>
            <a:r>
              <a:rPr lang="en-GB" sz="2400" dirty="0" err="1" smtClean="0">
                <a:solidFill>
                  <a:srgbClr val="173776"/>
                </a:solidFill>
                <a:latin typeface="Century Gothic" panose="020B0502020202020204" pitchFamily="34" charset="0"/>
              </a:rPr>
              <a:t>SAFe</a:t>
            </a:r>
            <a:r>
              <a:rPr lang="en-GB" sz="2400" dirty="0" smtClean="0">
                <a:solidFill>
                  <a:srgbClr val="173776"/>
                </a:solidFill>
                <a:latin typeface="Century Gothic" panose="020B0502020202020204" pitchFamily="34" charset="0"/>
              </a:rPr>
              <a:t>,  DAD,  </a:t>
            </a:r>
          </a:p>
          <a:p>
            <a:pPr algn="ctr"/>
            <a:r>
              <a:rPr lang="en-GB" sz="2400" dirty="0" smtClean="0">
                <a:solidFill>
                  <a:srgbClr val="173776"/>
                </a:solidFill>
                <a:latin typeface="Century Gothic" panose="020B0502020202020204" pitchFamily="34" charset="0"/>
              </a:rPr>
              <a:t>Lean </a:t>
            </a:r>
            <a:r>
              <a:rPr lang="en-GB" sz="2400" dirty="0" err="1" smtClean="0">
                <a:solidFill>
                  <a:srgbClr val="173776"/>
                </a:solidFill>
                <a:latin typeface="Century Gothic" panose="020B0502020202020204" pitchFamily="34" charset="0"/>
              </a:rPr>
              <a:t>Startup</a:t>
            </a:r>
            <a:r>
              <a:rPr lang="en-GB" sz="2400" dirty="0" smtClean="0">
                <a:solidFill>
                  <a:srgbClr val="173776"/>
                </a:solidFill>
                <a:latin typeface="Century Gothic" panose="020B0502020202020204" pitchFamily="34" charset="0"/>
              </a:rPr>
              <a:t>,</a:t>
            </a:r>
            <a:endParaRPr lang="en-GB" sz="2400" dirty="0">
              <a:solidFill>
                <a:srgbClr val="173776"/>
              </a:solidFill>
              <a:latin typeface="Century Gothic" panose="020B0502020202020204" pitchFamily="34" charset="0"/>
            </a:endParaRPr>
          </a:p>
          <a:p>
            <a:pPr algn="ctr"/>
            <a:r>
              <a:rPr lang="en-GB" sz="2400" dirty="0" err="1" smtClean="0">
                <a:solidFill>
                  <a:srgbClr val="173776"/>
                </a:solidFill>
                <a:latin typeface="Century Gothic" panose="020B0502020202020204" pitchFamily="34" charset="0"/>
              </a:rPr>
              <a:t>DevOps</a:t>
            </a:r>
            <a:r>
              <a:rPr lang="en-GB" sz="2400" dirty="0" smtClean="0">
                <a:solidFill>
                  <a:srgbClr val="173776"/>
                </a:solidFill>
                <a:latin typeface="Century Gothic" panose="020B0502020202020204" pitchFamily="34" charset="0"/>
              </a:rPr>
              <a:t>,</a:t>
            </a:r>
            <a:endParaRPr lang="en-GB" sz="2400" dirty="0">
              <a:solidFill>
                <a:srgbClr val="173776"/>
              </a:solidFill>
              <a:latin typeface="Century Gothic" panose="020B0502020202020204" pitchFamily="34" charset="0"/>
            </a:endParaRPr>
          </a:p>
          <a:p>
            <a:pPr algn="ctr"/>
            <a:r>
              <a:rPr lang="en-GB" sz="2400" dirty="0" smtClean="0">
                <a:solidFill>
                  <a:srgbClr val="173776"/>
                </a:solidFill>
                <a:latin typeface="Century Gothic" panose="020B0502020202020204" pitchFamily="34" charset="0"/>
              </a:rPr>
              <a:t>FDD,  Crystal,  ASD</a:t>
            </a:r>
            <a:endParaRPr lang="en-GB" sz="2400" dirty="0">
              <a:solidFill>
                <a:srgbClr val="173776"/>
              </a:solidFill>
              <a:latin typeface="Century Gothic" panose="020B0502020202020204" pitchFamily="34" charset="0"/>
            </a:endParaRPr>
          </a:p>
        </p:txBody>
      </p:sp>
    </p:spTree>
    <p:extLst>
      <p:ext uri="{BB962C8B-B14F-4D97-AF65-F5344CB8AC3E}">
        <p14:creationId xmlns:p14="http://schemas.microsoft.com/office/powerpoint/2010/main" val="2182566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7" name="Rectangle 10"/>
          <p:cNvSpPr>
            <a:spLocks/>
          </p:cNvSpPr>
          <p:nvPr/>
        </p:nvSpPr>
        <p:spPr bwMode="auto">
          <a:xfrm>
            <a:off x="1080136" y="1359036"/>
            <a:ext cx="8592716" cy="3240088"/>
          </a:xfrm>
          <a:prstGeom prst="rect">
            <a:avLst/>
          </a:prstGeom>
          <a:solidFill>
            <a:schemeClr val="bg1"/>
          </a:solidFill>
          <a:ln w="9525">
            <a:noFill/>
            <a:miter lim="800000"/>
            <a:headEnd/>
            <a:tailEnd/>
          </a:ln>
        </p:spPr>
        <p:txBody>
          <a:bodyPr lIns="50800" tIns="50800" rIns="50800" bIns="50800"/>
          <a:lstStyle/>
          <a:p>
            <a:pPr>
              <a:tabLst>
                <a:tab pos="958850" algn="l"/>
              </a:tabLst>
            </a:pPr>
            <a:r>
              <a:rPr lang="ja-JP" altLang="en-US" sz="2800" dirty="0">
                <a:solidFill>
                  <a:srgbClr val="173776"/>
                </a:solidFill>
                <a:latin typeface="+mn-lt"/>
                <a:ea typeface="MS PGothic" pitchFamily="34" charset="-128"/>
              </a:rPr>
              <a:t>“</a:t>
            </a:r>
            <a:r>
              <a:rPr lang="en-US" altLang="ja-JP" sz="2800" dirty="0" smtClean="0">
                <a:solidFill>
                  <a:srgbClr val="173776"/>
                </a:solidFill>
                <a:latin typeface="+mn-lt"/>
                <a:ea typeface="MS PGothic" pitchFamily="34" charset="-128"/>
              </a:rPr>
              <a:t>The </a:t>
            </a:r>
            <a:r>
              <a:rPr lang="ja-JP" altLang="en-US" sz="2800" dirty="0">
                <a:solidFill>
                  <a:srgbClr val="173776"/>
                </a:solidFill>
                <a:latin typeface="+mn-lt"/>
                <a:ea typeface="MS PGothic" pitchFamily="34" charset="-128"/>
              </a:rPr>
              <a:t>‘</a:t>
            </a:r>
            <a:r>
              <a:rPr lang="en-US" altLang="ja-JP" sz="2800" dirty="0">
                <a:solidFill>
                  <a:srgbClr val="173776"/>
                </a:solidFill>
                <a:latin typeface="+mn-lt"/>
                <a:ea typeface="MS PGothic" pitchFamily="34" charset="-128"/>
              </a:rPr>
              <a:t>relay race</a:t>
            </a:r>
            <a:r>
              <a:rPr lang="ja-JP" altLang="en-US" sz="2800" dirty="0">
                <a:solidFill>
                  <a:srgbClr val="173776"/>
                </a:solidFill>
                <a:latin typeface="+mn-lt"/>
                <a:ea typeface="MS PGothic" pitchFamily="34" charset="-128"/>
              </a:rPr>
              <a:t>’</a:t>
            </a:r>
            <a:r>
              <a:rPr lang="en-US" altLang="ja-JP" sz="2800" dirty="0">
                <a:solidFill>
                  <a:srgbClr val="173776"/>
                </a:solidFill>
                <a:latin typeface="+mn-lt"/>
                <a:ea typeface="MS PGothic" pitchFamily="34" charset="-128"/>
              </a:rPr>
              <a:t> approach to product </a:t>
            </a:r>
            <a:r>
              <a:rPr lang="en-US" altLang="ja-JP" sz="2800" dirty="0" smtClean="0">
                <a:solidFill>
                  <a:srgbClr val="173776"/>
                </a:solidFill>
                <a:latin typeface="+mn-lt"/>
                <a:ea typeface="MS PGothic" pitchFamily="34" charset="-128"/>
              </a:rPr>
              <a:t>development may </a:t>
            </a:r>
            <a:r>
              <a:rPr lang="en-US" altLang="ja-JP" sz="2800" dirty="0">
                <a:solidFill>
                  <a:srgbClr val="173776"/>
                </a:solidFill>
                <a:latin typeface="+mn-lt"/>
                <a:ea typeface="MS PGothic" pitchFamily="34" charset="-128"/>
              </a:rPr>
              <a:t>conflict with the goals of maximum speed and flexibility. </a:t>
            </a:r>
            <a:endParaRPr lang="en-US" altLang="ja-JP" sz="2800" dirty="0" smtClean="0">
              <a:solidFill>
                <a:srgbClr val="173776"/>
              </a:solidFill>
              <a:latin typeface="+mn-lt"/>
              <a:ea typeface="MS PGothic" pitchFamily="34" charset="-128"/>
            </a:endParaRPr>
          </a:p>
          <a:p>
            <a:pPr>
              <a:tabLst>
                <a:tab pos="958850" algn="l"/>
              </a:tabLst>
            </a:pPr>
            <a:endParaRPr lang="en-US" altLang="ja-JP" sz="2800" dirty="0">
              <a:solidFill>
                <a:srgbClr val="173776"/>
              </a:solidFill>
              <a:latin typeface="+mn-lt"/>
              <a:ea typeface="MS PGothic" pitchFamily="34" charset="-128"/>
            </a:endParaRPr>
          </a:p>
          <a:p>
            <a:pPr>
              <a:tabLst>
                <a:tab pos="958850" algn="l"/>
              </a:tabLst>
            </a:pPr>
            <a:r>
              <a:rPr lang="en-US" altLang="ja-JP" sz="2800" dirty="0" smtClean="0">
                <a:solidFill>
                  <a:srgbClr val="173776"/>
                </a:solidFill>
                <a:latin typeface="+mn-lt"/>
                <a:ea typeface="MS PGothic" pitchFamily="34" charset="-128"/>
              </a:rPr>
              <a:t>Instead </a:t>
            </a:r>
            <a:r>
              <a:rPr lang="en-US" altLang="ja-JP" sz="2800" dirty="0">
                <a:solidFill>
                  <a:srgbClr val="173776"/>
                </a:solidFill>
                <a:latin typeface="+mn-lt"/>
                <a:ea typeface="MS PGothic" pitchFamily="34" charset="-128"/>
              </a:rPr>
              <a:t>a holistic or </a:t>
            </a:r>
            <a:r>
              <a:rPr lang="ja-JP" altLang="en-US" sz="2800" dirty="0">
                <a:solidFill>
                  <a:srgbClr val="173776"/>
                </a:solidFill>
                <a:latin typeface="+mn-lt"/>
                <a:ea typeface="MS PGothic" pitchFamily="34" charset="-128"/>
              </a:rPr>
              <a:t>‘</a:t>
            </a:r>
            <a:r>
              <a:rPr lang="en-US" altLang="ja-JP" sz="2800" dirty="0">
                <a:solidFill>
                  <a:srgbClr val="173776"/>
                </a:solidFill>
                <a:latin typeface="+mn-lt"/>
                <a:ea typeface="MS PGothic" pitchFamily="34" charset="-128"/>
              </a:rPr>
              <a:t>rugby</a:t>
            </a:r>
            <a:r>
              <a:rPr lang="ja-JP" altLang="en-US" sz="2800" dirty="0">
                <a:solidFill>
                  <a:srgbClr val="173776"/>
                </a:solidFill>
                <a:latin typeface="+mn-lt"/>
                <a:ea typeface="MS PGothic" pitchFamily="34" charset="-128"/>
              </a:rPr>
              <a:t>’</a:t>
            </a:r>
            <a:r>
              <a:rPr lang="en-US" altLang="ja-JP" sz="2800" dirty="0">
                <a:solidFill>
                  <a:srgbClr val="173776"/>
                </a:solidFill>
                <a:latin typeface="+mn-lt"/>
                <a:ea typeface="MS PGothic" pitchFamily="34" charset="-128"/>
              </a:rPr>
              <a:t> </a:t>
            </a:r>
            <a:r>
              <a:rPr lang="en-US" altLang="ja-JP" sz="2800" dirty="0" smtClean="0">
                <a:solidFill>
                  <a:srgbClr val="173776"/>
                </a:solidFill>
                <a:latin typeface="+mn-lt"/>
                <a:ea typeface="MS PGothic" pitchFamily="34" charset="-128"/>
              </a:rPr>
              <a:t>approach —</a:t>
            </a:r>
            <a:r>
              <a:rPr lang="en-US" altLang="ja-JP" sz="2800" dirty="0">
                <a:solidFill>
                  <a:srgbClr val="173776"/>
                </a:solidFill>
                <a:latin typeface="+mn-lt"/>
                <a:ea typeface="MS PGothic" pitchFamily="34" charset="-128"/>
              </a:rPr>
              <a:t>where a team tries to go the distance as a unit, passing the ball back and </a:t>
            </a:r>
            <a:r>
              <a:rPr lang="en-US" altLang="ja-JP" sz="2800" dirty="0" smtClean="0">
                <a:solidFill>
                  <a:srgbClr val="173776"/>
                </a:solidFill>
                <a:latin typeface="+mn-lt"/>
                <a:ea typeface="MS PGothic" pitchFamily="34" charset="-128"/>
              </a:rPr>
              <a:t>forth —</a:t>
            </a:r>
            <a:r>
              <a:rPr lang="en-US" altLang="ja-JP" sz="2800" dirty="0">
                <a:solidFill>
                  <a:srgbClr val="173776"/>
                </a:solidFill>
                <a:latin typeface="+mn-lt"/>
                <a:ea typeface="MS PGothic" pitchFamily="34" charset="-128"/>
              </a:rPr>
              <a:t>may better serve today</a:t>
            </a:r>
            <a:r>
              <a:rPr lang="ja-JP" altLang="en-US" sz="2800" dirty="0">
                <a:solidFill>
                  <a:srgbClr val="173776"/>
                </a:solidFill>
                <a:latin typeface="+mn-lt"/>
                <a:ea typeface="MS PGothic" pitchFamily="34" charset="-128"/>
              </a:rPr>
              <a:t>’</a:t>
            </a:r>
            <a:r>
              <a:rPr lang="en-US" altLang="ja-JP" sz="2800" dirty="0">
                <a:solidFill>
                  <a:srgbClr val="173776"/>
                </a:solidFill>
                <a:latin typeface="+mn-lt"/>
                <a:ea typeface="MS PGothic" pitchFamily="34" charset="-128"/>
              </a:rPr>
              <a:t>s competitive requirements.</a:t>
            </a:r>
            <a:r>
              <a:rPr lang="ja-JP" altLang="en-US" sz="2800" dirty="0">
                <a:solidFill>
                  <a:srgbClr val="173776"/>
                </a:solidFill>
                <a:latin typeface="+mn-lt"/>
                <a:ea typeface="MS PGothic" pitchFamily="34" charset="-128"/>
              </a:rPr>
              <a:t>”</a:t>
            </a:r>
            <a:endParaRPr lang="en-US" sz="2800" dirty="0">
              <a:solidFill>
                <a:srgbClr val="173776"/>
              </a:solidFill>
              <a:latin typeface="+mn-lt"/>
            </a:endParaRPr>
          </a:p>
        </p:txBody>
      </p:sp>
      <p:sp>
        <p:nvSpPr>
          <p:cNvPr id="4098" name="Rectangle 1"/>
          <p:cNvSpPr>
            <a:spLocks noGrp="1" noChangeArrowheads="1"/>
          </p:cNvSpPr>
          <p:nvPr>
            <p:ph type="title"/>
          </p:nvPr>
        </p:nvSpPr>
        <p:spPr>
          <a:xfrm>
            <a:off x="540068" y="73357"/>
            <a:ext cx="9721215" cy="1080029"/>
          </a:xfrm>
        </p:spPr>
        <p:txBody>
          <a:bodyPr/>
          <a:lstStyle/>
          <a:p>
            <a:pPr eaLnBrk="1" hangingPunct="1"/>
            <a:r>
              <a:rPr lang="en-GB" dirty="0" smtClean="0"/>
              <a:t>The need for Agile</a:t>
            </a:r>
            <a:endParaRPr lang="en-US" dirty="0" smtClean="0"/>
          </a:p>
        </p:txBody>
      </p:sp>
      <p:sp>
        <p:nvSpPr>
          <p:cNvPr id="7173" name="Rectangle 5"/>
          <p:cNvSpPr>
            <a:spLocks/>
          </p:cNvSpPr>
          <p:nvPr/>
        </p:nvSpPr>
        <p:spPr bwMode="auto">
          <a:xfrm>
            <a:off x="5039601" y="5212758"/>
            <a:ext cx="4633250" cy="712819"/>
          </a:xfrm>
          <a:prstGeom prst="rect">
            <a:avLst/>
          </a:prstGeom>
          <a:noFill/>
          <a:ln>
            <a:noFill/>
          </a:ln>
          <a:extLst/>
        </p:spPr>
        <p:txBody>
          <a:bodyPr lIns="0" tIns="0" rIns="0" bIns="0" anchor="ctr"/>
          <a:lstStyle/>
          <a:p>
            <a:pPr marL="148590">
              <a:defRPr/>
            </a:pPr>
            <a:r>
              <a:rPr lang="en-US" sz="1600" dirty="0">
                <a:solidFill>
                  <a:srgbClr val="173776"/>
                </a:solidFill>
                <a:latin typeface="+mn-lt"/>
              </a:rPr>
              <a:t>Hirotaka Takeuchi and Ikujiro Nonaka</a:t>
            </a:r>
            <a:r>
              <a:rPr lang="en-US" sz="1600" dirty="0" smtClean="0">
                <a:solidFill>
                  <a:srgbClr val="173776"/>
                </a:solidFill>
                <a:latin typeface="+mn-lt"/>
              </a:rPr>
              <a:t>,</a:t>
            </a:r>
          </a:p>
          <a:p>
            <a:pPr marL="148590">
              <a:defRPr/>
            </a:pPr>
            <a:r>
              <a:rPr lang="ja-JP" altLang="en-US" sz="1600" dirty="0" smtClean="0">
                <a:solidFill>
                  <a:srgbClr val="173776"/>
                </a:solidFill>
                <a:latin typeface="+mn-lt"/>
              </a:rPr>
              <a:t>“</a:t>
            </a:r>
            <a:r>
              <a:rPr lang="en-US" altLang="ja-JP" sz="1600" dirty="0">
                <a:solidFill>
                  <a:srgbClr val="173776"/>
                </a:solidFill>
                <a:latin typeface="+mn-lt"/>
              </a:rPr>
              <a:t>The New New Product Development Game</a:t>
            </a:r>
            <a:r>
              <a:rPr lang="ja-JP" altLang="en-US" sz="1600" dirty="0">
                <a:solidFill>
                  <a:srgbClr val="173776"/>
                </a:solidFill>
                <a:latin typeface="+mn-lt"/>
              </a:rPr>
              <a:t>”</a:t>
            </a:r>
            <a:r>
              <a:rPr lang="en-US" altLang="ja-JP" sz="1600" dirty="0">
                <a:solidFill>
                  <a:srgbClr val="173776"/>
                </a:solidFill>
                <a:latin typeface="+mn-lt"/>
              </a:rPr>
              <a:t>,  </a:t>
            </a:r>
            <a:r>
              <a:rPr lang="en-US" altLang="ja-JP" sz="1600" i="1" dirty="0">
                <a:solidFill>
                  <a:srgbClr val="173776"/>
                </a:solidFill>
                <a:latin typeface="+mn-lt"/>
              </a:rPr>
              <a:t>Harvard Business Review</a:t>
            </a:r>
            <a:r>
              <a:rPr lang="en-US" altLang="ja-JP" sz="1600" dirty="0">
                <a:solidFill>
                  <a:srgbClr val="173776"/>
                </a:solidFill>
                <a:latin typeface="+mn-lt"/>
              </a:rPr>
              <a:t>,</a:t>
            </a:r>
            <a:r>
              <a:rPr lang="en-US" altLang="ja-JP" sz="1600" dirty="0">
                <a:solidFill>
                  <a:srgbClr val="173776"/>
                </a:solidFill>
                <a:effectLst>
                  <a:outerShdw blurRad="38100" dist="38100" dir="2700000" algn="tl">
                    <a:srgbClr val="C0C0C0"/>
                  </a:outerShdw>
                </a:effectLst>
                <a:latin typeface="+mn-lt"/>
              </a:rPr>
              <a:t> </a:t>
            </a:r>
            <a:r>
              <a:rPr lang="en-US" altLang="ja-JP" sz="1600" dirty="0">
                <a:solidFill>
                  <a:srgbClr val="173776"/>
                </a:solidFill>
                <a:latin typeface="+mn-lt"/>
              </a:rPr>
              <a:t>January 1986.</a:t>
            </a:r>
            <a:endParaRPr lang="en-US" sz="1600" dirty="0">
              <a:solidFill>
                <a:srgbClr val="173776"/>
              </a:solidFill>
              <a:latin typeface="+mn-lt"/>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20329126"/>
              </p:ext>
            </p:extLst>
          </p:nvPr>
        </p:nvGraphicFramePr>
        <p:xfrm>
          <a:off x="1735819" y="1328888"/>
          <a:ext cx="7380924" cy="4455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3"/>
          <p:cNvSpPr>
            <a:spLocks noGrp="1"/>
          </p:cNvSpPr>
          <p:nvPr>
            <p:ph type="title"/>
          </p:nvPr>
        </p:nvSpPr>
        <p:spPr>
          <a:xfrm>
            <a:off x="517565" y="375137"/>
            <a:ext cx="9721215" cy="1080029"/>
          </a:xfrm>
        </p:spPr>
        <p:txBody>
          <a:bodyPr/>
          <a:lstStyle/>
          <a:p>
            <a:pPr rtl="0" fontAlgn="base"/>
            <a:r>
              <a:rPr lang="en-GB" dirty="0" smtClean="0">
                <a:ea typeface="+mn-ea"/>
                <a:cs typeface="Arial"/>
              </a:rPr>
              <a:t>Waterfall Model</a:t>
            </a:r>
            <a:endParaRPr lang="en-GB" dirty="0"/>
          </a:p>
        </p:txBody>
      </p:sp>
      <p:sp>
        <p:nvSpPr>
          <p:cNvPr id="15" name="TextBox 14"/>
          <p:cNvSpPr txBox="1"/>
          <p:nvPr/>
        </p:nvSpPr>
        <p:spPr>
          <a:xfrm>
            <a:off x="6339480" y="1581170"/>
            <a:ext cx="1997065" cy="646331"/>
          </a:xfrm>
          <a:prstGeom prst="rect">
            <a:avLst/>
          </a:prstGeom>
          <a:noFill/>
        </p:spPr>
        <p:txBody>
          <a:bodyPr wrap="square" rtlCol="0">
            <a:spAutoFit/>
          </a:bodyPr>
          <a:lstStyle/>
          <a:p>
            <a:pPr algn="ctr"/>
            <a:r>
              <a:rPr lang="en-GB" dirty="0" smtClean="0"/>
              <a:t>FIXED GO LIVE DATE!</a:t>
            </a:r>
            <a:endParaRPr lang="en-GB" dirty="0"/>
          </a:p>
        </p:txBody>
      </p:sp>
      <p:cxnSp>
        <p:nvCxnSpPr>
          <p:cNvPr id="7" name="Straight Connector 6"/>
          <p:cNvCxnSpPr/>
          <p:nvPr/>
        </p:nvCxnSpPr>
        <p:spPr>
          <a:xfrm flipH="1" flipV="1">
            <a:off x="7338013" y="2191892"/>
            <a:ext cx="32243" cy="2673495"/>
          </a:xfrm>
          <a:prstGeom prst="line">
            <a:avLst/>
          </a:prstGeom>
          <a:ln w="38100">
            <a:solidFill>
              <a:srgbClr val="FF0000"/>
            </a:solidFill>
            <a:prstDash val="lg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3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2000" tmFilter="0, 0; .2, .5; .8, .5; 1, 0"/>
                                        <p:tgtEl>
                                          <p:spTgt spid="7"/>
                                        </p:tgtEl>
                                      </p:cBhvr>
                                    </p:animEffect>
                                    <p:animScale>
                                      <p:cBhvr>
                                        <p:cTn id="7" dur="1000" autoRev="1" fill="hold"/>
                                        <p:tgtEl>
                                          <p:spTgt spid="7"/>
                                        </p:tgtEl>
                                      </p:cBhvr>
                                      <p:by x="105000" y="105000"/>
                                    </p:animScale>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grpId="0" nodeType="clickEffect">
                                  <p:stCondLst>
                                    <p:cond delay="0"/>
                                  </p:stCondLst>
                                  <p:childTnLst>
                                    <p:animMotion origin="layout" path="M 3.33333E-6 -4.81481E-6 L 0.10468 -0.00347 " pathEditMode="relative" rAng="0" ptsTypes="AA">
                                      <p:cBhvr>
                                        <p:cTn id="13" dur="2000" fill="hold"/>
                                        <p:tgtEl>
                                          <p:spTgt spid="4"/>
                                        </p:tgtEl>
                                        <p:attrNameLst>
                                          <p:attrName>ppt_x</p:attrName>
                                          <p:attrName>ppt_y</p:attrName>
                                        </p:attrNameLst>
                                      </p:cBhvr>
                                      <p:rCtr x="5226"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175150" y="202507"/>
            <a:ext cx="10058757" cy="1491040"/>
          </a:xfrm>
        </p:spPr>
        <p:txBody>
          <a:bodyPr anchor="t"/>
          <a:lstStyle/>
          <a:p>
            <a:pPr eaLnBrk="1" hangingPunct="1">
              <a:lnSpc>
                <a:spcPct val="70000"/>
              </a:lnSpc>
            </a:pPr>
            <a:r>
              <a:rPr lang="en-US" dirty="0" smtClean="0"/>
              <a:t>Sequential vs. overlapping development</a:t>
            </a:r>
          </a:p>
        </p:txBody>
      </p:sp>
      <p:pic>
        <p:nvPicPr>
          <p:cNvPr id="13315" name="Picture 2"/>
          <p:cNvPicPr>
            <a:picLocks noChangeAspect="1" noChangeArrowheads="1"/>
          </p:cNvPicPr>
          <p:nvPr/>
        </p:nvPicPr>
        <p:blipFill>
          <a:blip r:embed="rId3"/>
          <a:srcRect/>
          <a:stretch>
            <a:fillRect/>
          </a:stretch>
        </p:blipFill>
        <p:spPr bwMode="auto">
          <a:xfrm>
            <a:off x="2173397" y="4627625"/>
            <a:ext cx="6649581" cy="847523"/>
          </a:xfrm>
          <a:prstGeom prst="rect">
            <a:avLst/>
          </a:prstGeom>
          <a:noFill/>
          <a:ln w="9525">
            <a:noFill/>
            <a:miter lim="800000"/>
            <a:headEnd/>
            <a:tailEnd/>
          </a:ln>
        </p:spPr>
      </p:pic>
      <p:sp>
        <p:nvSpPr>
          <p:cNvPr id="13316" name="Line 3"/>
          <p:cNvSpPr>
            <a:spLocks noChangeShapeType="1"/>
          </p:cNvSpPr>
          <p:nvPr/>
        </p:nvSpPr>
        <p:spPr bwMode="auto">
          <a:xfrm>
            <a:off x="1620203" y="2430066"/>
            <a:ext cx="7776598" cy="0"/>
          </a:xfrm>
          <a:prstGeom prst="line">
            <a:avLst/>
          </a:prstGeom>
          <a:noFill/>
          <a:ln w="63500">
            <a:solidFill>
              <a:schemeClr val="tx1"/>
            </a:solidFill>
            <a:round/>
            <a:headEnd/>
            <a:tailEnd/>
          </a:ln>
        </p:spPr>
        <p:txBody>
          <a:bodyPr lIns="82296" tIns="41148" rIns="82296" bIns="41148"/>
          <a:lstStyle/>
          <a:p>
            <a:endParaRPr lang="en-GB" dirty="0"/>
          </a:p>
        </p:txBody>
      </p:sp>
      <p:sp>
        <p:nvSpPr>
          <p:cNvPr id="13317" name="Line 4"/>
          <p:cNvSpPr>
            <a:spLocks noChangeShapeType="1"/>
          </p:cNvSpPr>
          <p:nvPr/>
        </p:nvSpPr>
        <p:spPr bwMode="auto">
          <a:xfrm>
            <a:off x="1646456" y="5475148"/>
            <a:ext cx="7778472" cy="0"/>
          </a:xfrm>
          <a:prstGeom prst="line">
            <a:avLst/>
          </a:prstGeom>
          <a:noFill/>
          <a:ln w="63500">
            <a:solidFill>
              <a:schemeClr val="tx1"/>
            </a:solidFill>
            <a:round/>
            <a:headEnd/>
            <a:tailEnd/>
          </a:ln>
        </p:spPr>
        <p:txBody>
          <a:bodyPr lIns="82296" tIns="41148" rIns="82296" bIns="41148"/>
          <a:lstStyle/>
          <a:p>
            <a:endParaRPr lang="en-GB" dirty="0"/>
          </a:p>
        </p:txBody>
      </p:sp>
      <p:sp>
        <p:nvSpPr>
          <p:cNvPr id="13318" name="Rectangle 5"/>
          <p:cNvSpPr>
            <a:spLocks/>
          </p:cNvSpPr>
          <p:nvPr/>
        </p:nvSpPr>
        <p:spPr bwMode="auto">
          <a:xfrm>
            <a:off x="721967" y="5545651"/>
            <a:ext cx="5785097" cy="415511"/>
          </a:xfrm>
          <a:prstGeom prst="rect">
            <a:avLst/>
          </a:prstGeom>
          <a:noFill/>
          <a:ln w="9525">
            <a:noFill/>
            <a:miter lim="800000"/>
            <a:headEnd/>
            <a:tailEnd/>
          </a:ln>
        </p:spPr>
        <p:txBody>
          <a:bodyPr lIns="0" tIns="0" rIns="0" bIns="0" anchor="ctr"/>
          <a:lstStyle/>
          <a:p>
            <a:r>
              <a:rPr lang="en-US" sz="1300" dirty="0"/>
              <a:t>Source: </a:t>
            </a:r>
            <a:r>
              <a:rPr lang="ja-JP" altLang="en-US" sz="1300">
                <a:ea typeface="MS PGothic" charset="-128"/>
              </a:rPr>
              <a:t>“</a:t>
            </a:r>
            <a:r>
              <a:rPr lang="en-US" altLang="ja-JP" sz="1300" dirty="0">
                <a:ea typeface="MS PGothic" charset="-128"/>
              </a:rPr>
              <a:t>The New New Product Development Game</a:t>
            </a:r>
            <a:r>
              <a:rPr lang="ja-JP" altLang="en-US" sz="1300">
                <a:ea typeface="MS PGothic" charset="-128"/>
              </a:rPr>
              <a:t>”</a:t>
            </a:r>
            <a:r>
              <a:rPr lang="en-US" altLang="ja-JP" sz="1300" dirty="0">
                <a:ea typeface="MS PGothic" charset="-128"/>
              </a:rPr>
              <a:t> by Takeuchi and Nonaka. </a:t>
            </a:r>
            <a:r>
              <a:rPr lang="en-US" altLang="ja-JP" sz="1300" i="1" dirty="0">
                <a:ea typeface="MS PGothic" charset="-128"/>
              </a:rPr>
              <a:t>Harvard Business Review,</a:t>
            </a:r>
            <a:r>
              <a:rPr lang="en-US" altLang="ja-JP" sz="1300" dirty="0">
                <a:ea typeface="MS PGothic" charset="-128"/>
              </a:rPr>
              <a:t> January 1986.</a:t>
            </a:r>
            <a:endParaRPr lang="en-US" sz="1300" dirty="0"/>
          </a:p>
        </p:txBody>
      </p:sp>
      <p:sp>
        <p:nvSpPr>
          <p:cNvPr id="19462" name="AutoShape 6"/>
          <p:cNvSpPr>
            <a:spLocks/>
          </p:cNvSpPr>
          <p:nvPr/>
        </p:nvSpPr>
        <p:spPr bwMode="auto">
          <a:xfrm>
            <a:off x="1376422" y="2689574"/>
            <a:ext cx="4403050" cy="1047028"/>
          </a:xfrm>
          <a:prstGeom prst="roundRect">
            <a:avLst>
              <a:gd name="adj" fmla="val 24741"/>
            </a:avLst>
          </a:prstGeom>
          <a:blipFill dpi="0" rotWithShape="0">
            <a:blip r:embed="rId4" cstate="print"/>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82296" tIns="41148" rIns="82296" bIns="41148"/>
          <a:lstStyle/>
          <a:p>
            <a:pPr>
              <a:defRPr/>
            </a:pPr>
            <a:endParaRPr lang="en-US" dirty="0">
              <a:latin typeface="Gill Sans" pitchFamily="80" charset="0"/>
              <a:ea typeface="ヒラギノ角ゴ Pro W3" pitchFamily="80" charset="-128"/>
              <a:sym typeface="Gill Sans" pitchFamily="80" charset="0"/>
            </a:endParaRPr>
          </a:p>
        </p:txBody>
      </p:sp>
      <p:sp>
        <p:nvSpPr>
          <p:cNvPr id="19463" name="AutoShape 7"/>
          <p:cNvSpPr>
            <a:spLocks/>
          </p:cNvSpPr>
          <p:nvPr/>
        </p:nvSpPr>
        <p:spPr bwMode="auto">
          <a:xfrm>
            <a:off x="5320041" y="3466594"/>
            <a:ext cx="4401174" cy="1048528"/>
          </a:xfrm>
          <a:prstGeom prst="roundRect">
            <a:avLst>
              <a:gd name="adj" fmla="val 24741"/>
            </a:avLst>
          </a:prstGeom>
          <a:blipFill dpi="0" rotWithShape="0">
            <a:blip r:embed="rId5" cstate="print"/>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lIns="82296" tIns="41148" rIns="82296" bIns="41148"/>
          <a:lstStyle/>
          <a:p>
            <a:pPr>
              <a:defRPr/>
            </a:pPr>
            <a:endParaRPr lang="en-US" dirty="0">
              <a:latin typeface="Gill Sans" pitchFamily="80" charset="0"/>
              <a:ea typeface="ヒラギノ角ゴ Pro W3" pitchFamily="80" charset="-128"/>
              <a:sym typeface="Gill Sans" pitchFamily="80" charset="0"/>
            </a:endParaRPr>
          </a:p>
        </p:txBody>
      </p:sp>
      <p:sp>
        <p:nvSpPr>
          <p:cNvPr id="13321" name="Rectangle 8"/>
          <p:cNvSpPr>
            <a:spLocks/>
          </p:cNvSpPr>
          <p:nvPr/>
        </p:nvSpPr>
        <p:spPr bwMode="auto">
          <a:xfrm>
            <a:off x="1511439" y="2797577"/>
            <a:ext cx="4118015" cy="841522"/>
          </a:xfrm>
          <a:prstGeom prst="rect">
            <a:avLst/>
          </a:prstGeom>
          <a:noFill/>
          <a:ln w="9525">
            <a:noFill/>
            <a:miter lim="800000"/>
            <a:headEnd/>
            <a:tailEnd/>
          </a:ln>
        </p:spPr>
        <p:txBody>
          <a:bodyPr lIns="45720" rIns="45720"/>
          <a:lstStyle/>
          <a:p>
            <a:pPr>
              <a:tabLst>
                <a:tab pos="958850" algn="l"/>
              </a:tabLst>
            </a:pPr>
            <a:r>
              <a:rPr lang="en-US" sz="2000" dirty="0"/>
              <a:t>Rather than doing all of one thing at a time...</a:t>
            </a:r>
          </a:p>
        </p:txBody>
      </p:sp>
      <p:sp>
        <p:nvSpPr>
          <p:cNvPr id="13322" name="Rectangle 9"/>
          <p:cNvSpPr>
            <a:spLocks/>
          </p:cNvSpPr>
          <p:nvPr/>
        </p:nvSpPr>
        <p:spPr bwMode="auto">
          <a:xfrm>
            <a:off x="5374422" y="3574597"/>
            <a:ext cx="4279285" cy="843023"/>
          </a:xfrm>
          <a:prstGeom prst="rect">
            <a:avLst/>
          </a:prstGeom>
          <a:noFill/>
          <a:ln w="9525">
            <a:noFill/>
            <a:miter lim="800000"/>
            <a:headEnd/>
            <a:tailEnd/>
          </a:ln>
        </p:spPr>
        <p:txBody>
          <a:bodyPr lIns="45720" rIns="45720"/>
          <a:lstStyle/>
          <a:p>
            <a:pPr>
              <a:tabLst>
                <a:tab pos="958850" algn="l"/>
              </a:tabLst>
            </a:pPr>
            <a:r>
              <a:rPr lang="en-US" sz="2000" dirty="0"/>
              <a:t>...Scrum teams do a little of everything all the </a:t>
            </a:r>
            <a:r>
              <a:rPr lang="en-US" sz="2000" dirty="0" smtClean="0"/>
              <a:t>time.</a:t>
            </a:r>
            <a:endParaRPr lang="en-US" sz="2000" dirty="0"/>
          </a:p>
        </p:txBody>
      </p:sp>
      <p:sp>
        <p:nvSpPr>
          <p:cNvPr id="13323" name="Rectangle 10"/>
          <p:cNvSpPr>
            <a:spLocks/>
          </p:cNvSpPr>
          <p:nvPr/>
        </p:nvSpPr>
        <p:spPr bwMode="auto">
          <a:xfrm>
            <a:off x="637580" y="1663546"/>
            <a:ext cx="2239030" cy="507014"/>
          </a:xfrm>
          <a:prstGeom prst="rect">
            <a:avLst/>
          </a:prstGeom>
          <a:solidFill>
            <a:srgbClr val="E7BCBB"/>
          </a:solidFill>
          <a:ln w="25400">
            <a:solidFill>
              <a:schemeClr val="tx1"/>
            </a:solidFill>
            <a:miter lim="800000"/>
            <a:headEnd/>
            <a:tailEnd/>
          </a:ln>
        </p:spPr>
        <p:txBody>
          <a:bodyPr lIns="0" tIns="0" rIns="0" bIns="0" anchor="ctr"/>
          <a:lstStyle/>
          <a:p>
            <a:pPr algn="ctr"/>
            <a:r>
              <a:rPr lang="en-US" sz="2300" dirty="0"/>
              <a:t>Requirements</a:t>
            </a:r>
          </a:p>
        </p:txBody>
      </p:sp>
      <p:sp>
        <p:nvSpPr>
          <p:cNvPr id="13324" name="Rectangle 11"/>
          <p:cNvSpPr>
            <a:spLocks/>
          </p:cNvSpPr>
          <p:nvPr/>
        </p:nvSpPr>
        <p:spPr bwMode="auto">
          <a:xfrm>
            <a:off x="3079135" y="1663546"/>
            <a:ext cx="2092762" cy="507014"/>
          </a:xfrm>
          <a:prstGeom prst="rect">
            <a:avLst/>
          </a:prstGeom>
          <a:solidFill>
            <a:srgbClr val="33CC33"/>
          </a:solidFill>
          <a:ln w="25400">
            <a:solidFill>
              <a:schemeClr val="tx1"/>
            </a:solidFill>
            <a:miter lim="800000"/>
            <a:headEnd/>
            <a:tailEnd/>
          </a:ln>
        </p:spPr>
        <p:txBody>
          <a:bodyPr lIns="0" tIns="0" rIns="0" bIns="0" anchor="ctr"/>
          <a:lstStyle/>
          <a:p>
            <a:pPr algn="ctr"/>
            <a:r>
              <a:rPr lang="en-US" sz="2300" dirty="0"/>
              <a:t>Design</a:t>
            </a:r>
          </a:p>
        </p:txBody>
      </p:sp>
      <p:sp>
        <p:nvSpPr>
          <p:cNvPr id="13325" name="Rectangle 12"/>
          <p:cNvSpPr>
            <a:spLocks/>
          </p:cNvSpPr>
          <p:nvPr/>
        </p:nvSpPr>
        <p:spPr bwMode="auto">
          <a:xfrm>
            <a:off x="5374422" y="1663546"/>
            <a:ext cx="2092762" cy="507014"/>
          </a:xfrm>
          <a:prstGeom prst="rect">
            <a:avLst/>
          </a:prstGeom>
          <a:solidFill>
            <a:srgbClr val="00B0F0"/>
          </a:solidFill>
          <a:ln w="25400">
            <a:solidFill>
              <a:schemeClr val="tx1"/>
            </a:solidFill>
            <a:miter lim="800000"/>
            <a:headEnd/>
            <a:tailEnd/>
          </a:ln>
        </p:spPr>
        <p:txBody>
          <a:bodyPr lIns="0" tIns="0" rIns="0" bIns="0" anchor="ctr"/>
          <a:lstStyle/>
          <a:p>
            <a:pPr algn="ctr"/>
            <a:r>
              <a:rPr lang="en-US" sz="2300" dirty="0"/>
              <a:t>Code</a:t>
            </a:r>
          </a:p>
        </p:txBody>
      </p:sp>
      <p:sp>
        <p:nvSpPr>
          <p:cNvPr id="13326" name="Rectangle 13"/>
          <p:cNvSpPr>
            <a:spLocks/>
          </p:cNvSpPr>
          <p:nvPr/>
        </p:nvSpPr>
        <p:spPr bwMode="auto">
          <a:xfrm>
            <a:off x="7669708" y="1663546"/>
            <a:ext cx="2092762" cy="507014"/>
          </a:xfrm>
          <a:prstGeom prst="rect">
            <a:avLst/>
          </a:prstGeom>
          <a:solidFill>
            <a:schemeClr val="tx2">
              <a:lumMod val="60000"/>
              <a:lumOff val="40000"/>
            </a:schemeClr>
          </a:solidFill>
          <a:ln w="25400">
            <a:solidFill>
              <a:schemeClr val="tx1"/>
            </a:solidFill>
            <a:miter lim="800000"/>
            <a:headEnd/>
            <a:tailEnd/>
          </a:ln>
        </p:spPr>
        <p:txBody>
          <a:bodyPr lIns="0" tIns="0" rIns="0" bIns="0" anchor="ctr"/>
          <a:lstStyle/>
          <a:p>
            <a:pPr algn="ctr"/>
            <a:r>
              <a:rPr lang="en-US" sz="2300" dirty="0"/>
              <a:t>Test</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TKA 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KA Template 2016" id="{D3DEA661-3C1E-42BB-8438-B5C9B2588266}" vid="{41975A71-ED04-4712-AF30-439ACE054DA7}"/>
    </a:ext>
  </a:extLst>
</a:theme>
</file>

<file path=ppt/theme/theme2.xml><?xml version="1.0" encoding="utf-8"?>
<a:theme xmlns:a="http://schemas.openxmlformats.org/drawingml/2006/main" name="Navigate_Timeline">
  <a:themeElements>
    <a:clrScheme name="simple_push_design">
      <a:dk1>
        <a:srgbClr val="000000"/>
      </a:dk1>
      <a:lt1>
        <a:srgbClr val="FFFFFF"/>
      </a:lt1>
      <a:dk2>
        <a:srgbClr val="E2380A"/>
      </a:dk2>
      <a:lt2>
        <a:srgbClr val="F0F3FB"/>
      </a:lt2>
      <a:accent1>
        <a:srgbClr val="FFA602"/>
      </a:accent1>
      <a:accent2>
        <a:srgbClr val="3B007E"/>
      </a:accent2>
      <a:accent3>
        <a:srgbClr val="01A4CD"/>
      </a:accent3>
      <a:accent4>
        <a:srgbClr val="01CFE6"/>
      </a:accent4>
      <a:accent5>
        <a:srgbClr val="B7D9E1"/>
      </a:accent5>
      <a:accent6>
        <a:srgbClr val="000000"/>
      </a:accent6>
      <a:hlink>
        <a:srgbClr val="657C95"/>
      </a:hlink>
      <a:folHlink>
        <a:srgbClr val="D8DBE4"/>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KA 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KA Template 2016" id="{D3DEA661-3C1E-42BB-8438-B5C9B2588266}" vid="{41975A71-ED04-4712-AF30-439ACE054D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11685</TotalTime>
  <Words>9711</Words>
  <Application>Microsoft Office PowerPoint</Application>
  <PresentationFormat>Custom</PresentationFormat>
  <Paragraphs>842</Paragraphs>
  <Slides>46</Slides>
  <Notes>42</Notes>
  <HiddenSlides>0</HiddenSlides>
  <MMClips>4</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46</vt:i4>
      </vt:variant>
    </vt:vector>
  </HeadingPairs>
  <TitlesOfParts>
    <vt:vector size="65" baseType="lpstr">
      <vt:lpstr>MS PGothic</vt:lpstr>
      <vt:lpstr>MS PGothic</vt:lpstr>
      <vt:lpstr>Arial</vt:lpstr>
      <vt:lpstr>Calibri</vt:lpstr>
      <vt:lpstr>Calibri Light</vt:lpstr>
      <vt:lpstr>Candara</vt:lpstr>
      <vt:lpstr>Century Gothic</vt:lpstr>
      <vt:lpstr>Chewy</vt:lpstr>
      <vt:lpstr>Courier New</vt:lpstr>
      <vt:lpstr>Geneva</vt:lpstr>
      <vt:lpstr>Gill Sans</vt:lpstr>
      <vt:lpstr>Helvetica</vt:lpstr>
      <vt:lpstr>Lucida Grande</vt:lpstr>
      <vt:lpstr>Trebuchet MS</vt:lpstr>
      <vt:lpstr>Verdana</vt:lpstr>
      <vt:lpstr>ヒラギノ角ゴ Pro W3</vt:lpstr>
      <vt:lpstr>TKA Template 2016</vt:lpstr>
      <vt:lpstr>Navigate_Timeline</vt:lpstr>
      <vt:lpstr>1_TKA Template 2016</vt:lpstr>
      <vt:lpstr>Scrum Master</vt:lpstr>
      <vt:lpstr>Course Objectives</vt:lpstr>
      <vt:lpstr>Agenda</vt:lpstr>
      <vt:lpstr>What is Agile</vt:lpstr>
      <vt:lpstr>The Agile Manifesto</vt:lpstr>
      <vt:lpstr>PowerPoint Presentation</vt:lpstr>
      <vt:lpstr>The need for Agile</vt:lpstr>
      <vt:lpstr>Waterfall Model</vt:lpstr>
      <vt:lpstr>Sequential vs. overlapping development</vt:lpstr>
      <vt:lpstr>PowerPoint Presentation</vt:lpstr>
      <vt:lpstr>Definition of Scrum</vt:lpstr>
      <vt:lpstr>Scrum in the Product Lifecycle</vt:lpstr>
      <vt:lpstr>Scrum Values</vt:lpstr>
      <vt:lpstr>PowerPoint Presentation</vt:lpstr>
      <vt:lpstr>PowerPoint Presentation</vt:lpstr>
      <vt:lpstr>PowerPoint Presentation</vt:lpstr>
      <vt:lpstr>PowerPoint Presentation</vt:lpstr>
      <vt:lpstr>Project noise level</vt:lpstr>
      <vt:lpstr>PowerPoint Presentation</vt:lpstr>
      <vt:lpstr>The Scrum Team</vt:lpstr>
      <vt:lpstr>The Product Owner</vt:lpstr>
      <vt:lpstr>PowerPoint Presentation</vt:lpstr>
      <vt:lpstr>The Development Team</vt:lpstr>
      <vt:lpstr>The Scrum Master</vt:lpstr>
      <vt:lpstr>The Servant Leader</vt:lpstr>
      <vt:lpstr>Scrum Master service to the  Product Owner</vt:lpstr>
      <vt:lpstr>PowerPoint Presentation</vt:lpstr>
      <vt:lpstr>PowerPoint Presentation</vt:lpstr>
      <vt:lpstr>Scrum Process Diagram</vt:lpstr>
      <vt:lpstr>Scrum Process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Master</dc:title>
  <dc:creator>Tony Cotgrave</dc:creator>
  <dc:description>Draft</dc:description>
  <cp:lastModifiedBy>Alexander Kovachev</cp:lastModifiedBy>
  <cp:revision>694</cp:revision>
  <cp:lastPrinted>2013-06-11T08:38:13Z</cp:lastPrinted>
  <dcterms:created xsi:type="dcterms:W3CDTF">2009-12-04T14:40:48Z</dcterms:created>
  <dcterms:modified xsi:type="dcterms:W3CDTF">2018-09-26T19:05:55Z</dcterms:modified>
  <cp:version>4</cp:version>
</cp:coreProperties>
</file>